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 id="2147483774" r:id="rId2"/>
  </p:sldMasterIdLst>
  <p:notesMasterIdLst>
    <p:notesMasterId r:id="rId87"/>
  </p:notesMasterIdLst>
  <p:sldIdLst>
    <p:sldId id="274" r:id="rId3"/>
    <p:sldId id="260" r:id="rId4"/>
    <p:sldId id="279" r:id="rId5"/>
    <p:sldId id="280" r:id="rId6"/>
    <p:sldId id="281" r:id="rId7"/>
    <p:sldId id="282" r:id="rId8"/>
    <p:sldId id="283" r:id="rId9"/>
    <p:sldId id="601" r:id="rId10"/>
    <p:sldId id="4234" r:id="rId11"/>
    <p:sldId id="284" r:id="rId12"/>
    <p:sldId id="602" r:id="rId13"/>
    <p:sldId id="603" r:id="rId14"/>
    <p:sldId id="604" r:id="rId15"/>
    <p:sldId id="605" r:id="rId16"/>
    <p:sldId id="606" r:id="rId17"/>
    <p:sldId id="607" r:id="rId18"/>
    <p:sldId id="608" r:id="rId19"/>
    <p:sldId id="609" r:id="rId20"/>
    <p:sldId id="610" r:id="rId21"/>
    <p:sldId id="428" r:id="rId22"/>
    <p:sldId id="429" r:id="rId23"/>
    <p:sldId id="612" r:id="rId24"/>
    <p:sldId id="613" r:id="rId25"/>
    <p:sldId id="614" r:id="rId26"/>
    <p:sldId id="622" r:id="rId27"/>
    <p:sldId id="298" r:id="rId28"/>
    <p:sldId id="276" r:id="rId29"/>
    <p:sldId id="277" r:id="rId30"/>
    <p:sldId id="4233" r:id="rId31"/>
    <p:sldId id="540" r:id="rId32"/>
    <p:sldId id="536" r:id="rId33"/>
    <p:sldId id="538" r:id="rId34"/>
    <p:sldId id="537" r:id="rId35"/>
    <p:sldId id="542" r:id="rId36"/>
    <p:sldId id="533" r:id="rId37"/>
    <p:sldId id="531" r:id="rId38"/>
    <p:sldId id="539" r:id="rId39"/>
    <p:sldId id="543" r:id="rId40"/>
    <p:sldId id="532" r:id="rId41"/>
    <p:sldId id="544" r:id="rId42"/>
    <p:sldId id="547" r:id="rId43"/>
    <p:sldId id="643" r:id="rId44"/>
    <p:sldId id="783" r:id="rId45"/>
    <p:sldId id="337" r:id="rId46"/>
    <p:sldId id="673" r:id="rId47"/>
    <p:sldId id="495" r:id="rId48"/>
    <p:sldId id="496" r:id="rId49"/>
    <p:sldId id="446" r:id="rId50"/>
    <p:sldId id="449" r:id="rId51"/>
    <p:sldId id="451" r:id="rId52"/>
    <p:sldId id="482" r:id="rId53"/>
    <p:sldId id="452" r:id="rId54"/>
    <p:sldId id="448" r:id="rId55"/>
    <p:sldId id="455" r:id="rId56"/>
    <p:sldId id="457" r:id="rId57"/>
    <p:sldId id="458" r:id="rId58"/>
    <p:sldId id="406" r:id="rId59"/>
    <p:sldId id="409" r:id="rId60"/>
    <p:sldId id="408" r:id="rId61"/>
    <p:sldId id="424" r:id="rId62"/>
    <p:sldId id="407" r:id="rId63"/>
    <p:sldId id="411" r:id="rId64"/>
    <p:sldId id="410" r:id="rId65"/>
    <p:sldId id="413" r:id="rId66"/>
    <p:sldId id="4235" r:id="rId67"/>
    <p:sldId id="4236" r:id="rId68"/>
    <p:sldId id="4237" r:id="rId69"/>
    <p:sldId id="4238" r:id="rId70"/>
    <p:sldId id="4239" r:id="rId71"/>
    <p:sldId id="4240" r:id="rId72"/>
    <p:sldId id="4241" r:id="rId73"/>
    <p:sldId id="4243" r:id="rId74"/>
    <p:sldId id="412" r:id="rId75"/>
    <p:sldId id="4244" r:id="rId76"/>
    <p:sldId id="4245" r:id="rId77"/>
    <p:sldId id="4246" r:id="rId78"/>
    <p:sldId id="436" r:id="rId79"/>
    <p:sldId id="4242" r:id="rId80"/>
    <p:sldId id="445" r:id="rId81"/>
    <p:sldId id="431" r:id="rId82"/>
    <p:sldId id="4247" r:id="rId83"/>
    <p:sldId id="425" r:id="rId84"/>
    <p:sldId id="4248" r:id="rId85"/>
    <p:sldId id="278"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6767"/>
    <a:srgbClr val="0071AE"/>
    <a:srgbClr val="2AB9DD"/>
    <a:srgbClr val="B557A3"/>
    <a:srgbClr val="7534A7"/>
    <a:srgbClr val="FA12EF"/>
    <a:srgbClr val="FF93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99"/>
    <p:restoredTop sz="94694"/>
  </p:normalViewPr>
  <p:slideViewPr>
    <p:cSldViewPr snapToGrid="0" snapToObjects="1">
      <p:cViewPr varScale="1">
        <p:scale>
          <a:sx n="94" d="100"/>
          <a:sy n="94" d="100"/>
        </p:scale>
        <p:origin x="84" y="45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diagrams/_rels/data2.xml.rels><?xml version="1.0" encoding="UTF-8" standalone="yes"?>
<Relationships xmlns="http://schemas.openxmlformats.org/package/2006/relationships"><Relationship Id="rId1" Type="http://schemas.openxmlformats.org/officeDocument/2006/relationships/image" Target="../media/image22.png"/></Relationships>
</file>

<file path=ppt/diagrams/_rels/data3.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6C6139-9587-4AC2-A5E4-FB99FBF191D8}" type="doc">
      <dgm:prSet loTypeId="urn:microsoft.com/office/officeart/2005/8/layout/arrow2" loCatId="process" qsTypeId="urn:microsoft.com/office/officeart/2005/8/quickstyle/simple1" qsCatId="simple" csTypeId="urn:microsoft.com/office/officeart/2005/8/colors/accent1_2" csCatId="accent1" phldr="1"/>
      <dgm:spPr/>
    </dgm:pt>
    <dgm:pt modelId="{B42AF7D9-CCF7-49CA-9A35-F3C94EFA6432}">
      <dgm:prSet phldrT="[Text]"/>
      <dgm:spPr/>
      <dgm:t>
        <a:bodyPr/>
        <a:lstStyle/>
        <a:p>
          <a:r>
            <a:rPr lang="en-US" dirty="0">
              <a:solidFill>
                <a:schemeClr val="bg1">
                  <a:lumMod val="50000"/>
                </a:schemeClr>
              </a:solidFill>
            </a:rPr>
            <a:t>Relies on breast milk &amp; formula </a:t>
          </a:r>
        </a:p>
      </dgm:t>
    </dgm:pt>
    <dgm:pt modelId="{15D0829D-532E-474E-B381-C00D0488F85E}" type="parTrans" cxnId="{698CB29D-5FCE-4E4F-BE15-60AD5CC49AD6}">
      <dgm:prSet/>
      <dgm:spPr/>
      <dgm:t>
        <a:bodyPr/>
        <a:lstStyle/>
        <a:p>
          <a:endParaRPr lang="en-US">
            <a:solidFill>
              <a:schemeClr val="bg1">
                <a:lumMod val="50000"/>
              </a:schemeClr>
            </a:solidFill>
          </a:endParaRPr>
        </a:p>
      </dgm:t>
    </dgm:pt>
    <dgm:pt modelId="{9AADA303-0A8B-4E3D-A4E8-18D45C094BE5}" type="sibTrans" cxnId="{698CB29D-5FCE-4E4F-BE15-60AD5CC49AD6}">
      <dgm:prSet/>
      <dgm:spPr/>
      <dgm:t>
        <a:bodyPr/>
        <a:lstStyle/>
        <a:p>
          <a:endParaRPr lang="en-US">
            <a:solidFill>
              <a:schemeClr val="bg1">
                <a:lumMod val="50000"/>
              </a:schemeClr>
            </a:solidFill>
          </a:endParaRPr>
        </a:p>
      </dgm:t>
    </dgm:pt>
    <dgm:pt modelId="{8C6DBD93-94DA-4907-B8D2-5C10E1B78C63}">
      <dgm:prSet phldrT="[Text]"/>
      <dgm:spPr/>
      <dgm:t>
        <a:bodyPr/>
        <a:lstStyle/>
        <a:p>
          <a:r>
            <a:rPr lang="en-US" dirty="0">
              <a:solidFill>
                <a:schemeClr val="bg1">
                  <a:lumMod val="50000"/>
                </a:schemeClr>
              </a:solidFill>
            </a:rPr>
            <a:t>Self-feeds with independence during meals</a:t>
          </a:r>
        </a:p>
      </dgm:t>
    </dgm:pt>
    <dgm:pt modelId="{44F4DE3F-2A55-46FE-B09A-B38FBA6F4E9A}" type="parTrans" cxnId="{E8B8B0DD-2B0F-4E54-A650-E35BF4ADD351}">
      <dgm:prSet/>
      <dgm:spPr/>
      <dgm:t>
        <a:bodyPr/>
        <a:lstStyle/>
        <a:p>
          <a:endParaRPr lang="en-US">
            <a:solidFill>
              <a:schemeClr val="bg1">
                <a:lumMod val="50000"/>
              </a:schemeClr>
            </a:solidFill>
          </a:endParaRPr>
        </a:p>
      </dgm:t>
    </dgm:pt>
    <dgm:pt modelId="{E9857FC0-38F1-440E-83BE-D24EF2180CE1}" type="sibTrans" cxnId="{E8B8B0DD-2B0F-4E54-A650-E35BF4ADD351}">
      <dgm:prSet/>
      <dgm:spPr/>
      <dgm:t>
        <a:bodyPr/>
        <a:lstStyle/>
        <a:p>
          <a:endParaRPr lang="en-US">
            <a:solidFill>
              <a:schemeClr val="bg1">
                <a:lumMod val="50000"/>
              </a:schemeClr>
            </a:solidFill>
          </a:endParaRPr>
        </a:p>
      </dgm:t>
    </dgm:pt>
    <dgm:pt modelId="{C0BF867E-B28D-4E90-B1BE-63FF3A995D01}">
      <dgm:prSet phldrT="[Text]" phldr="1"/>
      <dgm:spPr/>
      <dgm:t>
        <a:bodyPr/>
        <a:lstStyle/>
        <a:p>
          <a:endParaRPr lang="en-US" dirty="0">
            <a:solidFill>
              <a:schemeClr val="bg1">
                <a:lumMod val="50000"/>
              </a:schemeClr>
            </a:solidFill>
          </a:endParaRPr>
        </a:p>
      </dgm:t>
    </dgm:pt>
    <dgm:pt modelId="{3AEFCE2C-AEC9-41A9-B786-9062B708E70D}" type="parTrans" cxnId="{820DB0C8-24F2-4E36-8E57-37AC6A4888B7}">
      <dgm:prSet/>
      <dgm:spPr/>
      <dgm:t>
        <a:bodyPr/>
        <a:lstStyle/>
        <a:p>
          <a:endParaRPr lang="en-US">
            <a:solidFill>
              <a:schemeClr val="bg1">
                <a:lumMod val="50000"/>
              </a:schemeClr>
            </a:solidFill>
          </a:endParaRPr>
        </a:p>
      </dgm:t>
    </dgm:pt>
    <dgm:pt modelId="{B28A878A-F41B-469F-BAE6-D406B64A1440}" type="sibTrans" cxnId="{820DB0C8-24F2-4E36-8E57-37AC6A4888B7}">
      <dgm:prSet/>
      <dgm:spPr/>
      <dgm:t>
        <a:bodyPr/>
        <a:lstStyle/>
        <a:p>
          <a:endParaRPr lang="en-US">
            <a:solidFill>
              <a:schemeClr val="bg1">
                <a:lumMod val="50000"/>
              </a:schemeClr>
            </a:solidFill>
          </a:endParaRPr>
        </a:p>
      </dgm:t>
    </dgm:pt>
    <dgm:pt modelId="{9FA3A90D-DDBD-40FC-9680-F7326C826E57}">
      <dgm:prSet phldrT="[Text]"/>
      <dgm:spPr/>
      <dgm:t>
        <a:bodyPr/>
        <a:lstStyle/>
        <a:p>
          <a:r>
            <a:rPr lang="en-US" dirty="0">
              <a:solidFill>
                <a:schemeClr val="bg1">
                  <a:lumMod val="50000"/>
                </a:schemeClr>
              </a:solidFill>
            </a:rPr>
            <a:t>Begins solids</a:t>
          </a:r>
        </a:p>
      </dgm:t>
    </dgm:pt>
    <dgm:pt modelId="{18A9CDEB-0584-4200-BBDC-C5BDAF00D8A0}" type="parTrans" cxnId="{E03DECE7-E534-4E32-8788-0D658393EDEF}">
      <dgm:prSet/>
      <dgm:spPr/>
      <dgm:t>
        <a:bodyPr/>
        <a:lstStyle/>
        <a:p>
          <a:endParaRPr lang="en-US">
            <a:solidFill>
              <a:schemeClr val="bg1">
                <a:lumMod val="50000"/>
              </a:schemeClr>
            </a:solidFill>
          </a:endParaRPr>
        </a:p>
      </dgm:t>
    </dgm:pt>
    <dgm:pt modelId="{E5693451-0134-46C1-A579-FCE5BFED5646}" type="sibTrans" cxnId="{E03DECE7-E534-4E32-8788-0D658393EDEF}">
      <dgm:prSet/>
      <dgm:spPr/>
      <dgm:t>
        <a:bodyPr/>
        <a:lstStyle/>
        <a:p>
          <a:endParaRPr lang="en-US">
            <a:solidFill>
              <a:schemeClr val="bg1">
                <a:lumMod val="50000"/>
              </a:schemeClr>
            </a:solidFill>
          </a:endParaRPr>
        </a:p>
      </dgm:t>
    </dgm:pt>
    <dgm:pt modelId="{66BB6C65-A2B9-4A5D-946B-ED8DB2C9C6D5}">
      <dgm:prSet phldrT="[Text]"/>
      <dgm:spPr/>
      <dgm:t>
        <a:bodyPr/>
        <a:lstStyle/>
        <a:p>
          <a:r>
            <a:rPr lang="en-US" dirty="0">
              <a:solidFill>
                <a:schemeClr val="bg1">
                  <a:lumMod val="50000"/>
                </a:schemeClr>
              </a:solidFill>
            </a:rPr>
            <a:t>Starts finger feeding</a:t>
          </a:r>
        </a:p>
      </dgm:t>
    </dgm:pt>
    <dgm:pt modelId="{ABD24669-837D-4186-8231-650B67BEF28F}" type="sibTrans" cxnId="{74B50319-53C1-455D-99B1-B854AA3B1F00}">
      <dgm:prSet/>
      <dgm:spPr/>
      <dgm:t>
        <a:bodyPr/>
        <a:lstStyle/>
        <a:p>
          <a:endParaRPr lang="en-US">
            <a:solidFill>
              <a:schemeClr val="bg1">
                <a:lumMod val="50000"/>
              </a:schemeClr>
            </a:solidFill>
          </a:endParaRPr>
        </a:p>
      </dgm:t>
    </dgm:pt>
    <dgm:pt modelId="{BB44CFA0-0B9F-4F11-A1C7-77197004E9DC}" type="parTrans" cxnId="{74B50319-53C1-455D-99B1-B854AA3B1F00}">
      <dgm:prSet/>
      <dgm:spPr/>
      <dgm:t>
        <a:bodyPr/>
        <a:lstStyle/>
        <a:p>
          <a:endParaRPr lang="en-US">
            <a:solidFill>
              <a:schemeClr val="bg1">
                <a:lumMod val="50000"/>
              </a:schemeClr>
            </a:solidFill>
          </a:endParaRPr>
        </a:p>
      </dgm:t>
    </dgm:pt>
    <dgm:pt modelId="{9D99F7D5-4CC0-4D25-84E9-8D452C0FCF67}">
      <dgm:prSet phldrT="[Text]"/>
      <dgm:spPr/>
      <dgm:t>
        <a:bodyPr/>
        <a:lstStyle/>
        <a:p>
          <a:r>
            <a:rPr lang="en-US" dirty="0">
              <a:solidFill>
                <a:schemeClr val="bg1">
                  <a:lumMod val="50000"/>
                </a:schemeClr>
              </a:solidFill>
            </a:rPr>
            <a:t>Uses spoon and/or cup</a:t>
          </a:r>
        </a:p>
      </dgm:t>
    </dgm:pt>
    <dgm:pt modelId="{5DE7B938-58F6-4310-9403-49F351BCFA11}" type="parTrans" cxnId="{306FC993-876D-4D6B-B0A2-28EC6C2693DF}">
      <dgm:prSet/>
      <dgm:spPr/>
      <dgm:t>
        <a:bodyPr/>
        <a:lstStyle/>
        <a:p>
          <a:endParaRPr lang="en-US">
            <a:solidFill>
              <a:schemeClr val="bg1">
                <a:lumMod val="50000"/>
              </a:schemeClr>
            </a:solidFill>
          </a:endParaRPr>
        </a:p>
      </dgm:t>
    </dgm:pt>
    <dgm:pt modelId="{3CFE7E0D-10B9-4116-8C83-14960AAC638F}" type="sibTrans" cxnId="{306FC993-876D-4D6B-B0A2-28EC6C2693DF}">
      <dgm:prSet/>
      <dgm:spPr/>
      <dgm:t>
        <a:bodyPr/>
        <a:lstStyle/>
        <a:p>
          <a:endParaRPr lang="en-US">
            <a:solidFill>
              <a:schemeClr val="bg1">
                <a:lumMod val="50000"/>
              </a:schemeClr>
            </a:solidFill>
          </a:endParaRPr>
        </a:p>
      </dgm:t>
    </dgm:pt>
    <dgm:pt modelId="{354DABDC-75F8-4196-A9EE-95ABA70C7201}" type="pres">
      <dgm:prSet presAssocID="{A36C6139-9587-4AC2-A5E4-FB99FBF191D8}" presName="arrowDiagram" presStyleCnt="0">
        <dgm:presLayoutVars>
          <dgm:chMax val="5"/>
          <dgm:dir/>
          <dgm:resizeHandles val="exact"/>
        </dgm:presLayoutVars>
      </dgm:prSet>
      <dgm:spPr/>
    </dgm:pt>
    <dgm:pt modelId="{A2C33D85-157A-41A7-A107-A322A2AD7139}" type="pres">
      <dgm:prSet presAssocID="{A36C6139-9587-4AC2-A5E4-FB99FBF191D8}" presName="arrow" presStyleLbl="bgShp" presStyleIdx="0" presStyleCnt="1"/>
      <dgm:spPr/>
    </dgm:pt>
    <dgm:pt modelId="{5F8EE73D-2497-4A06-B318-D36742DBE0BF}" type="pres">
      <dgm:prSet presAssocID="{A36C6139-9587-4AC2-A5E4-FB99FBF191D8}" presName="arrowDiagram5" presStyleCnt="0"/>
      <dgm:spPr/>
    </dgm:pt>
    <dgm:pt modelId="{6A7EE2A2-C57D-4FD9-85B1-BB8901BCD32D}" type="pres">
      <dgm:prSet presAssocID="{B42AF7D9-CCF7-49CA-9A35-F3C94EFA6432}" presName="bullet5a" presStyleLbl="node1" presStyleIdx="0" presStyleCnt="5"/>
      <dgm:spPr/>
    </dgm:pt>
    <dgm:pt modelId="{3514AC00-22D5-4A09-82FB-A90EF2059933}" type="pres">
      <dgm:prSet presAssocID="{B42AF7D9-CCF7-49CA-9A35-F3C94EFA6432}" presName="textBox5a" presStyleLbl="revTx" presStyleIdx="0" presStyleCnt="5" custScaleX="133776" custScaleY="52823" custLinFactNeighborX="22939" custLinFactNeighborY="-21628">
        <dgm:presLayoutVars>
          <dgm:bulletEnabled val="1"/>
        </dgm:presLayoutVars>
      </dgm:prSet>
      <dgm:spPr/>
    </dgm:pt>
    <dgm:pt modelId="{79DFD47A-1A8E-4049-A3B0-BC8B4020F8BE}" type="pres">
      <dgm:prSet presAssocID="{9FA3A90D-DDBD-40FC-9680-F7326C826E57}" presName="bullet5b" presStyleLbl="node1" presStyleIdx="1" presStyleCnt="5"/>
      <dgm:spPr/>
    </dgm:pt>
    <dgm:pt modelId="{4FBB3667-1AA9-415C-B3AC-9FC8F517FB5D}" type="pres">
      <dgm:prSet presAssocID="{9FA3A90D-DDBD-40FC-9680-F7326C826E57}" presName="textBox5b" presStyleLbl="revTx" presStyleIdx="1" presStyleCnt="5" custScaleX="275302" custScaleY="10534" custLinFactNeighborX="91054" custLinFactNeighborY="-41102">
        <dgm:presLayoutVars>
          <dgm:bulletEnabled val="1"/>
        </dgm:presLayoutVars>
      </dgm:prSet>
      <dgm:spPr/>
    </dgm:pt>
    <dgm:pt modelId="{4CA90299-0D73-4F1B-B1C5-338A3B8DAC63}" type="pres">
      <dgm:prSet presAssocID="{66BB6C65-A2B9-4A5D-946B-ED8DB2C9C6D5}" presName="bullet5c" presStyleLbl="node1" presStyleIdx="2" presStyleCnt="5"/>
      <dgm:spPr/>
    </dgm:pt>
    <dgm:pt modelId="{9C173AF5-83CE-408B-BB9F-B320A08635D8}" type="pres">
      <dgm:prSet presAssocID="{66BB6C65-A2B9-4A5D-946B-ED8DB2C9C6D5}" presName="textBox5c" presStyleLbl="revTx" presStyleIdx="2" presStyleCnt="5" custScaleX="99990" custScaleY="18742" custLinFactNeighborX="3268" custLinFactNeighborY="-29597">
        <dgm:presLayoutVars>
          <dgm:bulletEnabled val="1"/>
        </dgm:presLayoutVars>
      </dgm:prSet>
      <dgm:spPr/>
    </dgm:pt>
    <dgm:pt modelId="{C9A026AE-9378-47B6-84F9-C147E1E1F826}" type="pres">
      <dgm:prSet presAssocID="{9D99F7D5-4CC0-4D25-84E9-8D452C0FCF67}" presName="bullet5d" presStyleLbl="node1" presStyleIdx="3" presStyleCnt="5" custLinFactNeighborX="2974" custLinFactNeighborY="-1602"/>
      <dgm:spPr/>
    </dgm:pt>
    <dgm:pt modelId="{91501101-0BCF-4DB7-82B3-76F0F5C89C3C}" type="pres">
      <dgm:prSet presAssocID="{9D99F7D5-4CC0-4D25-84E9-8D452C0FCF67}" presName="textBox5d" presStyleLbl="revTx" presStyleIdx="3" presStyleCnt="5" custScaleX="102458" custScaleY="17258" custLinFactNeighborX="-11288" custLinFactNeighborY="-31287">
        <dgm:presLayoutVars>
          <dgm:bulletEnabled val="1"/>
        </dgm:presLayoutVars>
      </dgm:prSet>
      <dgm:spPr/>
    </dgm:pt>
    <dgm:pt modelId="{B1D00F34-3245-4504-8943-EB6DBF463C93}" type="pres">
      <dgm:prSet presAssocID="{8C6DBD93-94DA-4907-B8D2-5C10E1B78C63}" presName="bullet5e" presStyleLbl="node1" presStyleIdx="4" presStyleCnt="5"/>
      <dgm:spPr/>
    </dgm:pt>
    <dgm:pt modelId="{A6A3598B-3169-4225-A630-32666977AF2F}" type="pres">
      <dgm:prSet presAssocID="{8C6DBD93-94DA-4907-B8D2-5C10E1B78C63}" presName="textBox5e" presStyleLbl="revTx" presStyleIdx="4" presStyleCnt="5" custScaleX="102071" custScaleY="22665" custLinFactNeighborX="-9024" custLinFactNeighborY="-28494">
        <dgm:presLayoutVars>
          <dgm:bulletEnabled val="1"/>
        </dgm:presLayoutVars>
      </dgm:prSet>
      <dgm:spPr/>
    </dgm:pt>
  </dgm:ptLst>
  <dgm:cxnLst>
    <dgm:cxn modelId="{74B50319-53C1-455D-99B1-B854AA3B1F00}" srcId="{A36C6139-9587-4AC2-A5E4-FB99FBF191D8}" destId="{66BB6C65-A2B9-4A5D-946B-ED8DB2C9C6D5}" srcOrd="2" destOrd="0" parTransId="{BB44CFA0-0B9F-4F11-A1C7-77197004E9DC}" sibTransId="{ABD24669-837D-4186-8231-650B67BEF28F}"/>
    <dgm:cxn modelId="{A016753B-DB0D-465E-805B-877187F8333B}" type="presOf" srcId="{9D99F7D5-4CC0-4D25-84E9-8D452C0FCF67}" destId="{91501101-0BCF-4DB7-82B3-76F0F5C89C3C}" srcOrd="0" destOrd="0" presId="urn:microsoft.com/office/officeart/2005/8/layout/arrow2"/>
    <dgm:cxn modelId="{AE86E841-052C-4794-A068-C5F8ED3FBA17}" type="presOf" srcId="{66BB6C65-A2B9-4A5D-946B-ED8DB2C9C6D5}" destId="{9C173AF5-83CE-408B-BB9F-B320A08635D8}" srcOrd="0" destOrd="0" presId="urn:microsoft.com/office/officeart/2005/8/layout/arrow2"/>
    <dgm:cxn modelId="{0BBD1251-165D-4FF6-9886-8917266D4267}" type="presOf" srcId="{9FA3A90D-DDBD-40FC-9680-F7326C826E57}" destId="{4FBB3667-1AA9-415C-B3AC-9FC8F517FB5D}" srcOrd="0" destOrd="0" presId="urn:microsoft.com/office/officeart/2005/8/layout/arrow2"/>
    <dgm:cxn modelId="{42CBD587-750B-4011-944B-3A5140F7EDCE}" type="presOf" srcId="{A36C6139-9587-4AC2-A5E4-FB99FBF191D8}" destId="{354DABDC-75F8-4196-A9EE-95ABA70C7201}" srcOrd="0" destOrd="0" presId="urn:microsoft.com/office/officeart/2005/8/layout/arrow2"/>
    <dgm:cxn modelId="{306FC993-876D-4D6B-B0A2-28EC6C2693DF}" srcId="{A36C6139-9587-4AC2-A5E4-FB99FBF191D8}" destId="{9D99F7D5-4CC0-4D25-84E9-8D452C0FCF67}" srcOrd="3" destOrd="0" parTransId="{5DE7B938-58F6-4310-9403-49F351BCFA11}" sibTransId="{3CFE7E0D-10B9-4116-8C83-14960AAC638F}"/>
    <dgm:cxn modelId="{698CB29D-5FCE-4E4F-BE15-60AD5CC49AD6}" srcId="{A36C6139-9587-4AC2-A5E4-FB99FBF191D8}" destId="{B42AF7D9-CCF7-49CA-9A35-F3C94EFA6432}" srcOrd="0" destOrd="0" parTransId="{15D0829D-532E-474E-B381-C00D0488F85E}" sibTransId="{9AADA303-0A8B-4E3D-A4E8-18D45C094BE5}"/>
    <dgm:cxn modelId="{B61FF1B7-0718-4392-BE7A-DC9FC452086E}" type="presOf" srcId="{8C6DBD93-94DA-4907-B8D2-5C10E1B78C63}" destId="{A6A3598B-3169-4225-A630-32666977AF2F}" srcOrd="0" destOrd="0" presId="urn:microsoft.com/office/officeart/2005/8/layout/arrow2"/>
    <dgm:cxn modelId="{820DB0C8-24F2-4E36-8E57-37AC6A4888B7}" srcId="{A36C6139-9587-4AC2-A5E4-FB99FBF191D8}" destId="{C0BF867E-B28D-4E90-B1BE-63FF3A995D01}" srcOrd="5" destOrd="0" parTransId="{3AEFCE2C-AEC9-41A9-B786-9062B708E70D}" sibTransId="{B28A878A-F41B-469F-BAE6-D406B64A1440}"/>
    <dgm:cxn modelId="{888137C9-626A-45FA-8B43-49973E1C9249}" type="presOf" srcId="{B42AF7D9-CCF7-49CA-9A35-F3C94EFA6432}" destId="{3514AC00-22D5-4A09-82FB-A90EF2059933}" srcOrd="0" destOrd="0" presId="urn:microsoft.com/office/officeart/2005/8/layout/arrow2"/>
    <dgm:cxn modelId="{E8B8B0DD-2B0F-4E54-A650-E35BF4ADD351}" srcId="{A36C6139-9587-4AC2-A5E4-FB99FBF191D8}" destId="{8C6DBD93-94DA-4907-B8D2-5C10E1B78C63}" srcOrd="4" destOrd="0" parTransId="{44F4DE3F-2A55-46FE-B09A-B38FBA6F4E9A}" sibTransId="{E9857FC0-38F1-440E-83BE-D24EF2180CE1}"/>
    <dgm:cxn modelId="{E03DECE7-E534-4E32-8788-0D658393EDEF}" srcId="{A36C6139-9587-4AC2-A5E4-FB99FBF191D8}" destId="{9FA3A90D-DDBD-40FC-9680-F7326C826E57}" srcOrd="1" destOrd="0" parTransId="{18A9CDEB-0584-4200-BBDC-C5BDAF00D8A0}" sibTransId="{E5693451-0134-46C1-A579-FCE5BFED5646}"/>
    <dgm:cxn modelId="{E912DB79-48B1-4EF1-9E6A-6692AF517CEA}" type="presParOf" srcId="{354DABDC-75F8-4196-A9EE-95ABA70C7201}" destId="{A2C33D85-157A-41A7-A107-A322A2AD7139}" srcOrd="0" destOrd="0" presId="urn:microsoft.com/office/officeart/2005/8/layout/arrow2"/>
    <dgm:cxn modelId="{27776DC0-D213-4CEF-A495-46E0EFD7F3F7}" type="presParOf" srcId="{354DABDC-75F8-4196-A9EE-95ABA70C7201}" destId="{5F8EE73D-2497-4A06-B318-D36742DBE0BF}" srcOrd="1" destOrd="0" presId="urn:microsoft.com/office/officeart/2005/8/layout/arrow2"/>
    <dgm:cxn modelId="{F1C4B462-547E-40A4-BD3E-98E4BB803A85}" type="presParOf" srcId="{5F8EE73D-2497-4A06-B318-D36742DBE0BF}" destId="{6A7EE2A2-C57D-4FD9-85B1-BB8901BCD32D}" srcOrd="0" destOrd="0" presId="urn:microsoft.com/office/officeart/2005/8/layout/arrow2"/>
    <dgm:cxn modelId="{E2989C58-6790-476E-A327-439D98AFC88E}" type="presParOf" srcId="{5F8EE73D-2497-4A06-B318-D36742DBE0BF}" destId="{3514AC00-22D5-4A09-82FB-A90EF2059933}" srcOrd="1" destOrd="0" presId="urn:microsoft.com/office/officeart/2005/8/layout/arrow2"/>
    <dgm:cxn modelId="{05DD4FFC-31EC-410D-B734-DFFAEE48DBF8}" type="presParOf" srcId="{5F8EE73D-2497-4A06-B318-D36742DBE0BF}" destId="{79DFD47A-1A8E-4049-A3B0-BC8B4020F8BE}" srcOrd="2" destOrd="0" presId="urn:microsoft.com/office/officeart/2005/8/layout/arrow2"/>
    <dgm:cxn modelId="{59492932-0C4D-424F-8342-DA8CCC1F5E4A}" type="presParOf" srcId="{5F8EE73D-2497-4A06-B318-D36742DBE0BF}" destId="{4FBB3667-1AA9-415C-B3AC-9FC8F517FB5D}" srcOrd="3" destOrd="0" presId="urn:microsoft.com/office/officeart/2005/8/layout/arrow2"/>
    <dgm:cxn modelId="{4DB0045C-DB30-4229-BE64-91288300C34D}" type="presParOf" srcId="{5F8EE73D-2497-4A06-B318-D36742DBE0BF}" destId="{4CA90299-0D73-4F1B-B1C5-338A3B8DAC63}" srcOrd="4" destOrd="0" presId="urn:microsoft.com/office/officeart/2005/8/layout/arrow2"/>
    <dgm:cxn modelId="{4917AC6D-7892-4E84-BC92-D96FB587A4BF}" type="presParOf" srcId="{5F8EE73D-2497-4A06-B318-D36742DBE0BF}" destId="{9C173AF5-83CE-408B-BB9F-B320A08635D8}" srcOrd="5" destOrd="0" presId="urn:microsoft.com/office/officeart/2005/8/layout/arrow2"/>
    <dgm:cxn modelId="{B96D3A82-B1FB-4DC4-819F-DDD9F91D9386}" type="presParOf" srcId="{5F8EE73D-2497-4A06-B318-D36742DBE0BF}" destId="{C9A026AE-9378-47B6-84F9-C147E1E1F826}" srcOrd="6" destOrd="0" presId="urn:microsoft.com/office/officeart/2005/8/layout/arrow2"/>
    <dgm:cxn modelId="{00AFD40C-291D-439C-8F54-B10C2E33711F}" type="presParOf" srcId="{5F8EE73D-2497-4A06-B318-D36742DBE0BF}" destId="{91501101-0BCF-4DB7-82B3-76F0F5C89C3C}" srcOrd="7" destOrd="0" presId="urn:microsoft.com/office/officeart/2005/8/layout/arrow2"/>
    <dgm:cxn modelId="{1F7FCBFA-BDD3-4157-B05C-AE28B739E86C}" type="presParOf" srcId="{5F8EE73D-2497-4A06-B318-D36742DBE0BF}" destId="{B1D00F34-3245-4504-8943-EB6DBF463C93}" srcOrd="8" destOrd="0" presId="urn:microsoft.com/office/officeart/2005/8/layout/arrow2"/>
    <dgm:cxn modelId="{19AD7FE9-224B-452A-9876-A0BE1CB71C49}" type="presParOf" srcId="{5F8EE73D-2497-4A06-B318-D36742DBE0BF}" destId="{A6A3598B-3169-4225-A630-32666977AF2F}"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C45D00-1B08-4A39-9AF9-C20FE92A80D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CB99FFC8-52CC-41F4-A89E-FCB7517C36C7}">
      <dgm:prSet phldrT="[Text]"/>
      <dgm:spPr/>
      <dgm:t>
        <a:bodyPr/>
        <a:lstStyle/>
        <a:p>
          <a:r>
            <a:rPr lang="en-US" dirty="0"/>
            <a:t>Significant weight loss, failure to achieve expected weight gain, or faltering growth</a:t>
          </a:r>
        </a:p>
      </dgm:t>
    </dgm:pt>
    <dgm:pt modelId="{908A6BDE-1869-4E2A-B390-98B50AD57300}" type="parTrans" cxnId="{A7A544AC-ECD8-4350-93E1-891F3F5C8F22}">
      <dgm:prSet/>
      <dgm:spPr/>
      <dgm:t>
        <a:bodyPr/>
        <a:lstStyle/>
        <a:p>
          <a:endParaRPr lang="en-US"/>
        </a:p>
      </dgm:t>
    </dgm:pt>
    <dgm:pt modelId="{B046720E-B392-4C64-A2B1-B3B613DCC511}" type="sibTrans" cxnId="{A7A544AC-ECD8-4350-93E1-891F3F5C8F22}">
      <dgm:prSet/>
      <dgm:spPr/>
      <dgm:t>
        <a:bodyPr/>
        <a:lstStyle/>
        <a:p>
          <a:endParaRPr lang="en-US"/>
        </a:p>
      </dgm:t>
    </dgm:pt>
    <dgm:pt modelId="{F634880B-9DAC-4D6F-A118-9B979BE2B084}">
      <dgm:prSet phldrT="[Text]"/>
      <dgm:spPr/>
      <dgm:t>
        <a:bodyPr/>
        <a:lstStyle/>
        <a:p>
          <a:r>
            <a:rPr lang="en-US" dirty="0"/>
            <a:t>Significant nutritional deficiency</a:t>
          </a:r>
        </a:p>
      </dgm:t>
    </dgm:pt>
    <dgm:pt modelId="{4C098FCF-5EBD-4EDC-A357-E576EF644D18}" type="parTrans" cxnId="{841A4A0D-BB6A-417D-8A7E-AE778ED7316A}">
      <dgm:prSet/>
      <dgm:spPr/>
      <dgm:t>
        <a:bodyPr/>
        <a:lstStyle/>
        <a:p>
          <a:endParaRPr lang="en-US"/>
        </a:p>
      </dgm:t>
    </dgm:pt>
    <dgm:pt modelId="{BCDA9442-2B14-4E0D-9546-5BE243D5D521}" type="sibTrans" cxnId="{841A4A0D-BB6A-417D-8A7E-AE778ED7316A}">
      <dgm:prSet/>
      <dgm:spPr/>
      <dgm:t>
        <a:bodyPr/>
        <a:lstStyle/>
        <a:p>
          <a:endParaRPr lang="en-US"/>
        </a:p>
      </dgm:t>
    </dgm:pt>
    <dgm:pt modelId="{C8345DFF-7174-463B-9E0E-A5B114EEE53C}" type="pres">
      <dgm:prSet presAssocID="{7FC45D00-1B08-4A39-9AF9-C20FE92A80D9}" presName="Name0" presStyleCnt="0">
        <dgm:presLayoutVars>
          <dgm:chMax val="7"/>
          <dgm:chPref val="7"/>
          <dgm:dir/>
        </dgm:presLayoutVars>
      </dgm:prSet>
      <dgm:spPr/>
    </dgm:pt>
    <dgm:pt modelId="{8BCC7EDE-6194-4442-BC1B-43DADD4BAD4B}" type="pres">
      <dgm:prSet presAssocID="{7FC45D00-1B08-4A39-9AF9-C20FE92A80D9}" presName="Name1" presStyleCnt="0"/>
      <dgm:spPr/>
    </dgm:pt>
    <dgm:pt modelId="{70FE8CC9-1D84-43DB-9593-CD8B734977C1}" type="pres">
      <dgm:prSet presAssocID="{7FC45D00-1B08-4A39-9AF9-C20FE92A80D9}" presName="cycle" presStyleCnt="0"/>
      <dgm:spPr/>
    </dgm:pt>
    <dgm:pt modelId="{953A1AE1-8D3E-4C6D-B9B8-B19B727CAAFE}" type="pres">
      <dgm:prSet presAssocID="{7FC45D00-1B08-4A39-9AF9-C20FE92A80D9}" presName="srcNode" presStyleLbl="node1" presStyleIdx="0" presStyleCnt="2"/>
      <dgm:spPr/>
    </dgm:pt>
    <dgm:pt modelId="{757BB408-E5B5-41CF-9E36-8617D8EC00F1}" type="pres">
      <dgm:prSet presAssocID="{7FC45D00-1B08-4A39-9AF9-C20FE92A80D9}" presName="conn" presStyleLbl="parChTrans1D2" presStyleIdx="0" presStyleCnt="1"/>
      <dgm:spPr/>
    </dgm:pt>
    <dgm:pt modelId="{B4D1979A-C366-4298-A8CD-4C99B904FB30}" type="pres">
      <dgm:prSet presAssocID="{7FC45D00-1B08-4A39-9AF9-C20FE92A80D9}" presName="extraNode" presStyleLbl="node1" presStyleIdx="0" presStyleCnt="2"/>
      <dgm:spPr/>
    </dgm:pt>
    <dgm:pt modelId="{DB159A95-667E-49A7-8C93-E3523948C00E}" type="pres">
      <dgm:prSet presAssocID="{7FC45D00-1B08-4A39-9AF9-C20FE92A80D9}" presName="dstNode" presStyleLbl="node1" presStyleIdx="0" presStyleCnt="2"/>
      <dgm:spPr/>
    </dgm:pt>
    <dgm:pt modelId="{EC07A300-647C-45E5-85D4-2C25C34B00F2}" type="pres">
      <dgm:prSet presAssocID="{CB99FFC8-52CC-41F4-A89E-FCB7517C36C7}" presName="text_1" presStyleLbl="node1" presStyleIdx="0" presStyleCnt="2" custLinFactNeighborX="783" custLinFactNeighborY="-3125">
        <dgm:presLayoutVars>
          <dgm:bulletEnabled val="1"/>
        </dgm:presLayoutVars>
      </dgm:prSet>
      <dgm:spPr/>
    </dgm:pt>
    <dgm:pt modelId="{D740F064-CFEC-4673-8C2B-BBDB6A953C58}" type="pres">
      <dgm:prSet presAssocID="{CB99FFC8-52CC-41F4-A89E-FCB7517C36C7}" presName="accent_1" presStyleCnt="0"/>
      <dgm:spPr/>
    </dgm:pt>
    <dgm:pt modelId="{B8B55B0D-EA3B-4C55-905F-2E11CE95C124}" type="pres">
      <dgm:prSet presAssocID="{CB99FFC8-52CC-41F4-A89E-FCB7517C36C7}" presName="accentRepeatNode" presStyleLbl="solidFgAcc1" presStyleIdx="0" presStyleCnt="2"/>
      <dgm:spPr>
        <a:blipFill rotWithShape="0">
          <a:blip xmlns:r="http://schemas.openxmlformats.org/officeDocument/2006/relationships" r:embed="rId1"/>
          <a:srcRect/>
          <a:stretch>
            <a:fillRect/>
          </a:stretch>
        </a:blipFill>
      </dgm:spPr>
    </dgm:pt>
    <dgm:pt modelId="{5A0D61D9-EBDA-4CCC-8557-2CC3A9647D32}" type="pres">
      <dgm:prSet presAssocID="{F634880B-9DAC-4D6F-A118-9B979BE2B084}" presName="text_2" presStyleLbl="node1" presStyleIdx="1" presStyleCnt="2">
        <dgm:presLayoutVars>
          <dgm:bulletEnabled val="1"/>
        </dgm:presLayoutVars>
      </dgm:prSet>
      <dgm:spPr/>
    </dgm:pt>
    <dgm:pt modelId="{B4028477-442A-43CC-A2F4-FAED7062C072}" type="pres">
      <dgm:prSet presAssocID="{F634880B-9DAC-4D6F-A118-9B979BE2B084}" presName="accent_2" presStyleCnt="0"/>
      <dgm:spPr/>
    </dgm:pt>
    <dgm:pt modelId="{1FF0ADB8-7839-454E-AA12-2709E8A29247}" type="pres">
      <dgm:prSet presAssocID="{F634880B-9DAC-4D6F-A118-9B979BE2B084}" presName="accentRepeatNode" presStyleLbl="solidFgAcc1" presStyleIdx="1" presStyleCnt="2"/>
      <dgm:spPr>
        <a:blipFill rotWithShape="0">
          <a:blip xmlns:r="http://schemas.openxmlformats.org/officeDocument/2006/relationships" r:embed="rId1"/>
          <a:stretch>
            <a:fillRect/>
          </a:stretch>
        </a:blipFill>
      </dgm:spPr>
    </dgm:pt>
  </dgm:ptLst>
  <dgm:cxnLst>
    <dgm:cxn modelId="{841A4A0D-BB6A-417D-8A7E-AE778ED7316A}" srcId="{7FC45D00-1B08-4A39-9AF9-C20FE92A80D9}" destId="{F634880B-9DAC-4D6F-A118-9B979BE2B084}" srcOrd="1" destOrd="0" parTransId="{4C098FCF-5EBD-4EDC-A357-E576EF644D18}" sibTransId="{BCDA9442-2B14-4E0D-9546-5BE243D5D521}"/>
    <dgm:cxn modelId="{28168A14-2FCA-4286-AC70-7DDA0808D501}" type="presOf" srcId="{CB99FFC8-52CC-41F4-A89E-FCB7517C36C7}" destId="{EC07A300-647C-45E5-85D4-2C25C34B00F2}" srcOrd="0" destOrd="0" presId="urn:microsoft.com/office/officeart/2008/layout/VerticalCurvedList"/>
    <dgm:cxn modelId="{B2382528-C853-4047-921B-8CB03FC706DC}" type="presOf" srcId="{B046720E-B392-4C64-A2B1-B3B613DCC511}" destId="{757BB408-E5B5-41CF-9E36-8617D8EC00F1}" srcOrd="0" destOrd="0" presId="urn:microsoft.com/office/officeart/2008/layout/VerticalCurvedList"/>
    <dgm:cxn modelId="{E5655132-ED6E-40C5-9BE3-D8591FBB5D88}" type="presOf" srcId="{7FC45D00-1B08-4A39-9AF9-C20FE92A80D9}" destId="{C8345DFF-7174-463B-9E0E-A5B114EEE53C}" srcOrd="0" destOrd="0" presId="urn:microsoft.com/office/officeart/2008/layout/VerticalCurvedList"/>
    <dgm:cxn modelId="{EE464147-ECDC-4318-9980-60C827B5C6CF}" type="presOf" srcId="{F634880B-9DAC-4D6F-A118-9B979BE2B084}" destId="{5A0D61D9-EBDA-4CCC-8557-2CC3A9647D32}" srcOrd="0" destOrd="0" presId="urn:microsoft.com/office/officeart/2008/layout/VerticalCurvedList"/>
    <dgm:cxn modelId="{A7A544AC-ECD8-4350-93E1-891F3F5C8F22}" srcId="{7FC45D00-1B08-4A39-9AF9-C20FE92A80D9}" destId="{CB99FFC8-52CC-41F4-A89E-FCB7517C36C7}" srcOrd="0" destOrd="0" parTransId="{908A6BDE-1869-4E2A-B390-98B50AD57300}" sibTransId="{B046720E-B392-4C64-A2B1-B3B613DCC511}"/>
    <dgm:cxn modelId="{01D422A0-1B57-4402-B272-57E3BEC7B402}" type="presParOf" srcId="{C8345DFF-7174-463B-9E0E-A5B114EEE53C}" destId="{8BCC7EDE-6194-4442-BC1B-43DADD4BAD4B}" srcOrd="0" destOrd="0" presId="urn:microsoft.com/office/officeart/2008/layout/VerticalCurvedList"/>
    <dgm:cxn modelId="{5BD0BFDB-B7D9-4761-BA88-EFECF68EA2AC}" type="presParOf" srcId="{8BCC7EDE-6194-4442-BC1B-43DADD4BAD4B}" destId="{70FE8CC9-1D84-43DB-9593-CD8B734977C1}" srcOrd="0" destOrd="0" presId="urn:microsoft.com/office/officeart/2008/layout/VerticalCurvedList"/>
    <dgm:cxn modelId="{A96330CB-9E9B-4CE9-B830-720E5E654DAB}" type="presParOf" srcId="{70FE8CC9-1D84-43DB-9593-CD8B734977C1}" destId="{953A1AE1-8D3E-4C6D-B9B8-B19B727CAAFE}" srcOrd="0" destOrd="0" presId="urn:microsoft.com/office/officeart/2008/layout/VerticalCurvedList"/>
    <dgm:cxn modelId="{397C8BC1-FF58-49B7-8B4B-C9632E50B815}" type="presParOf" srcId="{70FE8CC9-1D84-43DB-9593-CD8B734977C1}" destId="{757BB408-E5B5-41CF-9E36-8617D8EC00F1}" srcOrd="1" destOrd="0" presId="urn:microsoft.com/office/officeart/2008/layout/VerticalCurvedList"/>
    <dgm:cxn modelId="{A4A65006-6A91-4279-AEDC-219F8B9AAEA5}" type="presParOf" srcId="{70FE8CC9-1D84-43DB-9593-CD8B734977C1}" destId="{B4D1979A-C366-4298-A8CD-4C99B904FB30}" srcOrd="2" destOrd="0" presId="urn:microsoft.com/office/officeart/2008/layout/VerticalCurvedList"/>
    <dgm:cxn modelId="{ABD45FA7-90BF-4690-A77E-3AB2E94EE234}" type="presParOf" srcId="{70FE8CC9-1D84-43DB-9593-CD8B734977C1}" destId="{DB159A95-667E-49A7-8C93-E3523948C00E}" srcOrd="3" destOrd="0" presId="urn:microsoft.com/office/officeart/2008/layout/VerticalCurvedList"/>
    <dgm:cxn modelId="{741C8A31-E8E8-4321-B352-EE65A4663A79}" type="presParOf" srcId="{8BCC7EDE-6194-4442-BC1B-43DADD4BAD4B}" destId="{EC07A300-647C-45E5-85D4-2C25C34B00F2}" srcOrd="1" destOrd="0" presId="urn:microsoft.com/office/officeart/2008/layout/VerticalCurvedList"/>
    <dgm:cxn modelId="{7523DF7A-CE9E-4371-B6B5-04FA1AC182AA}" type="presParOf" srcId="{8BCC7EDE-6194-4442-BC1B-43DADD4BAD4B}" destId="{D740F064-CFEC-4673-8C2B-BBDB6A953C58}" srcOrd="2" destOrd="0" presId="urn:microsoft.com/office/officeart/2008/layout/VerticalCurvedList"/>
    <dgm:cxn modelId="{A3FA5873-9991-400B-A81D-956ED339A1AE}" type="presParOf" srcId="{D740F064-CFEC-4673-8C2B-BBDB6A953C58}" destId="{B8B55B0D-EA3B-4C55-905F-2E11CE95C124}" srcOrd="0" destOrd="0" presId="urn:microsoft.com/office/officeart/2008/layout/VerticalCurvedList"/>
    <dgm:cxn modelId="{84701368-5740-457F-8373-537B7255AEBF}" type="presParOf" srcId="{8BCC7EDE-6194-4442-BC1B-43DADD4BAD4B}" destId="{5A0D61D9-EBDA-4CCC-8557-2CC3A9647D32}" srcOrd="3" destOrd="0" presId="urn:microsoft.com/office/officeart/2008/layout/VerticalCurvedList"/>
    <dgm:cxn modelId="{AD30E2A3-A51E-4DF4-81C5-67F08C55CC6D}" type="presParOf" srcId="{8BCC7EDE-6194-4442-BC1B-43DADD4BAD4B}" destId="{B4028477-442A-43CC-A2F4-FAED7062C072}" srcOrd="4" destOrd="0" presId="urn:microsoft.com/office/officeart/2008/layout/VerticalCurvedList"/>
    <dgm:cxn modelId="{0914B070-DEE7-4354-AA5C-D9AF8C7CB232}" type="presParOf" srcId="{B4028477-442A-43CC-A2F4-FAED7062C072}" destId="{1FF0ADB8-7839-454E-AA12-2709E8A2924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C45D00-1B08-4A39-9AF9-C20FE92A80D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CB99FFC8-52CC-41F4-A89E-FCB7517C36C7}">
      <dgm:prSet phldrT="[Text]"/>
      <dgm:spPr/>
      <dgm:t>
        <a:bodyPr/>
        <a:lstStyle/>
        <a:p>
          <a:r>
            <a:rPr lang="en-US" dirty="0"/>
            <a:t>Dependence on enteral feeding or oral nutritional supplements</a:t>
          </a:r>
        </a:p>
      </dgm:t>
    </dgm:pt>
    <dgm:pt modelId="{908A6BDE-1869-4E2A-B390-98B50AD57300}" type="parTrans" cxnId="{A7A544AC-ECD8-4350-93E1-891F3F5C8F22}">
      <dgm:prSet/>
      <dgm:spPr/>
      <dgm:t>
        <a:bodyPr/>
        <a:lstStyle/>
        <a:p>
          <a:endParaRPr lang="en-US"/>
        </a:p>
      </dgm:t>
    </dgm:pt>
    <dgm:pt modelId="{B046720E-B392-4C64-A2B1-B3B613DCC511}" type="sibTrans" cxnId="{A7A544AC-ECD8-4350-93E1-891F3F5C8F22}">
      <dgm:prSet/>
      <dgm:spPr/>
      <dgm:t>
        <a:bodyPr/>
        <a:lstStyle/>
        <a:p>
          <a:endParaRPr lang="en-US"/>
        </a:p>
      </dgm:t>
    </dgm:pt>
    <dgm:pt modelId="{F634880B-9DAC-4D6F-A118-9B979BE2B084}">
      <dgm:prSet phldrT="[Text]"/>
      <dgm:spPr/>
      <dgm:t>
        <a:bodyPr/>
        <a:lstStyle/>
        <a:p>
          <a:r>
            <a:rPr lang="en-US" dirty="0"/>
            <a:t>Marked interference with social functioning </a:t>
          </a:r>
        </a:p>
      </dgm:t>
    </dgm:pt>
    <dgm:pt modelId="{4C098FCF-5EBD-4EDC-A357-E576EF644D18}" type="parTrans" cxnId="{841A4A0D-BB6A-417D-8A7E-AE778ED7316A}">
      <dgm:prSet/>
      <dgm:spPr/>
      <dgm:t>
        <a:bodyPr/>
        <a:lstStyle/>
        <a:p>
          <a:endParaRPr lang="en-US"/>
        </a:p>
      </dgm:t>
    </dgm:pt>
    <dgm:pt modelId="{BCDA9442-2B14-4E0D-9546-5BE243D5D521}" type="sibTrans" cxnId="{841A4A0D-BB6A-417D-8A7E-AE778ED7316A}">
      <dgm:prSet/>
      <dgm:spPr/>
      <dgm:t>
        <a:bodyPr/>
        <a:lstStyle/>
        <a:p>
          <a:endParaRPr lang="en-US"/>
        </a:p>
      </dgm:t>
    </dgm:pt>
    <dgm:pt modelId="{C8345DFF-7174-463B-9E0E-A5B114EEE53C}" type="pres">
      <dgm:prSet presAssocID="{7FC45D00-1B08-4A39-9AF9-C20FE92A80D9}" presName="Name0" presStyleCnt="0">
        <dgm:presLayoutVars>
          <dgm:chMax val="7"/>
          <dgm:chPref val="7"/>
          <dgm:dir/>
        </dgm:presLayoutVars>
      </dgm:prSet>
      <dgm:spPr/>
    </dgm:pt>
    <dgm:pt modelId="{8BCC7EDE-6194-4442-BC1B-43DADD4BAD4B}" type="pres">
      <dgm:prSet presAssocID="{7FC45D00-1B08-4A39-9AF9-C20FE92A80D9}" presName="Name1" presStyleCnt="0"/>
      <dgm:spPr/>
    </dgm:pt>
    <dgm:pt modelId="{70FE8CC9-1D84-43DB-9593-CD8B734977C1}" type="pres">
      <dgm:prSet presAssocID="{7FC45D00-1B08-4A39-9AF9-C20FE92A80D9}" presName="cycle" presStyleCnt="0"/>
      <dgm:spPr/>
    </dgm:pt>
    <dgm:pt modelId="{953A1AE1-8D3E-4C6D-B9B8-B19B727CAAFE}" type="pres">
      <dgm:prSet presAssocID="{7FC45D00-1B08-4A39-9AF9-C20FE92A80D9}" presName="srcNode" presStyleLbl="node1" presStyleIdx="0" presStyleCnt="2"/>
      <dgm:spPr/>
    </dgm:pt>
    <dgm:pt modelId="{757BB408-E5B5-41CF-9E36-8617D8EC00F1}" type="pres">
      <dgm:prSet presAssocID="{7FC45D00-1B08-4A39-9AF9-C20FE92A80D9}" presName="conn" presStyleLbl="parChTrans1D2" presStyleIdx="0" presStyleCnt="1"/>
      <dgm:spPr/>
    </dgm:pt>
    <dgm:pt modelId="{B4D1979A-C366-4298-A8CD-4C99B904FB30}" type="pres">
      <dgm:prSet presAssocID="{7FC45D00-1B08-4A39-9AF9-C20FE92A80D9}" presName="extraNode" presStyleLbl="node1" presStyleIdx="0" presStyleCnt="2"/>
      <dgm:spPr/>
    </dgm:pt>
    <dgm:pt modelId="{DB159A95-667E-49A7-8C93-E3523948C00E}" type="pres">
      <dgm:prSet presAssocID="{7FC45D00-1B08-4A39-9AF9-C20FE92A80D9}" presName="dstNode" presStyleLbl="node1" presStyleIdx="0" presStyleCnt="2"/>
      <dgm:spPr/>
    </dgm:pt>
    <dgm:pt modelId="{EC07A300-647C-45E5-85D4-2C25C34B00F2}" type="pres">
      <dgm:prSet presAssocID="{CB99FFC8-52CC-41F4-A89E-FCB7517C36C7}" presName="text_1" presStyleLbl="node1" presStyleIdx="0" presStyleCnt="2" custLinFactNeighborX="783" custLinFactNeighborY="-3125">
        <dgm:presLayoutVars>
          <dgm:bulletEnabled val="1"/>
        </dgm:presLayoutVars>
      </dgm:prSet>
      <dgm:spPr/>
    </dgm:pt>
    <dgm:pt modelId="{D740F064-CFEC-4673-8C2B-BBDB6A953C58}" type="pres">
      <dgm:prSet presAssocID="{CB99FFC8-52CC-41F4-A89E-FCB7517C36C7}" presName="accent_1" presStyleCnt="0"/>
      <dgm:spPr/>
    </dgm:pt>
    <dgm:pt modelId="{B8B55B0D-EA3B-4C55-905F-2E11CE95C124}" type="pres">
      <dgm:prSet presAssocID="{CB99FFC8-52CC-41F4-A89E-FCB7517C36C7}" presName="accentRepeatNode" presStyleLbl="solidFgAcc1" presStyleIdx="0" presStyleCnt="2" custLinFactNeighborX="-1477"/>
      <dgm:spPr>
        <a:blipFill rotWithShape="0">
          <a:blip xmlns:r="http://schemas.openxmlformats.org/officeDocument/2006/relationships" r:embed="rId1"/>
          <a:srcRect/>
          <a:stretch>
            <a:fillRect/>
          </a:stretch>
        </a:blipFill>
      </dgm:spPr>
    </dgm:pt>
    <dgm:pt modelId="{5A0D61D9-EBDA-4CCC-8557-2CC3A9647D32}" type="pres">
      <dgm:prSet presAssocID="{F634880B-9DAC-4D6F-A118-9B979BE2B084}" presName="text_2" presStyleLbl="node1" presStyleIdx="1" presStyleCnt="2">
        <dgm:presLayoutVars>
          <dgm:bulletEnabled val="1"/>
        </dgm:presLayoutVars>
      </dgm:prSet>
      <dgm:spPr/>
    </dgm:pt>
    <dgm:pt modelId="{B4028477-442A-43CC-A2F4-FAED7062C072}" type="pres">
      <dgm:prSet presAssocID="{F634880B-9DAC-4D6F-A118-9B979BE2B084}" presName="accent_2" presStyleCnt="0"/>
      <dgm:spPr/>
    </dgm:pt>
    <dgm:pt modelId="{1FF0ADB8-7839-454E-AA12-2709E8A29247}" type="pres">
      <dgm:prSet presAssocID="{F634880B-9DAC-4D6F-A118-9B979BE2B084}" presName="accentRepeatNode" presStyleLbl="solidFgAcc1" presStyleIdx="1" presStyleCnt="2"/>
      <dgm:spPr>
        <a:blipFill rotWithShape="0">
          <a:blip xmlns:r="http://schemas.openxmlformats.org/officeDocument/2006/relationships" r:embed="rId1"/>
          <a:stretch>
            <a:fillRect/>
          </a:stretch>
        </a:blipFill>
      </dgm:spPr>
    </dgm:pt>
  </dgm:ptLst>
  <dgm:cxnLst>
    <dgm:cxn modelId="{841A4A0D-BB6A-417D-8A7E-AE778ED7316A}" srcId="{7FC45D00-1B08-4A39-9AF9-C20FE92A80D9}" destId="{F634880B-9DAC-4D6F-A118-9B979BE2B084}" srcOrd="1" destOrd="0" parTransId="{4C098FCF-5EBD-4EDC-A357-E576EF644D18}" sibTransId="{BCDA9442-2B14-4E0D-9546-5BE243D5D521}"/>
    <dgm:cxn modelId="{725FD064-AF10-4C54-A86C-55531CDD8E34}" type="presOf" srcId="{7FC45D00-1B08-4A39-9AF9-C20FE92A80D9}" destId="{C8345DFF-7174-463B-9E0E-A5B114EEE53C}" srcOrd="0" destOrd="0" presId="urn:microsoft.com/office/officeart/2008/layout/VerticalCurvedList"/>
    <dgm:cxn modelId="{A7A544AC-ECD8-4350-93E1-891F3F5C8F22}" srcId="{7FC45D00-1B08-4A39-9AF9-C20FE92A80D9}" destId="{CB99FFC8-52CC-41F4-A89E-FCB7517C36C7}" srcOrd="0" destOrd="0" parTransId="{908A6BDE-1869-4E2A-B390-98B50AD57300}" sibTransId="{B046720E-B392-4C64-A2B1-B3B613DCC511}"/>
    <dgm:cxn modelId="{05EC74AC-5739-49BD-8098-4DF4236A53A7}" type="presOf" srcId="{F634880B-9DAC-4D6F-A118-9B979BE2B084}" destId="{5A0D61D9-EBDA-4CCC-8557-2CC3A9647D32}" srcOrd="0" destOrd="0" presId="urn:microsoft.com/office/officeart/2008/layout/VerticalCurvedList"/>
    <dgm:cxn modelId="{FE8024B1-73EE-4D99-8B3E-8E122AA29BAC}" type="presOf" srcId="{CB99FFC8-52CC-41F4-A89E-FCB7517C36C7}" destId="{EC07A300-647C-45E5-85D4-2C25C34B00F2}" srcOrd="0" destOrd="0" presId="urn:microsoft.com/office/officeart/2008/layout/VerticalCurvedList"/>
    <dgm:cxn modelId="{A9FC34D8-1892-4C96-8212-01E46FF7E397}" type="presOf" srcId="{B046720E-B392-4C64-A2B1-B3B613DCC511}" destId="{757BB408-E5B5-41CF-9E36-8617D8EC00F1}" srcOrd="0" destOrd="0" presId="urn:microsoft.com/office/officeart/2008/layout/VerticalCurvedList"/>
    <dgm:cxn modelId="{7A0F2E34-3A55-4C7B-A67D-676A820D3F85}" type="presParOf" srcId="{C8345DFF-7174-463B-9E0E-A5B114EEE53C}" destId="{8BCC7EDE-6194-4442-BC1B-43DADD4BAD4B}" srcOrd="0" destOrd="0" presId="urn:microsoft.com/office/officeart/2008/layout/VerticalCurvedList"/>
    <dgm:cxn modelId="{415F9B01-CC29-4EBD-94EF-D38CF8DB83B1}" type="presParOf" srcId="{8BCC7EDE-6194-4442-BC1B-43DADD4BAD4B}" destId="{70FE8CC9-1D84-43DB-9593-CD8B734977C1}" srcOrd="0" destOrd="0" presId="urn:microsoft.com/office/officeart/2008/layout/VerticalCurvedList"/>
    <dgm:cxn modelId="{84724856-7FE3-401E-95B5-B00B322D6212}" type="presParOf" srcId="{70FE8CC9-1D84-43DB-9593-CD8B734977C1}" destId="{953A1AE1-8D3E-4C6D-B9B8-B19B727CAAFE}" srcOrd="0" destOrd="0" presId="urn:microsoft.com/office/officeart/2008/layout/VerticalCurvedList"/>
    <dgm:cxn modelId="{EC334750-3FA9-4AB9-B392-9AB7E1ADBDE7}" type="presParOf" srcId="{70FE8CC9-1D84-43DB-9593-CD8B734977C1}" destId="{757BB408-E5B5-41CF-9E36-8617D8EC00F1}" srcOrd="1" destOrd="0" presId="urn:microsoft.com/office/officeart/2008/layout/VerticalCurvedList"/>
    <dgm:cxn modelId="{7D5E4B18-620C-44CF-BF46-B308B989A451}" type="presParOf" srcId="{70FE8CC9-1D84-43DB-9593-CD8B734977C1}" destId="{B4D1979A-C366-4298-A8CD-4C99B904FB30}" srcOrd="2" destOrd="0" presId="urn:microsoft.com/office/officeart/2008/layout/VerticalCurvedList"/>
    <dgm:cxn modelId="{9C1F4AF8-4855-4BF4-8622-617C4780AE87}" type="presParOf" srcId="{70FE8CC9-1D84-43DB-9593-CD8B734977C1}" destId="{DB159A95-667E-49A7-8C93-E3523948C00E}" srcOrd="3" destOrd="0" presId="urn:microsoft.com/office/officeart/2008/layout/VerticalCurvedList"/>
    <dgm:cxn modelId="{7B5DED4F-3426-4C92-AB4E-A83CD7FC2F99}" type="presParOf" srcId="{8BCC7EDE-6194-4442-BC1B-43DADD4BAD4B}" destId="{EC07A300-647C-45E5-85D4-2C25C34B00F2}" srcOrd="1" destOrd="0" presId="urn:microsoft.com/office/officeart/2008/layout/VerticalCurvedList"/>
    <dgm:cxn modelId="{DE02BA42-2D3A-475B-9B87-E7C1248F54C2}" type="presParOf" srcId="{8BCC7EDE-6194-4442-BC1B-43DADD4BAD4B}" destId="{D740F064-CFEC-4673-8C2B-BBDB6A953C58}" srcOrd="2" destOrd="0" presId="urn:microsoft.com/office/officeart/2008/layout/VerticalCurvedList"/>
    <dgm:cxn modelId="{53D0095F-F58C-401D-95D8-8CFBDA2F6CBB}" type="presParOf" srcId="{D740F064-CFEC-4673-8C2B-BBDB6A953C58}" destId="{B8B55B0D-EA3B-4C55-905F-2E11CE95C124}" srcOrd="0" destOrd="0" presId="urn:microsoft.com/office/officeart/2008/layout/VerticalCurvedList"/>
    <dgm:cxn modelId="{223156A3-1118-4918-89CC-8A56D24EA2B4}" type="presParOf" srcId="{8BCC7EDE-6194-4442-BC1B-43DADD4BAD4B}" destId="{5A0D61D9-EBDA-4CCC-8557-2CC3A9647D32}" srcOrd="3" destOrd="0" presId="urn:microsoft.com/office/officeart/2008/layout/VerticalCurvedList"/>
    <dgm:cxn modelId="{9CBFEEEF-BA1F-4D71-A043-13218C7C0085}" type="presParOf" srcId="{8BCC7EDE-6194-4442-BC1B-43DADD4BAD4B}" destId="{B4028477-442A-43CC-A2F4-FAED7062C072}" srcOrd="4" destOrd="0" presId="urn:microsoft.com/office/officeart/2008/layout/VerticalCurvedList"/>
    <dgm:cxn modelId="{22B6BCDC-88FC-4F3C-89B0-68710F411582}" type="presParOf" srcId="{B4028477-442A-43CC-A2F4-FAED7062C072}" destId="{1FF0ADB8-7839-454E-AA12-2709E8A2924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158266-40C8-48E3-90A0-B28B61C89B00}" type="doc">
      <dgm:prSet loTypeId="urn:microsoft.com/office/officeart/2005/8/layout/hProcess6" loCatId="process" qsTypeId="urn:microsoft.com/office/officeart/2005/8/quickstyle/simple1" qsCatId="simple" csTypeId="urn:microsoft.com/office/officeart/2005/8/colors/accent1_2" csCatId="accent1" phldr="1"/>
      <dgm:spPr/>
    </dgm:pt>
    <dgm:pt modelId="{3B68AACE-5ECC-488F-B88E-D2948891838E}">
      <dgm:prSet phldrT="[Text]"/>
      <dgm:spPr/>
      <dgm:t>
        <a:bodyPr/>
        <a:lstStyle/>
        <a:p>
          <a:r>
            <a:rPr lang="en-US" dirty="0"/>
            <a:t>Persistence with a Demand</a:t>
          </a:r>
        </a:p>
      </dgm:t>
    </dgm:pt>
    <dgm:pt modelId="{A389AAD3-1B54-4565-BBA9-6B8FD8FF19AE}" type="parTrans" cxnId="{91B9225E-E34B-43FF-9458-820AA4784A06}">
      <dgm:prSet/>
      <dgm:spPr/>
      <dgm:t>
        <a:bodyPr/>
        <a:lstStyle/>
        <a:p>
          <a:endParaRPr lang="en-US"/>
        </a:p>
      </dgm:t>
    </dgm:pt>
    <dgm:pt modelId="{BF544E35-16B6-439C-B5F9-6BD6BE0E6B16}" type="sibTrans" cxnId="{91B9225E-E34B-43FF-9458-820AA4784A06}">
      <dgm:prSet/>
      <dgm:spPr/>
      <dgm:t>
        <a:bodyPr/>
        <a:lstStyle/>
        <a:p>
          <a:endParaRPr lang="en-US"/>
        </a:p>
      </dgm:t>
    </dgm:pt>
    <dgm:pt modelId="{B9E8B387-75C2-40F1-A47C-5F86388B6986}">
      <dgm:prSet custT="1"/>
      <dgm:spPr/>
      <dgm:t>
        <a:bodyPr/>
        <a:lstStyle/>
        <a:p>
          <a:r>
            <a:rPr lang="en-US" sz="1200" b="1" dirty="0"/>
            <a:t>Escape Extinction</a:t>
          </a:r>
        </a:p>
      </dgm:t>
    </dgm:pt>
    <dgm:pt modelId="{E9214675-6BAE-4468-BB25-DEA10538EA3C}" type="parTrans" cxnId="{2B62F7F3-8F15-451A-8E88-398DCBD61DC8}">
      <dgm:prSet/>
      <dgm:spPr/>
      <dgm:t>
        <a:bodyPr/>
        <a:lstStyle/>
        <a:p>
          <a:endParaRPr lang="en-US"/>
        </a:p>
      </dgm:t>
    </dgm:pt>
    <dgm:pt modelId="{1ADB7775-F86E-40D1-BCC4-8C0811FA5222}" type="sibTrans" cxnId="{2B62F7F3-8F15-451A-8E88-398DCBD61DC8}">
      <dgm:prSet/>
      <dgm:spPr/>
      <dgm:t>
        <a:bodyPr/>
        <a:lstStyle/>
        <a:p>
          <a:endParaRPr lang="en-US"/>
        </a:p>
      </dgm:t>
    </dgm:pt>
    <dgm:pt modelId="{C2428B7F-5FDF-4372-B28B-6108D5B603C2}" type="pres">
      <dgm:prSet presAssocID="{71158266-40C8-48E3-90A0-B28B61C89B00}" presName="theList" presStyleCnt="0">
        <dgm:presLayoutVars>
          <dgm:dir/>
          <dgm:animLvl val="lvl"/>
          <dgm:resizeHandles val="exact"/>
        </dgm:presLayoutVars>
      </dgm:prSet>
      <dgm:spPr/>
    </dgm:pt>
    <dgm:pt modelId="{816A1607-B10D-44F2-A6BC-99EC7BF6B781}" type="pres">
      <dgm:prSet presAssocID="{3B68AACE-5ECC-488F-B88E-D2948891838E}" presName="compNode" presStyleCnt="0"/>
      <dgm:spPr/>
    </dgm:pt>
    <dgm:pt modelId="{614B1D0B-1B55-4A24-9881-C5BE2DF6A290}" type="pres">
      <dgm:prSet presAssocID="{3B68AACE-5ECC-488F-B88E-D2948891838E}" presName="noGeometry" presStyleCnt="0"/>
      <dgm:spPr/>
    </dgm:pt>
    <dgm:pt modelId="{352E45B6-1431-4C3C-912D-7B816A6CFE15}" type="pres">
      <dgm:prSet presAssocID="{3B68AACE-5ECC-488F-B88E-D2948891838E}" presName="childTextVisible" presStyleLbl="bgAccFollowNode1" presStyleIdx="0" presStyleCnt="1" custLinFactNeighborX="-5801" custLinFactNeighborY="-383">
        <dgm:presLayoutVars>
          <dgm:bulletEnabled val="1"/>
        </dgm:presLayoutVars>
      </dgm:prSet>
      <dgm:spPr/>
    </dgm:pt>
    <dgm:pt modelId="{D1B9E1E3-AE4A-4246-B20A-1E5754E2C5B2}" type="pres">
      <dgm:prSet presAssocID="{3B68AACE-5ECC-488F-B88E-D2948891838E}" presName="childTextHidden" presStyleLbl="bgAccFollowNode1" presStyleIdx="0" presStyleCnt="1"/>
      <dgm:spPr/>
    </dgm:pt>
    <dgm:pt modelId="{7BF72DD8-9551-4A5C-A2BA-0410E7BC51AB}" type="pres">
      <dgm:prSet presAssocID="{3B68AACE-5ECC-488F-B88E-D2948891838E}" presName="parentText" presStyleLbl="node1" presStyleIdx="0" presStyleCnt="1" custLinFactNeighborX="-32832" custLinFactNeighborY="1395">
        <dgm:presLayoutVars>
          <dgm:chMax val="1"/>
          <dgm:bulletEnabled val="1"/>
        </dgm:presLayoutVars>
      </dgm:prSet>
      <dgm:spPr/>
    </dgm:pt>
  </dgm:ptLst>
  <dgm:cxnLst>
    <dgm:cxn modelId="{91B9225E-E34B-43FF-9458-820AA4784A06}" srcId="{71158266-40C8-48E3-90A0-B28B61C89B00}" destId="{3B68AACE-5ECC-488F-B88E-D2948891838E}" srcOrd="0" destOrd="0" parTransId="{A389AAD3-1B54-4565-BBA9-6B8FD8FF19AE}" sibTransId="{BF544E35-16B6-439C-B5F9-6BD6BE0E6B16}"/>
    <dgm:cxn modelId="{AD612FAF-23A9-43B0-B653-CD7EA0A4E49F}" type="presOf" srcId="{B9E8B387-75C2-40F1-A47C-5F86388B6986}" destId="{352E45B6-1431-4C3C-912D-7B816A6CFE15}" srcOrd="0" destOrd="0" presId="urn:microsoft.com/office/officeart/2005/8/layout/hProcess6"/>
    <dgm:cxn modelId="{950191CD-8188-480D-AD95-ECB8D46827C3}" type="presOf" srcId="{B9E8B387-75C2-40F1-A47C-5F86388B6986}" destId="{D1B9E1E3-AE4A-4246-B20A-1E5754E2C5B2}" srcOrd="1" destOrd="0" presId="urn:microsoft.com/office/officeart/2005/8/layout/hProcess6"/>
    <dgm:cxn modelId="{358914F0-A2BB-4E97-8089-2AE55F525EE9}" type="presOf" srcId="{71158266-40C8-48E3-90A0-B28B61C89B00}" destId="{C2428B7F-5FDF-4372-B28B-6108D5B603C2}" srcOrd="0" destOrd="0" presId="urn:microsoft.com/office/officeart/2005/8/layout/hProcess6"/>
    <dgm:cxn modelId="{2B62F7F3-8F15-451A-8E88-398DCBD61DC8}" srcId="{3B68AACE-5ECC-488F-B88E-D2948891838E}" destId="{B9E8B387-75C2-40F1-A47C-5F86388B6986}" srcOrd="0" destOrd="0" parTransId="{E9214675-6BAE-4468-BB25-DEA10538EA3C}" sibTransId="{1ADB7775-F86E-40D1-BCC4-8C0811FA5222}"/>
    <dgm:cxn modelId="{547265FE-0688-4F68-AF85-B76E2CC3A684}" type="presOf" srcId="{3B68AACE-5ECC-488F-B88E-D2948891838E}" destId="{7BF72DD8-9551-4A5C-A2BA-0410E7BC51AB}" srcOrd="0" destOrd="0" presId="urn:microsoft.com/office/officeart/2005/8/layout/hProcess6"/>
    <dgm:cxn modelId="{8118CD52-1918-4CAC-A51C-879D0F123FC4}" type="presParOf" srcId="{C2428B7F-5FDF-4372-B28B-6108D5B603C2}" destId="{816A1607-B10D-44F2-A6BC-99EC7BF6B781}" srcOrd="0" destOrd="0" presId="urn:microsoft.com/office/officeart/2005/8/layout/hProcess6"/>
    <dgm:cxn modelId="{F39AAB3A-D96C-4239-A333-DE865015CBAC}" type="presParOf" srcId="{816A1607-B10D-44F2-A6BC-99EC7BF6B781}" destId="{614B1D0B-1B55-4A24-9881-C5BE2DF6A290}" srcOrd="0" destOrd="0" presId="urn:microsoft.com/office/officeart/2005/8/layout/hProcess6"/>
    <dgm:cxn modelId="{9EB31960-ED36-4E18-A1BE-6E281A57231C}" type="presParOf" srcId="{816A1607-B10D-44F2-A6BC-99EC7BF6B781}" destId="{352E45B6-1431-4C3C-912D-7B816A6CFE15}" srcOrd="1" destOrd="0" presId="urn:microsoft.com/office/officeart/2005/8/layout/hProcess6"/>
    <dgm:cxn modelId="{2B893BC0-6240-4720-B903-15802C83BD0F}" type="presParOf" srcId="{816A1607-B10D-44F2-A6BC-99EC7BF6B781}" destId="{D1B9E1E3-AE4A-4246-B20A-1E5754E2C5B2}" srcOrd="2" destOrd="0" presId="urn:microsoft.com/office/officeart/2005/8/layout/hProcess6"/>
    <dgm:cxn modelId="{F35B4BFD-134B-4E7D-8F4B-890554512DA7}" type="presParOf" srcId="{816A1607-B10D-44F2-A6BC-99EC7BF6B781}" destId="{7BF72DD8-9551-4A5C-A2BA-0410E7BC51AB}"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158266-40C8-48E3-90A0-B28B61C89B00}" type="doc">
      <dgm:prSet loTypeId="urn:microsoft.com/office/officeart/2005/8/layout/hProcess6" loCatId="process" qsTypeId="urn:microsoft.com/office/officeart/2005/8/quickstyle/simple1" qsCatId="simple" csTypeId="urn:microsoft.com/office/officeart/2005/8/colors/accent1_2" csCatId="accent1" phldr="1"/>
      <dgm:spPr/>
    </dgm:pt>
    <dgm:pt modelId="{3B68AACE-5ECC-488F-B88E-D2948891838E}">
      <dgm:prSet phldrT="[Text]"/>
      <dgm:spPr/>
      <dgm:t>
        <a:bodyPr/>
        <a:lstStyle/>
        <a:p>
          <a:r>
            <a:rPr lang="en-US" dirty="0"/>
            <a:t>Recognition of Appropriate Behaviors</a:t>
          </a:r>
        </a:p>
      </dgm:t>
    </dgm:pt>
    <dgm:pt modelId="{A389AAD3-1B54-4565-BBA9-6B8FD8FF19AE}" type="parTrans" cxnId="{91B9225E-E34B-43FF-9458-820AA4784A06}">
      <dgm:prSet/>
      <dgm:spPr/>
      <dgm:t>
        <a:bodyPr/>
        <a:lstStyle/>
        <a:p>
          <a:endParaRPr lang="en-US"/>
        </a:p>
      </dgm:t>
    </dgm:pt>
    <dgm:pt modelId="{BF544E35-16B6-439C-B5F9-6BD6BE0E6B16}" type="sibTrans" cxnId="{91B9225E-E34B-43FF-9458-820AA4784A06}">
      <dgm:prSet/>
      <dgm:spPr/>
      <dgm:t>
        <a:bodyPr/>
        <a:lstStyle/>
        <a:p>
          <a:endParaRPr lang="en-US"/>
        </a:p>
      </dgm:t>
    </dgm:pt>
    <dgm:pt modelId="{B9E8B387-75C2-40F1-A47C-5F86388B6986}">
      <dgm:prSet custT="1"/>
      <dgm:spPr/>
      <dgm:t>
        <a:bodyPr/>
        <a:lstStyle/>
        <a:p>
          <a:r>
            <a:rPr lang="en-US" sz="1200" b="1" dirty="0"/>
            <a:t>Differential Reinforcement</a:t>
          </a:r>
        </a:p>
      </dgm:t>
    </dgm:pt>
    <dgm:pt modelId="{E9214675-6BAE-4468-BB25-DEA10538EA3C}" type="parTrans" cxnId="{2B62F7F3-8F15-451A-8E88-398DCBD61DC8}">
      <dgm:prSet/>
      <dgm:spPr/>
      <dgm:t>
        <a:bodyPr/>
        <a:lstStyle/>
        <a:p>
          <a:endParaRPr lang="en-US"/>
        </a:p>
      </dgm:t>
    </dgm:pt>
    <dgm:pt modelId="{1ADB7775-F86E-40D1-BCC4-8C0811FA5222}" type="sibTrans" cxnId="{2B62F7F3-8F15-451A-8E88-398DCBD61DC8}">
      <dgm:prSet/>
      <dgm:spPr/>
      <dgm:t>
        <a:bodyPr/>
        <a:lstStyle/>
        <a:p>
          <a:endParaRPr lang="en-US"/>
        </a:p>
      </dgm:t>
    </dgm:pt>
    <dgm:pt modelId="{C2428B7F-5FDF-4372-B28B-6108D5B603C2}" type="pres">
      <dgm:prSet presAssocID="{71158266-40C8-48E3-90A0-B28B61C89B00}" presName="theList" presStyleCnt="0">
        <dgm:presLayoutVars>
          <dgm:dir/>
          <dgm:animLvl val="lvl"/>
          <dgm:resizeHandles val="exact"/>
        </dgm:presLayoutVars>
      </dgm:prSet>
      <dgm:spPr/>
    </dgm:pt>
    <dgm:pt modelId="{816A1607-B10D-44F2-A6BC-99EC7BF6B781}" type="pres">
      <dgm:prSet presAssocID="{3B68AACE-5ECC-488F-B88E-D2948891838E}" presName="compNode" presStyleCnt="0"/>
      <dgm:spPr/>
    </dgm:pt>
    <dgm:pt modelId="{614B1D0B-1B55-4A24-9881-C5BE2DF6A290}" type="pres">
      <dgm:prSet presAssocID="{3B68AACE-5ECC-488F-B88E-D2948891838E}" presName="noGeometry" presStyleCnt="0"/>
      <dgm:spPr/>
    </dgm:pt>
    <dgm:pt modelId="{352E45B6-1431-4C3C-912D-7B816A6CFE15}" type="pres">
      <dgm:prSet presAssocID="{3B68AACE-5ECC-488F-B88E-D2948891838E}" presName="childTextVisible" presStyleLbl="bgAccFollowNode1" presStyleIdx="0" presStyleCnt="1" custLinFactNeighborX="-2409" custLinFactNeighborY="-5063">
        <dgm:presLayoutVars>
          <dgm:bulletEnabled val="1"/>
        </dgm:presLayoutVars>
      </dgm:prSet>
      <dgm:spPr/>
    </dgm:pt>
    <dgm:pt modelId="{D1B9E1E3-AE4A-4246-B20A-1E5754E2C5B2}" type="pres">
      <dgm:prSet presAssocID="{3B68AACE-5ECC-488F-B88E-D2948891838E}" presName="childTextHidden" presStyleLbl="bgAccFollowNode1" presStyleIdx="0" presStyleCnt="1"/>
      <dgm:spPr/>
    </dgm:pt>
    <dgm:pt modelId="{7BF72DD8-9551-4A5C-A2BA-0410E7BC51AB}" type="pres">
      <dgm:prSet presAssocID="{3B68AACE-5ECC-488F-B88E-D2948891838E}" presName="parentText" presStyleLbl="node1" presStyleIdx="0" presStyleCnt="1">
        <dgm:presLayoutVars>
          <dgm:chMax val="1"/>
          <dgm:bulletEnabled val="1"/>
        </dgm:presLayoutVars>
      </dgm:prSet>
      <dgm:spPr/>
    </dgm:pt>
  </dgm:ptLst>
  <dgm:cxnLst>
    <dgm:cxn modelId="{91B9225E-E34B-43FF-9458-820AA4784A06}" srcId="{71158266-40C8-48E3-90A0-B28B61C89B00}" destId="{3B68AACE-5ECC-488F-B88E-D2948891838E}" srcOrd="0" destOrd="0" parTransId="{A389AAD3-1B54-4565-BBA9-6B8FD8FF19AE}" sibTransId="{BF544E35-16B6-439C-B5F9-6BD6BE0E6B16}"/>
    <dgm:cxn modelId="{5B0A844E-3D67-4E9F-9F0B-889F0A24443F}" type="presOf" srcId="{3B68AACE-5ECC-488F-B88E-D2948891838E}" destId="{7BF72DD8-9551-4A5C-A2BA-0410E7BC51AB}" srcOrd="0" destOrd="0" presId="urn:microsoft.com/office/officeart/2005/8/layout/hProcess6"/>
    <dgm:cxn modelId="{DFFB62D1-4344-4EAD-B1C3-24EDC298614B}" type="presOf" srcId="{B9E8B387-75C2-40F1-A47C-5F86388B6986}" destId="{D1B9E1E3-AE4A-4246-B20A-1E5754E2C5B2}" srcOrd="1" destOrd="0" presId="urn:microsoft.com/office/officeart/2005/8/layout/hProcess6"/>
    <dgm:cxn modelId="{D68E64DB-50C1-4874-9D62-7810742A5BCF}" type="presOf" srcId="{B9E8B387-75C2-40F1-A47C-5F86388B6986}" destId="{352E45B6-1431-4C3C-912D-7B816A6CFE15}" srcOrd="0" destOrd="0" presId="urn:microsoft.com/office/officeart/2005/8/layout/hProcess6"/>
    <dgm:cxn modelId="{8409F2E1-0A36-4F86-AA60-FA6DEDC0B900}" type="presOf" srcId="{71158266-40C8-48E3-90A0-B28B61C89B00}" destId="{C2428B7F-5FDF-4372-B28B-6108D5B603C2}" srcOrd="0" destOrd="0" presId="urn:microsoft.com/office/officeart/2005/8/layout/hProcess6"/>
    <dgm:cxn modelId="{2B62F7F3-8F15-451A-8E88-398DCBD61DC8}" srcId="{3B68AACE-5ECC-488F-B88E-D2948891838E}" destId="{B9E8B387-75C2-40F1-A47C-5F86388B6986}" srcOrd="0" destOrd="0" parTransId="{E9214675-6BAE-4468-BB25-DEA10538EA3C}" sibTransId="{1ADB7775-F86E-40D1-BCC4-8C0811FA5222}"/>
    <dgm:cxn modelId="{AB67CD60-6CFC-410D-AFB6-F9734239D142}" type="presParOf" srcId="{C2428B7F-5FDF-4372-B28B-6108D5B603C2}" destId="{816A1607-B10D-44F2-A6BC-99EC7BF6B781}" srcOrd="0" destOrd="0" presId="urn:microsoft.com/office/officeart/2005/8/layout/hProcess6"/>
    <dgm:cxn modelId="{414EF628-ABEF-435B-A607-BCE8E2391C8A}" type="presParOf" srcId="{816A1607-B10D-44F2-A6BC-99EC7BF6B781}" destId="{614B1D0B-1B55-4A24-9881-C5BE2DF6A290}" srcOrd="0" destOrd="0" presId="urn:microsoft.com/office/officeart/2005/8/layout/hProcess6"/>
    <dgm:cxn modelId="{597ECD4C-C800-4CA5-B29E-0C26054C1387}" type="presParOf" srcId="{816A1607-B10D-44F2-A6BC-99EC7BF6B781}" destId="{352E45B6-1431-4C3C-912D-7B816A6CFE15}" srcOrd="1" destOrd="0" presId="urn:microsoft.com/office/officeart/2005/8/layout/hProcess6"/>
    <dgm:cxn modelId="{579A2F1E-2120-419D-908D-78DA6DAF68F9}" type="presParOf" srcId="{816A1607-B10D-44F2-A6BC-99EC7BF6B781}" destId="{D1B9E1E3-AE4A-4246-B20A-1E5754E2C5B2}" srcOrd="2" destOrd="0" presId="urn:microsoft.com/office/officeart/2005/8/layout/hProcess6"/>
    <dgm:cxn modelId="{956751B4-C38B-4B12-9F8E-DB5A78586539}" type="presParOf" srcId="{816A1607-B10D-44F2-A6BC-99EC7BF6B781}" destId="{7BF72DD8-9551-4A5C-A2BA-0410E7BC51AB}" srcOrd="3" destOrd="0" presId="urn:microsoft.com/office/officeart/2005/8/layout/hProcess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158266-40C8-48E3-90A0-B28B61C89B00}" type="doc">
      <dgm:prSet loTypeId="urn:microsoft.com/office/officeart/2005/8/layout/hProcess6" loCatId="process" qsTypeId="urn:microsoft.com/office/officeart/2005/8/quickstyle/simple1" qsCatId="simple" csTypeId="urn:microsoft.com/office/officeart/2005/8/colors/accent1_2" csCatId="accent1" phldr="1"/>
      <dgm:spPr/>
    </dgm:pt>
    <dgm:pt modelId="{3B68AACE-5ECC-488F-B88E-D2948891838E}">
      <dgm:prSet phldrT="[Text]"/>
      <dgm:spPr/>
      <dgm:t>
        <a:bodyPr/>
        <a:lstStyle/>
        <a:p>
          <a:r>
            <a:rPr lang="en-US" dirty="0"/>
            <a:t>Enriched Environment</a:t>
          </a:r>
        </a:p>
      </dgm:t>
    </dgm:pt>
    <dgm:pt modelId="{A389AAD3-1B54-4565-BBA9-6B8FD8FF19AE}" type="parTrans" cxnId="{91B9225E-E34B-43FF-9458-820AA4784A06}">
      <dgm:prSet/>
      <dgm:spPr/>
      <dgm:t>
        <a:bodyPr/>
        <a:lstStyle/>
        <a:p>
          <a:endParaRPr lang="en-US"/>
        </a:p>
      </dgm:t>
    </dgm:pt>
    <dgm:pt modelId="{BF544E35-16B6-439C-B5F9-6BD6BE0E6B16}" type="sibTrans" cxnId="{91B9225E-E34B-43FF-9458-820AA4784A06}">
      <dgm:prSet/>
      <dgm:spPr/>
      <dgm:t>
        <a:bodyPr/>
        <a:lstStyle/>
        <a:p>
          <a:endParaRPr lang="en-US"/>
        </a:p>
      </dgm:t>
    </dgm:pt>
    <dgm:pt modelId="{B9E8B387-75C2-40F1-A47C-5F86388B6986}">
      <dgm:prSet custT="1"/>
      <dgm:spPr/>
      <dgm:t>
        <a:bodyPr/>
        <a:lstStyle/>
        <a:p>
          <a:r>
            <a:rPr lang="en-US" sz="1200" b="1" dirty="0" err="1"/>
            <a:t>Noncontingent</a:t>
          </a:r>
          <a:r>
            <a:rPr lang="en-US" sz="1200" b="1" dirty="0"/>
            <a:t> Access</a:t>
          </a:r>
        </a:p>
      </dgm:t>
    </dgm:pt>
    <dgm:pt modelId="{E9214675-6BAE-4468-BB25-DEA10538EA3C}" type="parTrans" cxnId="{2B62F7F3-8F15-451A-8E88-398DCBD61DC8}">
      <dgm:prSet/>
      <dgm:spPr/>
      <dgm:t>
        <a:bodyPr/>
        <a:lstStyle/>
        <a:p>
          <a:endParaRPr lang="en-US"/>
        </a:p>
      </dgm:t>
    </dgm:pt>
    <dgm:pt modelId="{1ADB7775-F86E-40D1-BCC4-8C0811FA5222}" type="sibTrans" cxnId="{2B62F7F3-8F15-451A-8E88-398DCBD61DC8}">
      <dgm:prSet/>
      <dgm:spPr/>
      <dgm:t>
        <a:bodyPr/>
        <a:lstStyle/>
        <a:p>
          <a:endParaRPr lang="en-US"/>
        </a:p>
      </dgm:t>
    </dgm:pt>
    <dgm:pt modelId="{C2428B7F-5FDF-4372-B28B-6108D5B603C2}" type="pres">
      <dgm:prSet presAssocID="{71158266-40C8-48E3-90A0-B28B61C89B00}" presName="theList" presStyleCnt="0">
        <dgm:presLayoutVars>
          <dgm:dir/>
          <dgm:animLvl val="lvl"/>
          <dgm:resizeHandles val="exact"/>
        </dgm:presLayoutVars>
      </dgm:prSet>
      <dgm:spPr/>
    </dgm:pt>
    <dgm:pt modelId="{816A1607-B10D-44F2-A6BC-99EC7BF6B781}" type="pres">
      <dgm:prSet presAssocID="{3B68AACE-5ECC-488F-B88E-D2948891838E}" presName="compNode" presStyleCnt="0"/>
      <dgm:spPr/>
    </dgm:pt>
    <dgm:pt modelId="{614B1D0B-1B55-4A24-9881-C5BE2DF6A290}" type="pres">
      <dgm:prSet presAssocID="{3B68AACE-5ECC-488F-B88E-D2948891838E}" presName="noGeometry" presStyleCnt="0"/>
      <dgm:spPr/>
    </dgm:pt>
    <dgm:pt modelId="{352E45B6-1431-4C3C-912D-7B816A6CFE15}" type="pres">
      <dgm:prSet presAssocID="{3B68AACE-5ECC-488F-B88E-D2948891838E}" presName="childTextVisible" presStyleLbl="bgAccFollowNode1" presStyleIdx="0" presStyleCnt="1">
        <dgm:presLayoutVars>
          <dgm:bulletEnabled val="1"/>
        </dgm:presLayoutVars>
      </dgm:prSet>
      <dgm:spPr/>
    </dgm:pt>
    <dgm:pt modelId="{D1B9E1E3-AE4A-4246-B20A-1E5754E2C5B2}" type="pres">
      <dgm:prSet presAssocID="{3B68AACE-5ECC-488F-B88E-D2948891838E}" presName="childTextHidden" presStyleLbl="bgAccFollowNode1" presStyleIdx="0" presStyleCnt="1"/>
      <dgm:spPr/>
    </dgm:pt>
    <dgm:pt modelId="{7BF72DD8-9551-4A5C-A2BA-0410E7BC51AB}" type="pres">
      <dgm:prSet presAssocID="{3B68AACE-5ECC-488F-B88E-D2948891838E}" presName="parentText" presStyleLbl="node1" presStyleIdx="0" presStyleCnt="1">
        <dgm:presLayoutVars>
          <dgm:chMax val="1"/>
          <dgm:bulletEnabled val="1"/>
        </dgm:presLayoutVars>
      </dgm:prSet>
      <dgm:spPr/>
    </dgm:pt>
  </dgm:ptLst>
  <dgm:cxnLst>
    <dgm:cxn modelId="{6B174237-F40F-4D16-A5F0-D6E015DEC2E6}" type="presOf" srcId="{3B68AACE-5ECC-488F-B88E-D2948891838E}" destId="{7BF72DD8-9551-4A5C-A2BA-0410E7BC51AB}" srcOrd="0" destOrd="0" presId="urn:microsoft.com/office/officeart/2005/8/layout/hProcess6"/>
    <dgm:cxn modelId="{91B9225E-E34B-43FF-9458-820AA4784A06}" srcId="{71158266-40C8-48E3-90A0-B28B61C89B00}" destId="{3B68AACE-5ECC-488F-B88E-D2948891838E}" srcOrd="0" destOrd="0" parTransId="{A389AAD3-1B54-4565-BBA9-6B8FD8FF19AE}" sibTransId="{BF544E35-16B6-439C-B5F9-6BD6BE0E6B16}"/>
    <dgm:cxn modelId="{FD04ED78-648A-4D46-BAF9-83DAA1E4B6B5}" type="presOf" srcId="{B9E8B387-75C2-40F1-A47C-5F86388B6986}" destId="{D1B9E1E3-AE4A-4246-B20A-1E5754E2C5B2}" srcOrd="1" destOrd="0" presId="urn:microsoft.com/office/officeart/2005/8/layout/hProcess6"/>
    <dgm:cxn modelId="{1976917C-5639-4216-8F6B-5BAC0B3B43FE}" type="presOf" srcId="{B9E8B387-75C2-40F1-A47C-5F86388B6986}" destId="{352E45B6-1431-4C3C-912D-7B816A6CFE15}" srcOrd="0" destOrd="0" presId="urn:microsoft.com/office/officeart/2005/8/layout/hProcess6"/>
    <dgm:cxn modelId="{4A3EA890-DE72-479D-911D-331EA759BC99}" type="presOf" srcId="{71158266-40C8-48E3-90A0-B28B61C89B00}" destId="{C2428B7F-5FDF-4372-B28B-6108D5B603C2}" srcOrd="0" destOrd="0" presId="urn:microsoft.com/office/officeart/2005/8/layout/hProcess6"/>
    <dgm:cxn modelId="{2B62F7F3-8F15-451A-8E88-398DCBD61DC8}" srcId="{3B68AACE-5ECC-488F-B88E-D2948891838E}" destId="{B9E8B387-75C2-40F1-A47C-5F86388B6986}" srcOrd="0" destOrd="0" parTransId="{E9214675-6BAE-4468-BB25-DEA10538EA3C}" sibTransId="{1ADB7775-F86E-40D1-BCC4-8C0811FA5222}"/>
    <dgm:cxn modelId="{2B9C9A69-424D-4863-96E2-E8E75F22F689}" type="presParOf" srcId="{C2428B7F-5FDF-4372-B28B-6108D5B603C2}" destId="{816A1607-B10D-44F2-A6BC-99EC7BF6B781}" srcOrd="0" destOrd="0" presId="urn:microsoft.com/office/officeart/2005/8/layout/hProcess6"/>
    <dgm:cxn modelId="{7F4310D1-EE9F-49E1-9617-F6013650AF4C}" type="presParOf" srcId="{816A1607-B10D-44F2-A6BC-99EC7BF6B781}" destId="{614B1D0B-1B55-4A24-9881-C5BE2DF6A290}" srcOrd="0" destOrd="0" presId="urn:microsoft.com/office/officeart/2005/8/layout/hProcess6"/>
    <dgm:cxn modelId="{AD6A2848-780C-4F53-BE21-E24E13E6EF22}" type="presParOf" srcId="{816A1607-B10D-44F2-A6BC-99EC7BF6B781}" destId="{352E45B6-1431-4C3C-912D-7B816A6CFE15}" srcOrd="1" destOrd="0" presId="urn:microsoft.com/office/officeart/2005/8/layout/hProcess6"/>
    <dgm:cxn modelId="{A6A7E3C6-9E41-4C22-8485-4B0CBA7FD61C}" type="presParOf" srcId="{816A1607-B10D-44F2-A6BC-99EC7BF6B781}" destId="{D1B9E1E3-AE4A-4246-B20A-1E5754E2C5B2}" srcOrd="2" destOrd="0" presId="urn:microsoft.com/office/officeart/2005/8/layout/hProcess6"/>
    <dgm:cxn modelId="{11183B9B-7F35-4293-B943-7DF6310C9DC6}" type="presParOf" srcId="{816A1607-B10D-44F2-A6BC-99EC7BF6B781}" destId="{7BF72DD8-9551-4A5C-A2BA-0410E7BC51AB}"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1158266-40C8-48E3-90A0-B28B61C89B00}" type="doc">
      <dgm:prSet loTypeId="urn:microsoft.com/office/officeart/2005/8/layout/hProcess6" loCatId="process" qsTypeId="urn:microsoft.com/office/officeart/2005/8/quickstyle/simple1" qsCatId="simple" csTypeId="urn:microsoft.com/office/officeart/2005/8/colors/accent1_2" csCatId="accent1" phldr="1"/>
      <dgm:spPr/>
    </dgm:pt>
    <dgm:pt modelId="{3B68AACE-5ECC-488F-B88E-D2948891838E}">
      <dgm:prSet phldrT="[Text]"/>
      <dgm:spPr/>
      <dgm:t>
        <a:bodyPr/>
        <a:lstStyle/>
        <a:p>
          <a:r>
            <a:rPr lang="en-US" dirty="0"/>
            <a:t>Reduce Motivation to Escape</a:t>
          </a:r>
        </a:p>
      </dgm:t>
    </dgm:pt>
    <dgm:pt modelId="{A389AAD3-1B54-4565-BBA9-6B8FD8FF19AE}" type="parTrans" cxnId="{91B9225E-E34B-43FF-9458-820AA4784A06}">
      <dgm:prSet/>
      <dgm:spPr/>
      <dgm:t>
        <a:bodyPr/>
        <a:lstStyle/>
        <a:p>
          <a:endParaRPr lang="en-US"/>
        </a:p>
      </dgm:t>
    </dgm:pt>
    <dgm:pt modelId="{BF544E35-16B6-439C-B5F9-6BD6BE0E6B16}" type="sibTrans" cxnId="{91B9225E-E34B-43FF-9458-820AA4784A06}">
      <dgm:prSet/>
      <dgm:spPr/>
      <dgm:t>
        <a:bodyPr/>
        <a:lstStyle/>
        <a:p>
          <a:endParaRPr lang="en-US"/>
        </a:p>
      </dgm:t>
    </dgm:pt>
    <dgm:pt modelId="{B9E8B387-75C2-40F1-A47C-5F86388B6986}">
      <dgm:prSet custT="1"/>
      <dgm:spPr/>
      <dgm:t>
        <a:bodyPr/>
        <a:lstStyle/>
        <a:p>
          <a:r>
            <a:rPr lang="en-US" sz="1200" b="1" dirty="0"/>
            <a:t>Antecedent Manipulation</a:t>
          </a:r>
        </a:p>
      </dgm:t>
    </dgm:pt>
    <dgm:pt modelId="{E9214675-6BAE-4468-BB25-DEA10538EA3C}" type="parTrans" cxnId="{2B62F7F3-8F15-451A-8E88-398DCBD61DC8}">
      <dgm:prSet/>
      <dgm:spPr/>
      <dgm:t>
        <a:bodyPr/>
        <a:lstStyle/>
        <a:p>
          <a:endParaRPr lang="en-US"/>
        </a:p>
      </dgm:t>
    </dgm:pt>
    <dgm:pt modelId="{1ADB7775-F86E-40D1-BCC4-8C0811FA5222}" type="sibTrans" cxnId="{2B62F7F3-8F15-451A-8E88-398DCBD61DC8}">
      <dgm:prSet/>
      <dgm:spPr/>
      <dgm:t>
        <a:bodyPr/>
        <a:lstStyle/>
        <a:p>
          <a:endParaRPr lang="en-US"/>
        </a:p>
      </dgm:t>
    </dgm:pt>
    <dgm:pt modelId="{C2428B7F-5FDF-4372-B28B-6108D5B603C2}" type="pres">
      <dgm:prSet presAssocID="{71158266-40C8-48E3-90A0-B28B61C89B00}" presName="theList" presStyleCnt="0">
        <dgm:presLayoutVars>
          <dgm:dir/>
          <dgm:animLvl val="lvl"/>
          <dgm:resizeHandles val="exact"/>
        </dgm:presLayoutVars>
      </dgm:prSet>
      <dgm:spPr/>
    </dgm:pt>
    <dgm:pt modelId="{816A1607-B10D-44F2-A6BC-99EC7BF6B781}" type="pres">
      <dgm:prSet presAssocID="{3B68AACE-5ECC-488F-B88E-D2948891838E}" presName="compNode" presStyleCnt="0"/>
      <dgm:spPr/>
    </dgm:pt>
    <dgm:pt modelId="{614B1D0B-1B55-4A24-9881-C5BE2DF6A290}" type="pres">
      <dgm:prSet presAssocID="{3B68AACE-5ECC-488F-B88E-D2948891838E}" presName="noGeometry" presStyleCnt="0"/>
      <dgm:spPr/>
    </dgm:pt>
    <dgm:pt modelId="{352E45B6-1431-4C3C-912D-7B816A6CFE15}" type="pres">
      <dgm:prSet presAssocID="{3B68AACE-5ECC-488F-B88E-D2948891838E}" presName="childTextVisible" presStyleLbl="bgAccFollowNode1" presStyleIdx="0" presStyleCnt="1" custLinFactNeighborX="-2973" custLinFactNeighborY="-7668">
        <dgm:presLayoutVars>
          <dgm:bulletEnabled val="1"/>
        </dgm:presLayoutVars>
      </dgm:prSet>
      <dgm:spPr/>
    </dgm:pt>
    <dgm:pt modelId="{D1B9E1E3-AE4A-4246-B20A-1E5754E2C5B2}" type="pres">
      <dgm:prSet presAssocID="{3B68AACE-5ECC-488F-B88E-D2948891838E}" presName="childTextHidden" presStyleLbl="bgAccFollowNode1" presStyleIdx="0" presStyleCnt="1"/>
      <dgm:spPr/>
    </dgm:pt>
    <dgm:pt modelId="{7BF72DD8-9551-4A5C-A2BA-0410E7BC51AB}" type="pres">
      <dgm:prSet presAssocID="{3B68AACE-5ECC-488F-B88E-D2948891838E}" presName="parentText" presStyleLbl="node1" presStyleIdx="0" presStyleCnt="1">
        <dgm:presLayoutVars>
          <dgm:chMax val="1"/>
          <dgm:bulletEnabled val="1"/>
        </dgm:presLayoutVars>
      </dgm:prSet>
      <dgm:spPr/>
    </dgm:pt>
  </dgm:ptLst>
  <dgm:cxnLst>
    <dgm:cxn modelId="{A70F525D-2939-4734-B13A-1D500D42390C}" type="presOf" srcId="{B9E8B387-75C2-40F1-A47C-5F86388B6986}" destId="{D1B9E1E3-AE4A-4246-B20A-1E5754E2C5B2}" srcOrd="1" destOrd="0" presId="urn:microsoft.com/office/officeart/2005/8/layout/hProcess6"/>
    <dgm:cxn modelId="{91B9225E-E34B-43FF-9458-820AA4784A06}" srcId="{71158266-40C8-48E3-90A0-B28B61C89B00}" destId="{3B68AACE-5ECC-488F-B88E-D2948891838E}" srcOrd="0" destOrd="0" parTransId="{A389AAD3-1B54-4565-BBA9-6B8FD8FF19AE}" sibTransId="{BF544E35-16B6-439C-B5F9-6BD6BE0E6B16}"/>
    <dgm:cxn modelId="{A1A2B27B-7845-4615-8332-B827D028CD2E}" type="presOf" srcId="{3B68AACE-5ECC-488F-B88E-D2948891838E}" destId="{7BF72DD8-9551-4A5C-A2BA-0410E7BC51AB}" srcOrd="0" destOrd="0" presId="urn:microsoft.com/office/officeart/2005/8/layout/hProcess6"/>
    <dgm:cxn modelId="{93062FAE-4A77-4175-B218-A6C297686E2D}" type="presOf" srcId="{71158266-40C8-48E3-90A0-B28B61C89B00}" destId="{C2428B7F-5FDF-4372-B28B-6108D5B603C2}" srcOrd="0" destOrd="0" presId="urn:microsoft.com/office/officeart/2005/8/layout/hProcess6"/>
    <dgm:cxn modelId="{2B62F7F3-8F15-451A-8E88-398DCBD61DC8}" srcId="{3B68AACE-5ECC-488F-B88E-D2948891838E}" destId="{B9E8B387-75C2-40F1-A47C-5F86388B6986}" srcOrd="0" destOrd="0" parTransId="{E9214675-6BAE-4468-BB25-DEA10538EA3C}" sibTransId="{1ADB7775-F86E-40D1-BCC4-8C0811FA5222}"/>
    <dgm:cxn modelId="{56BA88F4-6F81-493A-95C9-BAD0C338F7AC}" type="presOf" srcId="{B9E8B387-75C2-40F1-A47C-5F86388B6986}" destId="{352E45B6-1431-4C3C-912D-7B816A6CFE15}" srcOrd="0" destOrd="0" presId="urn:microsoft.com/office/officeart/2005/8/layout/hProcess6"/>
    <dgm:cxn modelId="{918A2F36-ADD7-41FF-B416-E041C31066F1}" type="presParOf" srcId="{C2428B7F-5FDF-4372-B28B-6108D5B603C2}" destId="{816A1607-B10D-44F2-A6BC-99EC7BF6B781}" srcOrd="0" destOrd="0" presId="urn:microsoft.com/office/officeart/2005/8/layout/hProcess6"/>
    <dgm:cxn modelId="{8EC705AB-512A-4E56-A0EF-FF78F5A8E9DD}" type="presParOf" srcId="{816A1607-B10D-44F2-A6BC-99EC7BF6B781}" destId="{614B1D0B-1B55-4A24-9881-C5BE2DF6A290}" srcOrd="0" destOrd="0" presId="urn:microsoft.com/office/officeart/2005/8/layout/hProcess6"/>
    <dgm:cxn modelId="{5E40A7F4-8728-4E77-AF15-806AD5FA59C7}" type="presParOf" srcId="{816A1607-B10D-44F2-A6BC-99EC7BF6B781}" destId="{352E45B6-1431-4C3C-912D-7B816A6CFE15}" srcOrd="1" destOrd="0" presId="urn:microsoft.com/office/officeart/2005/8/layout/hProcess6"/>
    <dgm:cxn modelId="{2B14A57B-3715-491D-ACB6-1F42B73C6539}" type="presParOf" srcId="{816A1607-B10D-44F2-A6BC-99EC7BF6B781}" destId="{D1B9E1E3-AE4A-4246-B20A-1E5754E2C5B2}" srcOrd="2" destOrd="0" presId="urn:microsoft.com/office/officeart/2005/8/layout/hProcess6"/>
    <dgm:cxn modelId="{2B4B4BD9-B414-4DB3-86A6-3C5811B179CB}" type="presParOf" srcId="{816A1607-B10D-44F2-A6BC-99EC7BF6B781}" destId="{7BF72DD8-9551-4A5C-A2BA-0410E7BC51AB}" srcOrd="3" destOrd="0" presId="urn:microsoft.com/office/officeart/2005/8/layout/hProcess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7BD19AB-365E-4293-AA6B-1FDC1DEB32E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C76F444-8141-494B-95F7-3B2CC268EFC9}">
      <dgm:prSet phldrT="[Text]"/>
      <dgm:spPr/>
      <dgm:t>
        <a:bodyPr/>
        <a:lstStyle/>
        <a:p>
          <a:r>
            <a:rPr lang="en-US" dirty="0"/>
            <a:t>Fluid Loading </a:t>
          </a:r>
        </a:p>
      </dgm:t>
    </dgm:pt>
    <dgm:pt modelId="{2FAB1290-E39B-42F4-B807-7C4BB487FFF3}" type="parTrans" cxnId="{DE8DE3F3-4484-4258-9780-F846929480B3}">
      <dgm:prSet/>
      <dgm:spPr/>
      <dgm:t>
        <a:bodyPr/>
        <a:lstStyle/>
        <a:p>
          <a:endParaRPr lang="en-US"/>
        </a:p>
      </dgm:t>
    </dgm:pt>
    <dgm:pt modelId="{5BDC6F1B-59F2-4327-862A-49FD70F4FF3E}" type="sibTrans" cxnId="{DE8DE3F3-4484-4258-9780-F846929480B3}">
      <dgm:prSet/>
      <dgm:spPr/>
      <dgm:t>
        <a:bodyPr/>
        <a:lstStyle/>
        <a:p>
          <a:endParaRPr lang="en-US"/>
        </a:p>
      </dgm:t>
    </dgm:pt>
    <dgm:pt modelId="{FD138269-993C-4E12-9C46-039F3870D614}" type="pres">
      <dgm:prSet presAssocID="{37BD19AB-365E-4293-AA6B-1FDC1DEB32EA}" presName="Name0" presStyleCnt="0">
        <dgm:presLayoutVars>
          <dgm:chMax val="7"/>
          <dgm:chPref val="7"/>
          <dgm:dir/>
        </dgm:presLayoutVars>
      </dgm:prSet>
      <dgm:spPr/>
    </dgm:pt>
    <dgm:pt modelId="{2B7CE3E2-3BE3-4983-A4F4-2E195D976E5D}" type="pres">
      <dgm:prSet presAssocID="{37BD19AB-365E-4293-AA6B-1FDC1DEB32EA}" presName="Name1" presStyleCnt="0"/>
      <dgm:spPr/>
    </dgm:pt>
    <dgm:pt modelId="{9E62E26C-D38A-4CB8-9E2F-EE76B90A4E5C}" type="pres">
      <dgm:prSet presAssocID="{37BD19AB-365E-4293-AA6B-1FDC1DEB32EA}" presName="cycle" presStyleCnt="0"/>
      <dgm:spPr/>
    </dgm:pt>
    <dgm:pt modelId="{85209EE2-BBFB-4601-858A-50B85AB3FEF2}" type="pres">
      <dgm:prSet presAssocID="{37BD19AB-365E-4293-AA6B-1FDC1DEB32EA}" presName="srcNode" presStyleLbl="node1" presStyleIdx="0" presStyleCnt="1"/>
      <dgm:spPr/>
    </dgm:pt>
    <dgm:pt modelId="{B36FFFC7-AE8E-4CEC-81F8-0A836D73011C}" type="pres">
      <dgm:prSet presAssocID="{37BD19AB-365E-4293-AA6B-1FDC1DEB32EA}" presName="conn" presStyleLbl="parChTrans1D2" presStyleIdx="0" presStyleCnt="1"/>
      <dgm:spPr/>
    </dgm:pt>
    <dgm:pt modelId="{58ED60F2-C908-49BD-9169-E65B8FFD508C}" type="pres">
      <dgm:prSet presAssocID="{37BD19AB-365E-4293-AA6B-1FDC1DEB32EA}" presName="extraNode" presStyleLbl="node1" presStyleIdx="0" presStyleCnt="1"/>
      <dgm:spPr/>
    </dgm:pt>
    <dgm:pt modelId="{8F46BB5B-0219-4CF7-BBD9-CC14AF18A486}" type="pres">
      <dgm:prSet presAssocID="{37BD19AB-365E-4293-AA6B-1FDC1DEB32EA}" presName="dstNode" presStyleLbl="node1" presStyleIdx="0" presStyleCnt="1"/>
      <dgm:spPr/>
    </dgm:pt>
    <dgm:pt modelId="{DA3E13FE-C282-4930-A308-1E082A73CC54}" type="pres">
      <dgm:prSet presAssocID="{5C76F444-8141-494B-95F7-3B2CC268EFC9}" presName="text_1" presStyleLbl="node1" presStyleIdx="0" presStyleCnt="1">
        <dgm:presLayoutVars>
          <dgm:bulletEnabled val="1"/>
        </dgm:presLayoutVars>
      </dgm:prSet>
      <dgm:spPr/>
    </dgm:pt>
    <dgm:pt modelId="{F736812F-ECEC-4003-A189-736ED79E65AB}" type="pres">
      <dgm:prSet presAssocID="{5C76F444-8141-494B-95F7-3B2CC268EFC9}" presName="accent_1" presStyleCnt="0"/>
      <dgm:spPr/>
    </dgm:pt>
    <dgm:pt modelId="{58BD82FA-724A-4494-8ACF-6CB5B3F6A3B2}" type="pres">
      <dgm:prSet presAssocID="{5C76F444-8141-494B-95F7-3B2CC268EFC9}" presName="accentRepeatNode" presStyleLbl="solidFgAcc1" presStyleIdx="0" presStyleCnt="1"/>
      <dgm:spPr/>
    </dgm:pt>
  </dgm:ptLst>
  <dgm:cxnLst>
    <dgm:cxn modelId="{31FD1624-526C-43A2-AE4D-43A682D43EAA}" type="presOf" srcId="{5C76F444-8141-494B-95F7-3B2CC268EFC9}" destId="{DA3E13FE-C282-4930-A308-1E082A73CC54}" srcOrd="0" destOrd="0" presId="urn:microsoft.com/office/officeart/2008/layout/VerticalCurvedList"/>
    <dgm:cxn modelId="{FD728C61-6802-455E-915B-5D4D0615ECD2}" type="presOf" srcId="{37BD19AB-365E-4293-AA6B-1FDC1DEB32EA}" destId="{FD138269-993C-4E12-9C46-039F3870D614}" srcOrd="0" destOrd="0" presId="urn:microsoft.com/office/officeart/2008/layout/VerticalCurvedList"/>
    <dgm:cxn modelId="{DECCC97A-EFDA-4BFC-9882-3D458981D695}" type="presOf" srcId="{5BDC6F1B-59F2-4327-862A-49FD70F4FF3E}" destId="{B36FFFC7-AE8E-4CEC-81F8-0A836D73011C}" srcOrd="0" destOrd="0" presId="urn:microsoft.com/office/officeart/2008/layout/VerticalCurvedList"/>
    <dgm:cxn modelId="{DE8DE3F3-4484-4258-9780-F846929480B3}" srcId="{37BD19AB-365E-4293-AA6B-1FDC1DEB32EA}" destId="{5C76F444-8141-494B-95F7-3B2CC268EFC9}" srcOrd="0" destOrd="0" parTransId="{2FAB1290-E39B-42F4-B807-7C4BB487FFF3}" sibTransId="{5BDC6F1B-59F2-4327-862A-49FD70F4FF3E}"/>
    <dgm:cxn modelId="{DE9B8E4F-6803-4BFD-BB96-4C735C661C1A}" type="presParOf" srcId="{FD138269-993C-4E12-9C46-039F3870D614}" destId="{2B7CE3E2-3BE3-4983-A4F4-2E195D976E5D}" srcOrd="0" destOrd="0" presId="urn:microsoft.com/office/officeart/2008/layout/VerticalCurvedList"/>
    <dgm:cxn modelId="{054BE212-DD83-4DFC-8072-F79F09214091}" type="presParOf" srcId="{2B7CE3E2-3BE3-4983-A4F4-2E195D976E5D}" destId="{9E62E26C-D38A-4CB8-9E2F-EE76B90A4E5C}" srcOrd="0" destOrd="0" presId="urn:microsoft.com/office/officeart/2008/layout/VerticalCurvedList"/>
    <dgm:cxn modelId="{C1225A46-CB32-47A1-9422-1670F080E281}" type="presParOf" srcId="{9E62E26C-D38A-4CB8-9E2F-EE76B90A4E5C}" destId="{85209EE2-BBFB-4601-858A-50B85AB3FEF2}" srcOrd="0" destOrd="0" presId="urn:microsoft.com/office/officeart/2008/layout/VerticalCurvedList"/>
    <dgm:cxn modelId="{40223E5B-F812-4D80-8B3A-81F1F443D05E}" type="presParOf" srcId="{9E62E26C-D38A-4CB8-9E2F-EE76B90A4E5C}" destId="{B36FFFC7-AE8E-4CEC-81F8-0A836D73011C}" srcOrd="1" destOrd="0" presId="urn:microsoft.com/office/officeart/2008/layout/VerticalCurvedList"/>
    <dgm:cxn modelId="{5C639732-E5D8-4B65-9F16-8E35F746CEC7}" type="presParOf" srcId="{9E62E26C-D38A-4CB8-9E2F-EE76B90A4E5C}" destId="{58ED60F2-C908-49BD-9169-E65B8FFD508C}" srcOrd="2" destOrd="0" presId="urn:microsoft.com/office/officeart/2008/layout/VerticalCurvedList"/>
    <dgm:cxn modelId="{04F2776D-9FE8-4BAF-8475-3D6383E70513}" type="presParOf" srcId="{9E62E26C-D38A-4CB8-9E2F-EE76B90A4E5C}" destId="{8F46BB5B-0219-4CF7-BBD9-CC14AF18A486}" srcOrd="3" destOrd="0" presId="urn:microsoft.com/office/officeart/2008/layout/VerticalCurvedList"/>
    <dgm:cxn modelId="{259B928D-69E2-40A8-A6FE-03C549F1AE46}" type="presParOf" srcId="{2B7CE3E2-3BE3-4983-A4F4-2E195D976E5D}" destId="{DA3E13FE-C282-4930-A308-1E082A73CC54}" srcOrd="1" destOrd="0" presId="urn:microsoft.com/office/officeart/2008/layout/VerticalCurvedList"/>
    <dgm:cxn modelId="{3F9183D9-43C4-4BF1-9360-075C8BE00FEF}" type="presParOf" srcId="{2B7CE3E2-3BE3-4983-A4F4-2E195D976E5D}" destId="{F736812F-ECEC-4003-A189-736ED79E65AB}" srcOrd="2" destOrd="0" presId="urn:microsoft.com/office/officeart/2008/layout/VerticalCurvedList"/>
    <dgm:cxn modelId="{62FE1C34-C6AB-4D2C-8510-0F0B301BF7B8}" type="presParOf" srcId="{F736812F-ECEC-4003-A189-736ED79E65AB}" destId="{58BD82FA-724A-4494-8ACF-6CB5B3F6A3B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7BD19AB-365E-4293-AA6B-1FDC1DEB32E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C76F444-8141-494B-95F7-3B2CC268EFC9}">
      <dgm:prSet phldrT="[Text]"/>
      <dgm:spPr/>
      <dgm:t>
        <a:bodyPr/>
        <a:lstStyle/>
        <a:p>
          <a:r>
            <a:rPr lang="en-US" dirty="0"/>
            <a:t>Fluid Loading </a:t>
          </a:r>
        </a:p>
      </dgm:t>
    </dgm:pt>
    <dgm:pt modelId="{2FAB1290-E39B-42F4-B807-7C4BB487FFF3}" type="parTrans" cxnId="{DE8DE3F3-4484-4258-9780-F846929480B3}">
      <dgm:prSet/>
      <dgm:spPr/>
      <dgm:t>
        <a:bodyPr/>
        <a:lstStyle/>
        <a:p>
          <a:endParaRPr lang="en-US"/>
        </a:p>
      </dgm:t>
    </dgm:pt>
    <dgm:pt modelId="{5BDC6F1B-59F2-4327-862A-49FD70F4FF3E}" type="sibTrans" cxnId="{DE8DE3F3-4484-4258-9780-F846929480B3}">
      <dgm:prSet/>
      <dgm:spPr/>
      <dgm:t>
        <a:bodyPr/>
        <a:lstStyle/>
        <a:p>
          <a:endParaRPr lang="en-US"/>
        </a:p>
      </dgm:t>
    </dgm:pt>
    <dgm:pt modelId="{164042AA-B4FE-43F4-84BE-EFEC6B223739}">
      <dgm:prSet phldrT="[Text]"/>
      <dgm:spPr/>
      <dgm:t>
        <a:bodyPr/>
        <a:lstStyle/>
        <a:p>
          <a:r>
            <a:rPr lang="en-US" dirty="0"/>
            <a:t>Wearing Underwear</a:t>
          </a:r>
        </a:p>
      </dgm:t>
    </dgm:pt>
    <dgm:pt modelId="{51B3D7C5-CB6A-4CFD-837B-026C0A7550EC}" type="parTrans" cxnId="{16E61CAC-E933-4A7C-BF84-2D7DC25DE283}">
      <dgm:prSet/>
      <dgm:spPr/>
      <dgm:t>
        <a:bodyPr/>
        <a:lstStyle/>
        <a:p>
          <a:endParaRPr lang="en-US"/>
        </a:p>
      </dgm:t>
    </dgm:pt>
    <dgm:pt modelId="{0D128CA7-4871-45B3-84DB-1B94359B8415}" type="sibTrans" cxnId="{16E61CAC-E933-4A7C-BF84-2D7DC25DE283}">
      <dgm:prSet/>
      <dgm:spPr/>
      <dgm:t>
        <a:bodyPr/>
        <a:lstStyle/>
        <a:p>
          <a:endParaRPr lang="en-US"/>
        </a:p>
      </dgm:t>
    </dgm:pt>
    <dgm:pt modelId="{FD138269-993C-4E12-9C46-039F3870D614}" type="pres">
      <dgm:prSet presAssocID="{37BD19AB-365E-4293-AA6B-1FDC1DEB32EA}" presName="Name0" presStyleCnt="0">
        <dgm:presLayoutVars>
          <dgm:chMax val="7"/>
          <dgm:chPref val="7"/>
          <dgm:dir/>
        </dgm:presLayoutVars>
      </dgm:prSet>
      <dgm:spPr/>
    </dgm:pt>
    <dgm:pt modelId="{2B7CE3E2-3BE3-4983-A4F4-2E195D976E5D}" type="pres">
      <dgm:prSet presAssocID="{37BD19AB-365E-4293-AA6B-1FDC1DEB32EA}" presName="Name1" presStyleCnt="0"/>
      <dgm:spPr/>
    </dgm:pt>
    <dgm:pt modelId="{9E62E26C-D38A-4CB8-9E2F-EE76B90A4E5C}" type="pres">
      <dgm:prSet presAssocID="{37BD19AB-365E-4293-AA6B-1FDC1DEB32EA}" presName="cycle" presStyleCnt="0"/>
      <dgm:spPr/>
    </dgm:pt>
    <dgm:pt modelId="{85209EE2-BBFB-4601-858A-50B85AB3FEF2}" type="pres">
      <dgm:prSet presAssocID="{37BD19AB-365E-4293-AA6B-1FDC1DEB32EA}" presName="srcNode" presStyleLbl="node1" presStyleIdx="0" presStyleCnt="2"/>
      <dgm:spPr/>
    </dgm:pt>
    <dgm:pt modelId="{B36FFFC7-AE8E-4CEC-81F8-0A836D73011C}" type="pres">
      <dgm:prSet presAssocID="{37BD19AB-365E-4293-AA6B-1FDC1DEB32EA}" presName="conn" presStyleLbl="parChTrans1D2" presStyleIdx="0" presStyleCnt="1"/>
      <dgm:spPr/>
    </dgm:pt>
    <dgm:pt modelId="{58ED60F2-C908-49BD-9169-E65B8FFD508C}" type="pres">
      <dgm:prSet presAssocID="{37BD19AB-365E-4293-AA6B-1FDC1DEB32EA}" presName="extraNode" presStyleLbl="node1" presStyleIdx="0" presStyleCnt="2"/>
      <dgm:spPr/>
    </dgm:pt>
    <dgm:pt modelId="{8F46BB5B-0219-4CF7-BBD9-CC14AF18A486}" type="pres">
      <dgm:prSet presAssocID="{37BD19AB-365E-4293-AA6B-1FDC1DEB32EA}" presName="dstNode" presStyleLbl="node1" presStyleIdx="0" presStyleCnt="2"/>
      <dgm:spPr/>
    </dgm:pt>
    <dgm:pt modelId="{DA3E13FE-C282-4930-A308-1E082A73CC54}" type="pres">
      <dgm:prSet presAssocID="{5C76F444-8141-494B-95F7-3B2CC268EFC9}" presName="text_1" presStyleLbl="node1" presStyleIdx="0" presStyleCnt="2">
        <dgm:presLayoutVars>
          <dgm:bulletEnabled val="1"/>
        </dgm:presLayoutVars>
      </dgm:prSet>
      <dgm:spPr/>
    </dgm:pt>
    <dgm:pt modelId="{F736812F-ECEC-4003-A189-736ED79E65AB}" type="pres">
      <dgm:prSet presAssocID="{5C76F444-8141-494B-95F7-3B2CC268EFC9}" presName="accent_1" presStyleCnt="0"/>
      <dgm:spPr/>
    </dgm:pt>
    <dgm:pt modelId="{58BD82FA-724A-4494-8ACF-6CB5B3F6A3B2}" type="pres">
      <dgm:prSet presAssocID="{5C76F444-8141-494B-95F7-3B2CC268EFC9}" presName="accentRepeatNode" presStyleLbl="solidFgAcc1" presStyleIdx="0" presStyleCnt="2"/>
      <dgm:spPr/>
    </dgm:pt>
    <dgm:pt modelId="{FC427E5C-BF8C-4E7F-83C8-F712468C4058}" type="pres">
      <dgm:prSet presAssocID="{164042AA-B4FE-43F4-84BE-EFEC6B223739}" presName="text_2" presStyleLbl="node1" presStyleIdx="1" presStyleCnt="2">
        <dgm:presLayoutVars>
          <dgm:bulletEnabled val="1"/>
        </dgm:presLayoutVars>
      </dgm:prSet>
      <dgm:spPr/>
    </dgm:pt>
    <dgm:pt modelId="{6CC39438-1B64-4A5B-B4A9-074A91D0D068}" type="pres">
      <dgm:prSet presAssocID="{164042AA-B4FE-43F4-84BE-EFEC6B223739}" presName="accent_2" presStyleCnt="0"/>
      <dgm:spPr/>
    </dgm:pt>
    <dgm:pt modelId="{95D2F5AC-4338-46E9-A460-63B982EE918C}" type="pres">
      <dgm:prSet presAssocID="{164042AA-B4FE-43F4-84BE-EFEC6B223739}" presName="accentRepeatNode" presStyleLbl="solidFgAcc1" presStyleIdx="1" presStyleCnt="2"/>
      <dgm:spPr/>
    </dgm:pt>
  </dgm:ptLst>
  <dgm:cxnLst>
    <dgm:cxn modelId="{31FD1624-526C-43A2-AE4D-43A682D43EAA}" type="presOf" srcId="{5C76F444-8141-494B-95F7-3B2CC268EFC9}" destId="{DA3E13FE-C282-4930-A308-1E082A73CC54}" srcOrd="0" destOrd="0" presId="urn:microsoft.com/office/officeart/2008/layout/VerticalCurvedList"/>
    <dgm:cxn modelId="{FD728C61-6802-455E-915B-5D4D0615ECD2}" type="presOf" srcId="{37BD19AB-365E-4293-AA6B-1FDC1DEB32EA}" destId="{FD138269-993C-4E12-9C46-039F3870D614}" srcOrd="0" destOrd="0" presId="urn:microsoft.com/office/officeart/2008/layout/VerticalCurvedList"/>
    <dgm:cxn modelId="{10F9F766-D590-41AC-B412-9D6C74D8A555}" type="presOf" srcId="{164042AA-B4FE-43F4-84BE-EFEC6B223739}" destId="{FC427E5C-BF8C-4E7F-83C8-F712468C4058}" srcOrd="0" destOrd="0" presId="urn:microsoft.com/office/officeart/2008/layout/VerticalCurvedList"/>
    <dgm:cxn modelId="{DECCC97A-EFDA-4BFC-9882-3D458981D695}" type="presOf" srcId="{5BDC6F1B-59F2-4327-862A-49FD70F4FF3E}" destId="{B36FFFC7-AE8E-4CEC-81F8-0A836D73011C}" srcOrd="0" destOrd="0" presId="urn:microsoft.com/office/officeart/2008/layout/VerticalCurvedList"/>
    <dgm:cxn modelId="{16E61CAC-E933-4A7C-BF84-2D7DC25DE283}" srcId="{37BD19AB-365E-4293-AA6B-1FDC1DEB32EA}" destId="{164042AA-B4FE-43F4-84BE-EFEC6B223739}" srcOrd="1" destOrd="0" parTransId="{51B3D7C5-CB6A-4CFD-837B-026C0A7550EC}" sibTransId="{0D128CA7-4871-45B3-84DB-1B94359B8415}"/>
    <dgm:cxn modelId="{DE8DE3F3-4484-4258-9780-F846929480B3}" srcId="{37BD19AB-365E-4293-AA6B-1FDC1DEB32EA}" destId="{5C76F444-8141-494B-95F7-3B2CC268EFC9}" srcOrd="0" destOrd="0" parTransId="{2FAB1290-E39B-42F4-B807-7C4BB487FFF3}" sibTransId="{5BDC6F1B-59F2-4327-862A-49FD70F4FF3E}"/>
    <dgm:cxn modelId="{DE9B8E4F-6803-4BFD-BB96-4C735C661C1A}" type="presParOf" srcId="{FD138269-993C-4E12-9C46-039F3870D614}" destId="{2B7CE3E2-3BE3-4983-A4F4-2E195D976E5D}" srcOrd="0" destOrd="0" presId="urn:microsoft.com/office/officeart/2008/layout/VerticalCurvedList"/>
    <dgm:cxn modelId="{054BE212-DD83-4DFC-8072-F79F09214091}" type="presParOf" srcId="{2B7CE3E2-3BE3-4983-A4F4-2E195D976E5D}" destId="{9E62E26C-D38A-4CB8-9E2F-EE76B90A4E5C}" srcOrd="0" destOrd="0" presId="urn:microsoft.com/office/officeart/2008/layout/VerticalCurvedList"/>
    <dgm:cxn modelId="{C1225A46-CB32-47A1-9422-1670F080E281}" type="presParOf" srcId="{9E62E26C-D38A-4CB8-9E2F-EE76B90A4E5C}" destId="{85209EE2-BBFB-4601-858A-50B85AB3FEF2}" srcOrd="0" destOrd="0" presId="urn:microsoft.com/office/officeart/2008/layout/VerticalCurvedList"/>
    <dgm:cxn modelId="{40223E5B-F812-4D80-8B3A-81F1F443D05E}" type="presParOf" srcId="{9E62E26C-D38A-4CB8-9E2F-EE76B90A4E5C}" destId="{B36FFFC7-AE8E-4CEC-81F8-0A836D73011C}" srcOrd="1" destOrd="0" presId="urn:microsoft.com/office/officeart/2008/layout/VerticalCurvedList"/>
    <dgm:cxn modelId="{5C639732-E5D8-4B65-9F16-8E35F746CEC7}" type="presParOf" srcId="{9E62E26C-D38A-4CB8-9E2F-EE76B90A4E5C}" destId="{58ED60F2-C908-49BD-9169-E65B8FFD508C}" srcOrd="2" destOrd="0" presId="urn:microsoft.com/office/officeart/2008/layout/VerticalCurvedList"/>
    <dgm:cxn modelId="{04F2776D-9FE8-4BAF-8475-3D6383E70513}" type="presParOf" srcId="{9E62E26C-D38A-4CB8-9E2F-EE76B90A4E5C}" destId="{8F46BB5B-0219-4CF7-BBD9-CC14AF18A486}" srcOrd="3" destOrd="0" presId="urn:microsoft.com/office/officeart/2008/layout/VerticalCurvedList"/>
    <dgm:cxn modelId="{259B928D-69E2-40A8-A6FE-03C549F1AE46}" type="presParOf" srcId="{2B7CE3E2-3BE3-4983-A4F4-2E195D976E5D}" destId="{DA3E13FE-C282-4930-A308-1E082A73CC54}" srcOrd="1" destOrd="0" presId="urn:microsoft.com/office/officeart/2008/layout/VerticalCurvedList"/>
    <dgm:cxn modelId="{3F9183D9-43C4-4BF1-9360-075C8BE00FEF}" type="presParOf" srcId="{2B7CE3E2-3BE3-4983-A4F4-2E195D976E5D}" destId="{F736812F-ECEC-4003-A189-736ED79E65AB}" srcOrd="2" destOrd="0" presId="urn:microsoft.com/office/officeart/2008/layout/VerticalCurvedList"/>
    <dgm:cxn modelId="{62FE1C34-C6AB-4D2C-8510-0F0B301BF7B8}" type="presParOf" srcId="{F736812F-ECEC-4003-A189-736ED79E65AB}" destId="{58BD82FA-724A-4494-8ACF-6CB5B3F6A3B2}" srcOrd="0" destOrd="0" presId="urn:microsoft.com/office/officeart/2008/layout/VerticalCurvedList"/>
    <dgm:cxn modelId="{61D9887C-751B-4B5D-B9F1-B8F82D0ADBFC}" type="presParOf" srcId="{2B7CE3E2-3BE3-4983-A4F4-2E195D976E5D}" destId="{FC427E5C-BF8C-4E7F-83C8-F712468C4058}" srcOrd="3" destOrd="0" presId="urn:microsoft.com/office/officeart/2008/layout/VerticalCurvedList"/>
    <dgm:cxn modelId="{B2F2ED1D-95B8-4B23-981C-F22F681E08FF}" type="presParOf" srcId="{2B7CE3E2-3BE3-4983-A4F4-2E195D976E5D}" destId="{6CC39438-1B64-4A5B-B4A9-074A91D0D068}" srcOrd="4" destOrd="0" presId="urn:microsoft.com/office/officeart/2008/layout/VerticalCurvedList"/>
    <dgm:cxn modelId="{EC719962-6700-496E-AE63-DFCA60766FC8}" type="presParOf" srcId="{6CC39438-1B64-4A5B-B4A9-074A91D0D068}" destId="{95D2F5AC-4338-46E9-A460-63B982EE918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7BD19AB-365E-4293-AA6B-1FDC1DEB32E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C76F444-8141-494B-95F7-3B2CC268EFC9}">
      <dgm:prSet phldrT="[Text]"/>
      <dgm:spPr/>
      <dgm:t>
        <a:bodyPr/>
        <a:lstStyle/>
        <a:p>
          <a:r>
            <a:rPr lang="en-US" dirty="0"/>
            <a:t>Fluid Loading </a:t>
          </a:r>
        </a:p>
      </dgm:t>
    </dgm:pt>
    <dgm:pt modelId="{2FAB1290-E39B-42F4-B807-7C4BB487FFF3}" type="parTrans" cxnId="{DE8DE3F3-4484-4258-9780-F846929480B3}">
      <dgm:prSet/>
      <dgm:spPr/>
      <dgm:t>
        <a:bodyPr/>
        <a:lstStyle/>
        <a:p>
          <a:endParaRPr lang="en-US"/>
        </a:p>
      </dgm:t>
    </dgm:pt>
    <dgm:pt modelId="{5BDC6F1B-59F2-4327-862A-49FD70F4FF3E}" type="sibTrans" cxnId="{DE8DE3F3-4484-4258-9780-F846929480B3}">
      <dgm:prSet/>
      <dgm:spPr/>
      <dgm:t>
        <a:bodyPr/>
        <a:lstStyle/>
        <a:p>
          <a:endParaRPr lang="en-US"/>
        </a:p>
      </dgm:t>
    </dgm:pt>
    <dgm:pt modelId="{164042AA-B4FE-43F4-84BE-EFEC6B223739}">
      <dgm:prSet phldrT="[Text]"/>
      <dgm:spPr/>
      <dgm:t>
        <a:bodyPr/>
        <a:lstStyle/>
        <a:p>
          <a:r>
            <a:rPr lang="en-US" dirty="0"/>
            <a:t>Wearing Underwear</a:t>
          </a:r>
        </a:p>
      </dgm:t>
    </dgm:pt>
    <dgm:pt modelId="{51B3D7C5-CB6A-4CFD-837B-026C0A7550EC}" type="parTrans" cxnId="{16E61CAC-E933-4A7C-BF84-2D7DC25DE283}">
      <dgm:prSet/>
      <dgm:spPr/>
      <dgm:t>
        <a:bodyPr/>
        <a:lstStyle/>
        <a:p>
          <a:endParaRPr lang="en-US"/>
        </a:p>
      </dgm:t>
    </dgm:pt>
    <dgm:pt modelId="{0D128CA7-4871-45B3-84DB-1B94359B8415}" type="sibTrans" cxnId="{16E61CAC-E933-4A7C-BF84-2D7DC25DE283}">
      <dgm:prSet/>
      <dgm:spPr/>
      <dgm:t>
        <a:bodyPr/>
        <a:lstStyle/>
        <a:p>
          <a:endParaRPr lang="en-US"/>
        </a:p>
      </dgm:t>
    </dgm:pt>
    <dgm:pt modelId="{A7E76589-7CC9-4353-82C2-4FBBAA1CC9B4}">
      <dgm:prSet/>
      <dgm:spPr/>
      <dgm:t>
        <a:bodyPr/>
        <a:lstStyle/>
        <a:p>
          <a:r>
            <a:rPr lang="en-US" dirty="0"/>
            <a:t>Reinforcement </a:t>
          </a:r>
        </a:p>
      </dgm:t>
    </dgm:pt>
    <dgm:pt modelId="{6A36B424-74D2-41C3-A787-69A2984E57AD}" type="parTrans" cxnId="{E359D9E6-E3DD-49DA-8FED-214F6E721454}">
      <dgm:prSet/>
      <dgm:spPr/>
      <dgm:t>
        <a:bodyPr/>
        <a:lstStyle/>
        <a:p>
          <a:endParaRPr lang="en-US"/>
        </a:p>
      </dgm:t>
    </dgm:pt>
    <dgm:pt modelId="{C98CCE60-41DF-4756-8524-56F2F0B98B76}" type="sibTrans" cxnId="{E359D9E6-E3DD-49DA-8FED-214F6E721454}">
      <dgm:prSet/>
      <dgm:spPr/>
      <dgm:t>
        <a:bodyPr/>
        <a:lstStyle/>
        <a:p>
          <a:endParaRPr lang="en-US"/>
        </a:p>
      </dgm:t>
    </dgm:pt>
    <dgm:pt modelId="{FD138269-993C-4E12-9C46-039F3870D614}" type="pres">
      <dgm:prSet presAssocID="{37BD19AB-365E-4293-AA6B-1FDC1DEB32EA}" presName="Name0" presStyleCnt="0">
        <dgm:presLayoutVars>
          <dgm:chMax val="7"/>
          <dgm:chPref val="7"/>
          <dgm:dir/>
        </dgm:presLayoutVars>
      </dgm:prSet>
      <dgm:spPr/>
    </dgm:pt>
    <dgm:pt modelId="{2B7CE3E2-3BE3-4983-A4F4-2E195D976E5D}" type="pres">
      <dgm:prSet presAssocID="{37BD19AB-365E-4293-AA6B-1FDC1DEB32EA}" presName="Name1" presStyleCnt="0"/>
      <dgm:spPr/>
    </dgm:pt>
    <dgm:pt modelId="{9E62E26C-D38A-4CB8-9E2F-EE76B90A4E5C}" type="pres">
      <dgm:prSet presAssocID="{37BD19AB-365E-4293-AA6B-1FDC1DEB32EA}" presName="cycle" presStyleCnt="0"/>
      <dgm:spPr/>
    </dgm:pt>
    <dgm:pt modelId="{85209EE2-BBFB-4601-858A-50B85AB3FEF2}" type="pres">
      <dgm:prSet presAssocID="{37BD19AB-365E-4293-AA6B-1FDC1DEB32EA}" presName="srcNode" presStyleLbl="node1" presStyleIdx="0" presStyleCnt="3"/>
      <dgm:spPr/>
    </dgm:pt>
    <dgm:pt modelId="{B36FFFC7-AE8E-4CEC-81F8-0A836D73011C}" type="pres">
      <dgm:prSet presAssocID="{37BD19AB-365E-4293-AA6B-1FDC1DEB32EA}" presName="conn" presStyleLbl="parChTrans1D2" presStyleIdx="0" presStyleCnt="1"/>
      <dgm:spPr/>
    </dgm:pt>
    <dgm:pt modelId="{58ED60F2-C908-49BD-9169-E65B8FFD508C}" type="pres">
      <dgm:prSet presAssocID="{37BD19AB-365E-4293-AA6B-1FDC1DEB32EA}" presName="extraNode" presStyleLbl="node1" presStyleIdx="0" presStyleCnt="3"/>
      <dgm:spPr/>
    </dgm:pt>
    <dgm:pt modelId="{8F46BB5B-0219-4CF7-BBD9-CC14AF18A486}" type="pres">
      <dgm:prSet presAssocID="{37BD19AB-365E-4293-AA6B-1FDC1DEB32EA}" presName="dstNode" presStyleLbl="node1" presStyleIdx="0" presStyleCnt="3"/>
      <dgm:spPr/>
    </dgm:pt>
    <dgm:pt modelId="{DA3E13FE-C282-4930-A308-1E082A73CC54}" type="pres">
      <dgm:prSet presAssocID="{5C76F444-8141-494B-95F7-3B2CC268EFC9}" presName="text_1" presStyleLbl="node1" presStyleIdx="0" presStyleCnt="3">
        <dgm:presLayoutVars>
          <dgm:bulletEnabled val="1"/>
        </dgm:presLayoutVars>
      </dgm:prSet>
      <dgm:spPr/>
    </dgm:pt>
    <dgm:pt modelId="{F736812F-ECEC-4003-A189-736ED79E65AB}" type="pres">
      <dgm:prSet presAssocID="{5C76F444-8141-494B-95F7-3B2CC268EFC9}" presName="accent_1" presStyleCnt="0"/>
      <dgm:spPr/>
    </dgm:pt>
    <dgm:pt modelId="{58BD82FA-724A-4494-8ACF-6CB5B3F6A3B2}" type="pres">
      <dgm:prSet presAssocID="{5C76F444-8141-494B-95F7-3B2CC268EFC9}" presName="accentRepeatNode" presStyleLbl="solidFgAcc1" presStyleIdx="0" presStyleCnt="3"/>
      <dgm:spPr/>
    </dgm:pt>
    <dgm:pt modelId="{FC427E5C-BF8C-4E7F-83C8-F712468C4058}" type="pres">
      <dgm:prSet presAssocID="{164042AA-B4FE-43F4-84BE-EFEC6B223739}" presName="text_2" presStyleLbl="node1" presStyleIdx="1" presStyleCnt="3">
        <dgm:presLayoutVars>
          <dgm:bulletEnabled val="1"/>
        </dgm:presLayoutVars>
      </dgm:prSet>
      <dgm:spPr/>
    </dgm:pt>
    <dgm:pt modelId="{6CC39438-1B64-4A5B-B4A9-074A91D0D068}" type="pres">
      <dgm:prSet presAssocID="{164042AA-B4FE-43F4-84BE-EFEC6B223739}" presName="accent_2" presStyleCnt="0"/>
      <dgm:spPr/>
    </dgm:pt>
    <dgm:pt modelId="{95D2F5AC-4338-46E9-A460-63B982EE918C}" type="pres">
      <dgm:prSet presAssocID="{164042AA-B4FE-43F4-84BE-EFEC6B223739}" presName="accentRepeatNode" presStyleLbl="solidFgAcc1" presStyleIdx="1" presStyleCnt="3"/>
      <dgm:spPr/>
    </dgm:pt>
    <dgm:pt modelId="{44838F57-6063-4B7E-B892-AD60CACF5105}" type="pres">
      <dgm:prSet presAssocID="{A7E76589-7CC9-4353-82C2-4FBBAA1CC9B4}" presName="text_3" presStyleLbl="node1" presStyleIdx="2" presStyleCnt="3">
        <dgm:presLayoutVars>
          <dgm:bulletEnabled val="1"/>
        </dgm:presLayoutVars>
      </dgm:prSet>
      <dgm:spPr/>
    </dgm:pt>
    <dgm:pt modelId="{C30CCF21-9A24-4305-B1D9-F2CAE7E2767E}" type="pres">
      <dgm:prSet presAssocID="{A7E76589-7CC9-4353-82C2-4FBBAA1CC9B4}" presName="accent_3" presStyleCnt="0"/>
      <dgm:spPr/>
    </dgm:pt>
    <dgm:pt modelId="{896AA57C-86D2-49D6-845E-9D575E8F1C4F}" type="pres">
      <dgm:prSet presAssocID="{A7E76589-7CC9-4353-82C2-4FBBAA1CC9B4}" presName="accentRepeatNode" presStyleLbl="solidFgAcc1" presStyleIdx="2" presStyleCnt="3"/>
      <dgm:spPr/>
    </dgm:pt>
  </dgm:ptLst>
  <dgm:cxnLst>
    <dgm:cxn modelId="{31FD1624-526C-43A2-AE4D-43A682D43EAA}" type="presOf" srcId="{5C76F444-8141-494B-95F7-3B2CC268EFC9}" destId="{DA3E13FE-C282-4930-A308-1E082A73CC54}" srcOrd="0" destOrd="0" presId="urn:microsoft.com/office/officeart/2008/layout/VerticalCurvedList"/>
    <dgm:cxn modelId="{FD728C61-6802-455E-915B-5D4D0615ECD2}" type="presOf" srcId="{37BD19AB-365E-4293-AA6B-1FDC1DEB32EA}" destId="{FD138269-993C-4E12-9C46-039F3870D614}" srcOrd="0" destOrd="0" presId="urn:microsoft.com/office/officeart/2008/layout/VerticalCurvedList"/>
    <dgm:cxn modelId="{10F9F766-D590-41AC-B412-9D6C74D8A555}" type="presOf" srcId="{164042AA-B4FE-43F4-84BE-EFEC6B223739}" destId="{FC427E5C-BF8C-4E7F-83C8-F712468C4058}" srcOrd="0" destOrd="0" presId="urn:microsoft.com/office/officeart/2008/layout/VerticalCurvedList"/>
    <dgm:cxn modelId="{DECCC97A-EFDA-4BFC-9882-3D458981D695}" type="presOf" srcId="{5BDC6F1B-59F2-4327-862A-49FD70F4FF3E}" destId="{B36FFFC7-AE8E-4CEC-81F8-0A836D73011C}" srcOrd="0" destOrd="0" presId="urn:microsoft.com/office/officeart/2008/layout/VerticalCurvedList"/>
    <dgm:cxn modelId="{21841A8C-F8A6-43C6-86F2-8EE953783C08}" type="presOf" srcId="{A7E76589-7CC9-4353-82C2-4FBBAA1CC9B4}" destId="{44838F57-6063-4B7E-B892-AD60CACF5105}" srcOrd="0" destOrd="0" presId="urn:microsoft.com/office/officeart/2008/layout/VerticalCurvedList"/>
    <dgm:cxn modelId="{16E61CAC-E933-4A7C-BF84-2D7DC25DE283}" srcId="{37BD19AB-365E-4293-AA6B-1FDC1DEB32EA}" destId="{164042AA-B4FE-43F4-84BE-EFEC6B223739}" srcOrd="1" destOrd="0" parTransId="{51B3D7C5-CB6A-4CFD-837B-026C0A7550EC}" sibTransId="{0D128CA7-4871-45B3-84DB-1B94359B8415}"/>
    <dgm:cxn modelId="{E359D9E6-E3DD-49DA-8FED-214F6E721454}" srcId="{37BD19AB-365E-4293-AA6B-1FDC1DEB32EA}" destId="{A7E76589-7CC9-4353-82C2-4FBBAA1CC9B4}" srcOrd="2" destOrd="0" parTransId="{6A36B424-74D2-41C3-A787-69A2984E57AD}" sibTransId="{C98CCE60-41DF-4756-8524-56F2F0B98B76}"/>
    <dgm:cxn modelId="{DE8DE3F3-4484-4258-9780-F846929480B3}" srcId="{37BD19AB-365E-4293-AA6B-1FDC1DEB32EA}" destId="{5C76F444-8141-494B-95F7-3B2CC268EFC9}" srcOrd="0" destOrd="0" parTransId="{2FAB1290-E39B-42F4-B807-7C4BB487FFF3}" sibTransId="{5BDC6F1B-59F2-4327-862A-49FD70F4FF3E}"/>
    <dgm:cxn modelId="{DE9B8E4F-6803-4BFD-BB96-4C735C661C1A}" type="presParOf" srcId="{FD138269-993C-4E12-9C46-039F3870D614}" destId="{2B7CE3E2-3BE3-4983-A4F4-2E195D976E5D}" srcOrd="0" destOrd="0" presId="urn:microsoft.com/office/officeart/2008/layout/VerticalCurvedList"/>
    <dgm:cxn modelId="{054BE212-DD83-4DFC-8072-F79F09214091}" type="presParOf" srcId="{2B7CE3E2-3BE3-4983-A4F4-2E195D976E5D}" destId="{9E62E26C-D38A-4CB8-9E2F-EE76B90A4E5C}" srcOrd="0" destOrd="0" presId="urn:microsoft.com/office/officeart/2008/layout/VerticalCurvedList"/>
    <dgm:cxn modelId="{C1225A46-CB32-47A1-9422-1670F080E281}" type="presParOf" srcId="{9E62E26C-D38A-4CB8-9E2F-EE76B90A4E5C}" destId="{85209EE2-BBFB-4601-858A-50B85AB3FEF2}" srcOrd="0" destOrd="0" presId="urn:microsoft.com/office/officeart/2008/layout/VerticalCurvedList"/>
    <dgm:cxn modelId="{40223E5B-F812-4D80-8B3A-81F1F443D05E}" type="presParOf" srcId="{9E62E26C-D38A-4CB8-9E2F-EE76B90A4E5C}" destId="{B36FFFC7-AE8E-4CEC-81F8-0A836D73011C}" srcOrd="1" destOrd="0" presId="urn:microsoft.com/office/officeart/2008/layout/VerticalCurvedList"/>
    <dgm:cxn modelId="{5C639732-E5D8-4B65-9F16-8E35F746CEC7}" type="presParOf" srcId="{9E62E26C-D38A-4CB8-9E2F-EE76B90A4E5C}" destId="{58ED60F2-C908-49BD-9169-E65B8FFD508C}" srcOrd="2" destOrd="0" presId="urn:microsoft.com/office/officeart/2008/layout/VerticalCurvedList"/>
    <dgm:cxn modelId="{04F2776D-9FE8-4BAF-8475-3D6383E70513}" type="presParOf" srcId="{9E62E26C-D38A-4CB8-9E2F-EE76B90A4E5C}" destId="{8F46BB5B-0219-4CF7-BBD9-CC14AF18A486}" srcOrd="3" destOrd="0" presId="urn:microsoft.com/office/officeart/2008/layout/VerticalCurvedList"/>
    <dgm:cxn modelId="{259B928D-69E2-40A8-A6FE-03C549F1AE46}" type="presParOf" srcId="{2B7CE3E2-3BE3-4983-A4F4-2E195D976E5D}" destId="{DA3E13FE-C282-4930-A308-1E082A73CC54}" srcOrd="1" destOrd="0" presId="urn:microsoft.com/office/officeart/2008/layout/VerticalCurvedList"/>
    <dgm:cxn modelId="{3F9183D9-43C4-4BF1-9360-075C8BE00FEF}" type="presParOf" srcId="{2B7CE3E2-3BE3-4983-A4F4-2E195D976E5D}" destId="{F736812F-ECEC-4003-A189-736ED79E65AB}" srcOrd="2" destOrd="0" presId="urn:microsoft.com/office/officeart/2008/layout/VerticalCurvedList"/>
    <dgm:cxn modelId="{62FE1C34-C6AB-4D2C-8510-0F0B301BF7B8}" type="presParOf" srcId="{F736812F-ECEC-4003-A189-736ED79E65AB}" destId="{58BD82FA-724A-4494-8ACF-6CB5B3F6A3B2}" srcOrd="0" destOrd="0" presId="urn:microsoft.com/office/officeart/2008/layout/VerticalCurvedList"/>
    <dgm:cxn modelId="{61D9887C-751B-4B5D-B9F1-B8F82D0ADBFC}" type="presParOf" srcId="{2B7CE3E2-3BE3-4983-A4F4-2E195D976E5D}" destId="{FC427E5C-BF8C-4E7F-83C8-F712468C4058}" srcOrd="3" destOrd="0" presId="urn:microsoft.com/office/officeart/2008/layout/VerticalCurvedList"/>
    <dgm:cxn modelId="{B2F2ED1D-95B8-4B23-981C-F22F681E08FF}" type="presParOf" srcId="{2B7CE3E2-3BE3-4983-A4F4-2E195D976E5D}" destId="{6CC39438-1B64-4A5B-B4A9-074A91D0D068}" srcOrd="4" destOrd="0" presId="urn:microsoft.com/office/officeart/2008/layout/VerticalCurvedList"/>
    <dgm:cxn modelId="{EC719962-6700-496E-AE63-DFCA60766FC8}" type="presParOf" srcId="{6CC39438-1B64-4A5B-B4A9-074A91D0D068}" destId="{95D2F5AC-4338-46E9-A460-63B982EE918C}" srcOrd="0" destOrd="0" presId="urn:microsoft.com/office/officeart/2008/layout/VerticalCurvedList"/>
    <dgm:cxn modelId="{BD2A34A3-1AA9-4CE1-97E0-3BDEDE43DF50}" type="presParOf" srcId="{2B7CE3E2-3BE3-4983-A4F4-2E195D976E5D}" destId="{44838F57-6063-4B7E-B892-AD60CACF5105}" srcOrd="5" destOrd="0" presId="urn:microsoft.com/office/officeart/2008/layout/VerticalCurvedList"/>
    <dgm:cxn modelId="{53D18609-E303-414C-8133-9391F63CD48A}" type="presParOf" srcId="{2B7CE3E2-3BE3-4983-A4F4-2E195D976E5D}" destId="{C30CCF21-9A24-4305-B1D9-F2CAE7E2767E}" srcOrd="6" destOrd="0" presId="urn:microsoft.com/office/officeart/2008/layout/VerticalCurvedList"/>
    <dgm:cxn modelId="{FF525C34-D4D1-4EF3-A381-DD8F96E2D831}" type="presParOf" srcId="{C30CCF21-9A24-4305-B1D9-F2CAE7E2767E}" destId="{896AA57C-86D2-49D6-845E-9D575E8F1C4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BD19AB-365E-4293-AA6B-1FDC1DEB32E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C76F444-8141-494B-95F7-3B2CC268EFC9}">
      <dgm:prSet phldrT="[Text]"/>
      <dgm:spPr/>
      <dgm:t>
        <a:bodyPr/>
        <a:lstStyle/>
        <a:p>
          <a:r>
            <a:rPr lang="en-US" dirty="0"/>
            <a:t>Fluid Loading </a:t>
          </a:r>
        </a:p>
      </dgm:t>
    </dgm:pt>
    <dgm:pt modelId="{2FAB1290-E39B-42F4-B807-7C4BB487FFF3}" type="parTrans" cxnId="{DE8DE3F3-4484-4258-9780-F846929480B3}">
      <dgm:prSet/>
      <dgm:spPr/>
      <dgm:t>
        <a:bodyPr/>
        <a:lstStyle/>
        <a:p>
          <a:endParaRPr lang="en-US"/>
        </a:p>
      </dgm:t>
    </dgm:pt>
    <dgm:pt modelId="{5BDC6F1B-59F2-4327-862A-49FD70F4FF3E}" type="sibTrans" cxnId="{DE8DE3F3-4484-4258-9780-F846929480B3}">
      <dgm:prSet/>
      <dgm:spPr/>
      <dgm:t>
        <a:bodyPr/>
        <a:lstStyle/>
        <a:p>
          <a:endParaRPr lang="en-US"/>
        </a:p>
      </dgm:t>
    </dgm:pt>
    <dgm:pt modelId="{164042AA-B4FE-43F4-84BE-EFEC6B223739}">
      <dgm:prSet phldrT="[Text]"/>
      <dgm:spPr/>
      <dgm:t>
        <a:bodyPr/>
        <a:lstStyle/>
        <a:p>
          <a:r>
            <a:rPr lang="en-US" dirty="0"/>
            <a:t>Wearing Underwear</a:t>
          </a:r>
        </a:p>
      </dgm:t>
    </dgm:pt>
    <dgm:pt modelId="{51B3D7C5-CB6A-4CFD-837B-026C0A7550EC}" type="parTrans" cxnId="{16E61CAC-E933-4A7C-BF84-2D7DC25DE283}">
      <dgm:prSet/>
      <dgm:spPr/>
      <dgm:t>
        <a:bodyPr/>
        <a:lstStyle/>
        <a:p>
          <a:endParaRPr lang="en-US"/>
        </a:p>
      </dgm:t>
    </dgm:pt>
    <dgm:pt modelId="{0D128CA7-4871-45B3-84DB-1B94359B8415}" type="sibTrans" cxnId="{16E61CAC-E933-4A7C-BF84-2D7DC25DE283}">
      <dgm:prSet/>
      <dgm:spPr/>
      <dgm:t>
        <a:bodyPr/>
        <a:lstStyle/>
        <a:p>
          <a:endParaRPr lang="en-US"/>
        </a:p>
      </dgm:t>
    </dgm:pt>
    <dgm:pt modelId="{A7E76589-7CC9-4353-82C2-4FBBAA1CC9B4}">
      <dgm:prSet/>
      <dgm:spPr/>
      <dgm:t>
        <a:bodyPr/>
        <a:lstStyle/>
        <a:p>
          <a:r>
            <a:rPr lang="en-US" dirty="0"/>
            <a:t>Reinforcement </a:t>
          </a:r>
        </a:p>
      </dgm:t>
    </dgm:pt>
    <dgm:pt modelId="{6A36B424-74D2-41C3-A787-69A2984E57AD}" type="parTrans" cxnId="{E359D9E6-E3DD-49DA-8FED-214F6E721454}">
      <dgm:prSet/>
      <dgm:spPr/>
      <dgm:t>
        <a:bodyPr/>
        <a:lstStyle/>
        <a:p>
          <a:endParaRPr lang="en-US"/>
        </a:p>
      </dgm:t>
    </dgm:pt>
    <dgm:pt modelId="{C98CCE60-41DF-4756-8524-56F2F0B98B76}" type="sibTrans" cxnId="{E359D9E6-E3DD-49DA-8FED-214F6E721454}">
      <dgm:prSet/>
      <dgm:spPr/>
      <dgm:t>
        <a:bodyPr/>
        <a:lstStyle/>
        <a:p>
          <a:endParaRPr lang="en-US"/>
        </a:p>
      </dgm:t>
    </dgm:pt>
    <dgm:pt modelId="{BFE94B94-CAAF-4DA9-886B-CD1515452F6B}">
      <dgm:prSet/>
      <dgm:spPr/>
      <dgm:t>
        <a:bodyPr/>
        <a:lstStyle/>
        <a:p>
          <a:r>
            <a:rPr lang="en-US" dirty="0"/>
            <a:t>Sit Schedule </a:t>
          </a:r>
        </a:p>
      </dgm:t>
    </dgm:pt>
    <dgm:pt modelId="{DE58E6A5-5FF2-4687-BEF1-DE6A369ACDF4}" type="parTrans" cxnId="{506A9761-225D-4070-8237-3115B618E80B}">
      <dgm:prSet/>
      <dgm:spPr/>
      <dgm:t>
        <a:bodyPr/>
        <a:lstStyle/>
        <a:p>
          <a:endParaRPr lang="en-US"/>
        </a:p>
      </dgm:t>
    </dgm:pt>
    <dgm:pt modelId="{F3644BEC-4E3C-45ED-A812-538C2C35A4D8}" type="sibTrans" cxnId="{506A9761-225D-4070-8237-3115B618E80B}">
      <dgm:prSet/>
      <dgm:spPr/>
      <dgm:t>
        <a:bodyPr/>
        <a:lstStyle/>
        <a:p>
          <a:endParaRPr lang="en-US"/>
        </a:p>
      </dgm:t>
    </dgm:pt>
    <dgm:pt modelId="{FD138269-993C-4E12-9C46-039F3870D614}" type="pres">
      <dgm:prSet presAssocID="{37BD19AB-365E-4293-AA6B-1FDC1DEB32EA}" presName="Name0" presStyleCnt="0">
        <dgm:presLayoutVars>
          <dgm:chMax val="7"/>
          <dgm:chPref val="7"/>
          <dgm:dir/>
        </dgm:presLayoutVars>
      </dgm:prSet>
      <dgm:spPr/>
    </dgm:pt>
    <dgm:pt modelId="{2B7CE3E2-3BE3-4983-A4F4-2E195D976E5D}" type="pres">
      <dgm:prSet presAssocID="{37BD19AB-365E-4293-AA6B-1FDC1DEB32EA}" presName="Name1" presStyleCnt="0"/>
      <dgm:spPr/>
    </dgm:pt>
    <dgm:pt modelId="{9E62E26C-D38A-4CB8-9E2F-EE76B90A4E5C}" type="pres">
      <dgm:prSet presAssocID="{37BD19AB-365E-4293-AA6B-1FDC1DEB32EA}" presName="cycle" presStyleCnt="0"/>
      <dgm:spPr/>
    </dgm:pt>
    <dgm:pt modelId="{85209EE2-BBFB-4601-858A-50B85AB3FEF2}" type="pres">
      <dgm:prSet presAssocID="{37BD19AB-365E-4293-AA6B-1FDC1DEB32EA}" presName="srcNode" presStyleLbl="node1" presStyleIdx="0" presStyleCnt="4"/>
      <dgm:spPr/>
    </dgm:pt>
    <dgm:pt modelId="{B36FFFC7-AE8E-4CEC-81F8-0A836D73011C}" type="pres">
      <dgm:prSet presAssocID="{37BD19AB-365E-4293-AA6B-1FDC1DEB32EA}" presName="conn" presStyleLbl="parChTrans1D2" presStyleIdx="0" presStyleCnt="1"/>
      <dgm:spPr/>
    </dgm:pt>
    <dgm:pt modelId="{58ED60F2-C908-49BD-9169-E65B8FFD508C}" type="pres">
      <dgm:prSet presAssocID="{37BD19AB-365E-4293-AA6B-1FDC1DEB32EA}" presName="extraNode" presStyleLbl="node1" presStyleIdx="0" presStyleCnt="4"/>
      <dgm:spPr/>
    </dgm:pt>
    <dgm:pt modelId="{8F46BB5B-0219-4CF7-BBD9-CC14AF18A486}" type="pres">
      <dgm:prSet presAssocID="{37BD19AB-365E-4293-AA6B-1FDC1DEB32EA}" presName="dstNode" presStyleLbl="node1" presStyleIdx="0" presStyleCnt="4"/>
      <dgm:spPr/>
    </dgm:pt>
    <dgm:pt modelId="{DA3E13FE-C282-4930-A308-1E082A73CC54}" type="pres">
      <dgm:prSet presAssocID="{5C76F444-8141-494B-95F7-3B2CC268EFC9}" presName="text_1" presStyleLbl="node1" presStyleIdx="0" presStyleCnt="4">
        <dgm:presLayoutVars>
          <dgm:bulletEnabled val="1"/>
        </dgm:presLayoutVars>
      </dgm:prSet>
      <dgm:spPr/>
    </dgm:pt>
    <dgm:pt modelId="{F736812F-ECEC-4003-A189-736ED79E65AB}" type="pres">
      <dgm:prSet presAssocID="{5C76F444-8141-494B-95F7-3B2CC268EFC9}" presName="accent_1" presStyleCnt="0"/>
      <dgm:spPr/>
    </dgm:pt>
    <dgm:pt modelId="{58BD82FA-724A-4494-8ACF-6CB5B3F6A3B2}" type="pres">
      <dgm:prSet presAssocID="{5C76F444-8141-494B-95F7-3B2CC268EFC9}" presName="accentRepeatNode" presStyleLbl="solidFgAcc1" presStyleIdx="0" presStyleCnt="4"/>
      <dgm:spPr/>
    </dgm:pt>
    <dgm:pt modelId="{FC427E5C-BF8C-4E7F-83C8-F712468C4058}" type="pres">
      <dgm:prSet presAssocID="{164042AA-B4FE-43F4-84BE-EFEC6B223739}" presName="text_2" presStyleLbl="node1" presStyleIdx="1" presStyleCnt="4">
        <dgm:presLayoutVars>
          <dgm:bulletEnabled val="1"/>
        </dgm:presLayoutVars>
      </dgm:prSet>
      <dgm:spPr/>
    </dgm:pt>
    <dgm:pt modelId="{6CC39438-1B64-4A5B-B4A9-074A91D0D068}" type="pres">
      <dgm:prSet presAssocID="{164042AA-B4FE-43F4-84BE-EFEC6B223739}" presName="accent_2" presStyleCnt="0"/>
      <dgm:spPr/>
    </dgm:pt>
    <dgm:pt modelId="{95D2F5AC-4338-46E9-A460-63B982EE918C}" type="pres">
      <dgm:prSet presAssocID="{164042AA-B4FE-43F4-84BE-EFEC6B223739}" presName="accentRepeatNode" presStyleLbl="solidFgAcc1" presStyleIdx="1" presStyleCnt="4"/>
      <dgm:spPr/>
    </dgm:pt>
    <dgm:pt modelId="{44838F57-6063-4B7E-B892-AD60CACF5105}" type="pres">
      <dgm:prSet presAssocID="{A7E76589-7CC9-4353-82C2-4FBBAA1CC9B4}" presName="text_3" presStyleLbl="node1" presStyleIdx="2" presStyleCnt="4">
        <dgm:presLayoutVars>
          <dgm:bulletEnabled val="1"/>
        </dgm:presLayoutVars>
      </dgm:prSet>
      <dgm:spPr/>
    </dgm:pt>
    <dgm:pt modelId="{C30CCF21-9A24-4305-B1D9-F2CAE7E2767E}" type="pres">
      <dgm:prSet presAssocID="{A7E76589-7CC9-4353-82C2-4FBBAA1CC9B4}" presName="accent_3" presStyleCnt="0"/>
      <dgm:spPr/>
    </dgm:pt>
    <dgm:pt modelId="{896AA57C-86D2-49D6-845E-9D575E8F1C4F}" type="pres">
      <dgm:prSet presAssocID="{A7E76589-7CC9-4353-82C2-4FBBAA1CC9B4}" presName="accentRepeatNode" presStyleLbl="solidFgAcc1" presStyleIdx="2" presStyleCnt="4"/>
      <dgm:spPr/>
    </dgm:pt>
    <dgm:pt modelId="{CAEE5AC0-5848-49B1-9082-3B4B8399C28D}" type="pres">
      <dgm:prSet presAssocID="{BFE94B94-CAAF-4DA9-886B-CD1515452F6B}" presName="text_4" presStyleLbl="node1" presStyleIdx="3" presStyleCnt="4">
        <dgm:presLayoutVars>
          <dgm:bulletEnabled val="1"/>
        </dgm:presLayoutVars>
      </dgm:prSet>
      <dgm:spPr/>
    </dgm:pt>
    <dgm:pt modelId="{3FEB7E8C-3EBD-4A3A-B841-E7889F2C29CB}" type="pres">
      <dgm:prSet presAssocID="{BFE94B94-CAAF-4DA9-886B-CD1515452F6B}" presName="accent_4" presStyleCnt="0"/>
      <dgm:spPr/>
    </dgm:pt>
    <dgm:pt modelId="{7D181058-E299-4791-A832-EE2EE9B1CC69}" type="pres">
      <dgm:prSet presAssocID="{BFE94B94-CAAF-4DA9-886B-CD1515452F6B}" presName="accentRepeatNode" presStyleLbl="solidFgAcc1" presStyleIdx="3" presStyleCnt="4"/>
      <dgm:spPr/>
    </dgm:pt>
  </dgm:ptLst>
  <dgm:cxnLst>
    <dgm:cxn modelId="{31FD1624-526C-43A2-AE4D-43A682D43EAA}" type="presOf" srcId="{5C76F444-8141-494B-95F7-3B2CC268EFC9}" destId="{DA3E13FE-C282-4930-A308-1E082A73CC54}" srcOrd="0" destOrd="0" presId="urn:microsoft.com/office/officeart/2008/layout/VerticalCurvedList"/>
    <dgm:cxn modelId="{FD728C61-6802-455E-915B-5D4D0615ECD2}" type="presOf" srcId="{37BD19AB-365E-4293-AA6B-1FDC1DEB32EA}" destId="{FD138269-993C-4E12-9C46-039F3870D614}" srcOrd="0" destOrd="0" presId="urn:microsoft.com/office/officeart/2008/layout/VerticalCurvedList"/>
    <dgm:cxn modelId="{506A9761-225D-4070-8237-3115B618E80B}" srcId="{37BD19AB-365E-4293-AA6B-1FDC1DEB32EA}" destId="{BFE94B94-CAAF-4DA9-886B-CD1515452F6B}" srcOrd="3" destOrd="0" parTransId="{DE58E6A5-5FF2-4687-BEF1-DE6A369ACDF4}" sibTransId="{F3644BEC-4E3C-45ED-A812-538C2C35A4D8}"/>
    <dgm:cxn modelId="{10F9F766-D590-41AC-B412-9D6C74D8A555}" type="presOf" srcId="{164042AA-B4FE-43F4-84BE-EFEC6B223739}" destId="{FC427E5C-BF8C-4E7F-83C8-F712468C4058}" srcOrd="0" destOrd="0" presId="urn:microsoft.com/office/officeart/2008/layout/VerticalCurvedList"/>
    <dgm:cxn modelId="{DECCC97A-EFDA-4BFC-9882-3D458981D695}" type="presOf" srcId="{5BDC6F1B-59F2-4327-862A-49FD70F4FF3E}" destId="{B36FFFC7-AE8E-4CEC-81F8-0A836D73011C}" srcOrd="0" destOrd="0" presId="urn:microsoft.com/office/officeart/2008/layout/VerticalCurvedList"/>
    <dgm:cxn modelId="{21841A8C-F8A6-43C6-86F2-8EE953783C08}" type="presOf" srcId="{A7E76589-7CC9-4353-82C2-4FBBAA1CC9B4}" destId="{44838F57-6063-4B7E-B892-AD60CACF5105}" srcOrd="0" destOrd="0" presId="urn:microsoft.com/office/officeart/2008/layout/VerticalCurvedList"/>
    <dgm:cxn modelId="{16E61CAC-E933-4A7C-BF84-2D7DC25DE283}" srcId="{37BD19AB-365E-4293-AA6B-1FDC1DEB32EA}" destId="{164042AA-B4FE-43F4-84BE-EFEC6B223739}" srcOrd="1" destOrd="0" parTransId="{51B3D7C5-CB6A-4CFD-837B-026C0A7550EC}" sibTransId="{0D128CA7-4871-45B3-84DB-1B94359B8415}"/>
    <dgm:cxn modelId="{E359D9E6-E3DD-49DA-8FED-214F6E721454}" srcId="{37BD19AB-365E-4293-AA6B-1FDC1DEB32EA}" destId="{A7E76589-7CC9-4353-82C2-4FBBAA1CC9B4}" srcOrd="2" destOrd="0" parTransId="{6A36B424-74D2-41C3-A787-69A2984E57AD}" sibTransId="{C98CCE60-41DF-4756-8524-56F2F0B98B76}"/>
    <dgm:cxn modelId="{F18C63F3-9CA6-4ED5-ACF4-A512155E0C00}" type="presOf" srcId="{BFE94B94-CAAF-4DA9-886B-CD1515452F6B}" destId="{CAEE5AC0-5848-49B1-9082-3B4B8399C28D}" srcOrd="0" destOrd="0" presId="urn:microsoft.com/office/officeart/2008/layout/VerticalCurvedList"/>
    <dgm:cxn modelId="{DE8DE3F3-4484-4258-9780-F846929480B3}" srcId="{37BD19AB-365E-4293-AA6B-1FDC1DEB32EA}" destId="{5C76F444-8141-494B-95F7-3B2CC268EFC9}" srcOrd="0" destOrd="0" parTransId="{2FAB1290-E39B-42F4-B807-7C4BB487FFF3}" sibTransId="{5BDC6F1B-59F2-4327-862A-49FD70F4FF3E}"/>
    <dgm:cxn modelId="{DE9B8E4F-6803-4BFD-BB96-4C735C661C1A}" type="presParOf" srcId="{FD138269-993C-4E12-9C46-039F3870D614}" destId="{2B7CE3E2-3BE3-4983-A4F4-2E195D976E5D}" srcOrd="0" destOrd="0" presId="urn:microsoft.com/office/officeart/2008/layout/VerticalCurvedList"/>
    <dgm:cxn modelId="{054BE212-DD83-4DFC-8072-F79F09214091}" type="presParOf" srcId="{2B7CE3E2-3BE3-4983-A4F4-2E195D976E5D}" destId="{9E62E26C-D38A-4CB8-9E2F-EE76B90A4E5C}" srcOrd="0" destOrd="0" presId="urn:microsoft.com/office/officeart/2008/layout/VerticalCurvedList"/>
    <dgm:cxn modelId="{C1225A46-CB32-47A1-9422-1670F080E281}" type="presParOf" srcId="{9E62E26C-D38A-4CB8-9E2F-EE76B90A4E5C}" destId="{85209EE2-BBFB-4601-858A-50B85AB3FEF2}" srcOrd="0" destOrd="0" presId="urn:microsoft.com/office/officeart/2008/layout/VerticalCurvedList"/>
    <dgm:cxn modelId="{40223E5B-F812-4D80-8B3A-81F1F443D05E}" type="presParOf" srcId="{9E62E26C-D38A-4CB8-9E2F-EE76B90A4E5C}" destId="{B36FFFC7-AE8E-4CEC-81F8-0A836D73011C}" srcOrd="1" destOrd="0" presId="urn:microsoft.com/office/officeart/2008/layout/VerticalCurvedList"/>
    <dgm:cxn modelId="{5C639732-E5D8-4B65-9F16-8E35F746CEC7}" type="presParOf" srcId="{9E62E26C-D38A-4CB8-9E2F-EE76B90A4E5C}" destId="{58ED60F2-C908-49BD-9169-E65B8FFD508C}" srcOrd="2" destOrd="0" presId="urn:microsoft.com/office/officeart/2008/layout/VerticalCurvedList"/>
    <dgm:cxn modelId="{04F2776D-9FE8-4BAF-8475-3D6383E70513}" type="presParOf" srcId="{9E62E26C-D38A-4CB8-9E2F-EE76B90A4E5C}" destId="{8F46BB5B-0219-4CF7-BBD9-CC14AF18A486}" srcOrd="3" destOrd="0" presId="urn:microsoft.com/office/officeart/2008/layout/VerticalCurvedList"/>
    <dgm:cxn modelId="{259B928D-69E2-40A8-A6FE-03C549F1AE46}" type="presParOf" srcId="{2B7CE3E2-3BE3-4983-A4F4-2E195D976E5D}" destId="{DA3E13FE-C282-4930-A308-1E082A73CC54}" srcOrd="1" destOrd="0" presId="urn:microsoft.com/office/officeart/2008/layout/VerticalCurvedList"/>
    <dgm:cxn modelId="{3F9183D9-43C4-4BF1-9360-075C8BE00FEF}" type="presParOf" srcId="{2B7CE3E2-3BE3-4983-A4F4-2E195D976E5D}" destId="{F736812F-ECEC-4003-A189-736ED79E65AB}" srcOrd="2" destOrd="0" presId="urn:microsoft.com/office/officeart/2008/layout/VerticalCurvedList"/>
    <dgm:cxn modelId="{62FE1C34-C6AB-4D2C-8510-0F0B301BF7B8}" type="presParOf" srcId="{F736812F-ECEC-4003-A189-736ED79E65AB}" destId="{58BD82FA-724A-4494-8ACF-6CB5B3F6A3B2}" srcOrd="0" destOrd="0" presId="urn:microsoft.com/office/officeart/2008/layout/VerticalCurvedList"/>
    <dgm:cxn modelId="{61D9887C-751B-4B5D-B9F1-B8F82D0ADBFC}" type="presParOf" srcId="{2B7CE3E2-3BE3-4983-A4F4-2E195D976E5D}" destId="{FC427E5C-BF8C-4E7F-83C8-F712468C4058}" srcOrd="3" destOrd="0" presId="urn:microsoft.com/office/officeart/2008/layout/VerticalCurvedList"/>
    <dgm:cxn modelId="{B2F2ED1D-95B8-4B23-981C-F22F681E08FF}" type="presParOf" srcId="{2B7CE3E2-3BE3-4983-A4F4-2E195D976E5D}" destId="{6CC39438-1B64-4A5B-B4A9-074A91D0D068}" srcOrd="4" destOrd="0" presId="urn:microsoft.com/office/officeart/2008/layout/VerticalCurvedList"/>
    <dgm:cxn modelId="{EC719962-6700-496E-AE63-DFCA60766FC8}" type="presParOf" srcId="{6CC39438-1B64-4A5B-B4A9-074A91D0D068}" destId="{95D2F5AC-4338-46E9-A460-63B982EE918C}" srcOrd="0" destOrd="0" presId="urn:microsoft.com/office/officeart/2008/layout/VerticalCurvedList"/>
    <dgm:cxn modelId="{BD2A34A3-1AA9-4CE1-97E0-3BDEDE43DF50}" type="presParOf" srcId="{2B7CE3E2-3BE3-4983-A4F4-2E195D976E5D}" destId="{44838F57-6063-4B7E-B892-AD60CACF5105}" srcOrd="5" destOrd="0" presId="urn:microsoft.com/office/officeart/2008/layout/VerticalCurvedList"/>
    <dgm:cxn modelId="{53D18609-E303-414C-8133-9391F63CD48A}" type="presParOf" srcId="{2B7CE3E2-3BE3-4983-A4F4-2E195D976E5D}" destId="{C30CCF21-9A24-4305-B1D9-F2CAE7E2767E}" srcOrd="6" destOrd="0" presId="urn:microsoft.com/office/officeart/2008/layout/VerticalCurvedList"/>
    <dgm:cxn modelId="{FF525C34-D4D1-4EF3-A381-DD8F96E2D831}" type="presParOf" srcId="{C30CCF21-9A24-4305-B1D9-F2CAE7E2767E}" destId="{896AA57C-86D2-49D6-845E-9D575E8F1C4F}" srcOrd="0" destOrd="0" presId="urn:microsoft.com/office/officeart/2008/layout/VerticalCurvedList"/>
    <dgm:cxn modelId="{7C35E398-8074-4C00-B677-D41291F9533F}" type="presParOf" srcId="{2B7CE3E2-3BE3-4983-A4F4-2E195D976E5D}" destId="{CAEE5AC0-5848-49B1-9082-3B4B8399C28D}" srcOrd="7" destOrd="0" presId="urn:microsoft.com/office/officeart/2008/layout/VerticalCurvedList"/>
    <dgm:cxn modelId="{9BCBC799-F589-4DAF-8A10-D1E4D7927FFD}" type="presParOf" srcId="{2B7CE3E2-3BE3-4983-A4F4-2E195D976E5D}" destId="{3FEB7E8C-3EBD-4A3A-B841-E7889F2C29CB}" srcOrd="8" destOrd="0" presId="urn:microsoft.com/office/officeart/2008/layout/VerticalCurvedList"/>
    <dgm:cxn modelId="{BD8A2DCA-B2ED-4918-A7E0-9A034BC48BC0}" type="presParOf" srcId="{3FEB7E8C-3EBD-4A3A-B841-E7889F2C29CB}" destId="{7D181058-E299-4791-A832-EE2EE9B1CC6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7BD19AB-365E-4293-AA6B-1FDC1DEB32E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5C76F444-8141-494B-95F7-3B2CC268EFC9}">
      <dgm:prSet phldrT="[Text]"/>
      <dgm:spPr/>
      <dgm:t>
        <a:bodyPr/>
        <a:lstStyle/>
        <a:p>
          <a:r>
            <a:rPr lang="en-US" dirty="0"/>
            <a:t>Fluid Loading </a:t>
          </a:r>
        </a:p>
      </dgm:t>
    </dgm:pt>
    <dgm:pt modelId="{2FAB1290-E39B-42F4-B807-7C4BB487FFF3}" type="parTrans" cxnId="{DE8DE3F3-4484-4258-9780-F846929480B3}">
      <dgm:prSet/>
      <dgm:spPr/>
      <dgm:t>
        <a:bodyPr/>
        <a:lstStyle/>
        <a:p>
          <a:endParaRPr lang="en-US"/>
        </a:p>
      </dgm:t>
    </dgm:pt>
    <dgm:pt modelId="{5BDC6F1B-59F2-4327-862A-49FD70F4FF3E}" type="sibTrans" cxnId="{DE8DE3F3-4484-4258-9780-F846929480B3}">
      <dgm:prSet/>
      <dgm:spPr/>
      <dgm:t>
        <a:bodyPr/>
        <a:lstStyle/>
        <a:p>
          <a:endParaRPr lang="en-US"/>
        </a:p>
      </dgm:t>
    </dgm:pt>
    <dgm:pt modelId="{164042AA-B4FE-43F4-84BE-EFEC6B223739}">
      <dgm:prSet phldrT="[Text]"/>
      <dgm:spPr/>
      <dgm:t>
        <a:bodyPr/>
        <a:lstStyle/>
        <a:p>
          <a:r>
            <a:rPr lang="en-US" dirty="0"/>
            <a:t>Wearing Underwear</a:t>
          </a:r>
        </a:p>
      </dgm:t>
    </dgm:pt>
    <dgm:pt modelId="{51B3D7C5-CB6A-4CFD-837B-026C0A7550EC}" type="parTrans" cxnId="{16E61CAC-E933-4A7C-BF84-2D7DC25DE283}">
      <dgm:prSet/>
      <dgm:spPr/>
      <dgm:t>
        <a:bodyPr/>
        <a:lstStyle/>
        <a:p>
          <a:endParaRPr lang="en-US"/>
        </a:p>
      </dgm:t>
    </dgm:pt>
    <dgm:pt modelId="{0D128CA7-4871-45B3-84DB-1B94359B8415}" type="sibTrans" cxnId="{16E61CAC-E933-4A7C-BF84-2D7DC25DE283}">
      <dgm:prSet/>
      <dgm:spPr/>
      <dgm:t>
        <a:bodyPr/>
        <a:lstStyle/>
        <a:p>
          <a:endParaRPr lang="en-US"/>
        </a:p>
      </dgm:t>
    </dgm:pt>
    <dgm:pt modelId="{3CDDBCC3-8BE5-4560-940F-CB42410EA986}">
      <dgm:prSet phldrT="[Text]"/>
      <dgm:spPr/>
      <dgm:t>
        <a:bodyPr/>
        <a:lstStyle/>
        <a:p>
          <a:r>
            <a:rPr lang="en-US" dirty="0"/>
            <a:t>Communication Training </a:t>
          </a:r>
        </a:p>
      </dgm:t>
    </dgm:pt>
    <dgm:pt modelId="{7E1C54C0-68CF-4685-9CB9-B99ED06DF1C6}" type="parTrans" cxnId="{8D35C6FF-5937-473B-8653-FC03AB62E8F4}">
      <dgm:prSet/>
      <dgm:spPr/>
      <dgm:t>
        <a:bodyPr/>
        <a:lstStyle/>
        <a:p>
          <a:endParaRPr lang="en-US"/>
        </a:p>
      </dgm:t>
    </dgm:pt>
    <dgm:pt modelId="{7D4E665B-9B89-4389-BAA8-B8CC500BBC28}" type="sibTrans" cxnId="{8D35C6FF-5937-473B-8653-FC03AB62E8F4}">
      <dgm:prSet/>
      <dgm:spPr/>
      <dgm:t>
        <a:bodyPr/>
        <a:lstStyle/>
        <a:p>
          <a:endParaRPr lang="en-US"/>
        </a:p>
      </dgm:t>
    </dgm:pt>
    <dgm:pt modelId="{A7E76589-7CC9-4353-82C2-4FBBAA1CC9B4}">
      <dgm:prSet/>
      <dgm:spPr/>
      <dgm:t>
        <a:bodyPr/>
        <a:lstStyle/>
        <a:p>
          <a:r>
            <a:rPr lang="en-US" dirty="0"/>
            <a:t>Reinforcement </a:t>
          </a:r>
        </a:p>
      </dgm:t>
    </dgm:pt>
    <dgm:pt modelId="{6A36B424-74D2-41C3-A787-69A2984E57AD}" type="parTrans" cxnId="{E359D9E6-E3DD-49DA-8FED-214F6E721454}">
      <dgm:prSet/>
      <dgm:spPr/>
      <dgm:t>
        <a:bodyPr/>
        <a:lstStyle/>
        <a:p>
          <a:endParaRPr lang="en-US"/>
        </a:p>
      </dgm:t>
    </dgm:pt>
    <dgm:pt modelId="{C98CCE60-41DF-4756-8524-56F2F0B98B76}" type="sibTrans" cxnId="{E359D9E6-E3DD-49DA-8FED-214F6E721454}">
      <dgm:prSet/>
      <dgm:spPr/>
      <dgm:t>
        <a:bodyPr/>
        <a:lstStyle/>
        <a:p>
          <a:endParaRPr lang="en-US"/>
        </a:p>
      </dgm:t>
    </dgm:pt>
    <dgm:pt modelId="{BFE94B94-CAAF-4DA9-886B-CD1515452F6B}">
      <dgm:prSet/>
      <dgm:spPr/>
      <dgm:t>
        <a:bodyPr/>
        <a:lstStyle/>
        <a:p>
          <a:r>
            <a:rPr lang="en-US" dirty="0"/>
            <a:t>Sit Schedule </a:t>
          </a:r>
        </a:p>
      </dgm:t>
    </dgm:pt>
    <dgm:pt modelId="{DE58E6A5-5FF2-4687-BEF1-DE6A369ACDF4}" type="parTrans" cxnId="{506A9761-225D-4070-8237-3115B618E80B}">
      <dgm:prSet/>
      <dgm:spPr/>
      <dgm:t>
        <a:bodyPr/>
        <a:lstStyle/>
        <a:p>
          <a:endParaRPr lang="en-US"/>
        </a:p>
      </dgm:t>
    </dgm:pt>
    <dgm:pt modelId="{F3644BEC-4E3C-45ED-A812-538C2C35A4D8}" type="sibTrans" cxnId="{506A9761-225D-4070-8237-3115B618E80B}">
      <dgm:prSet/>
      <dgm:spPr/>
      <dgm:t>
        <a:bodyPr/>
        <a:lstStyle/>
        <a:p>
          <a:endParaRPr lang="en-US"/>
        </a:p>
      </dgm:t>
    </dgm:pt>
    <dgm:pt modelId="{FD138269-993C-4E12-9C46-039F3870D614}" type="pres">
      <dgm:prSet presAssocID="{37BD19AB-365E-4293-AA6B-1FDC1DEB32EA}" presName="Name0" presStyleCnt="0">
        <dgm:presLayoutVars>
          <dgm:chMax val="7"/>
          <dgm:chPref val="7"/>
          <dgm:dir/>
        </dgm:presLayoutVars>
      </dgm:prSet>
      <dgm:spPr/>
    </dgm:pt>
    <dgm:pt modelId="{2B7CE3E2-3BE3-4983-A4F4-2E195D976E5D}" type="pres">
      <dgm:prSet presAssocID="{37BD19AB-365E-4293-AA6B-1FDC1DEB32EA}" presName="Name1" presStyleCnt="0"/>
      <dgm:spPr/>
    </dgm:pt>
    <dgm:pt modelId="{9E62E26C-D38A-4CB8-9E2F-EE76B90A4E5C}" type="pres">
      <dgm:prSet presAssocID="{37BD19AB-365E-4293-AA6B-1FDC1DEB32EA}" presName="cycle" presStyleCnt="0"/>
      <dgm:spPr/>
    </dgm:pt>
    <dgm:pt modelId="{85209EE2-BBFB-4601-858A-50B85AB3FEF2}" type="pres">
      <dgm:prSet presAssocID="{37BD19AB-365E-4293-AA6B-1FDC1DEB32EA}" presName="srcNode" presStyleLbl="node1" presStyleIdx="0" presStyleCnt="5"/>
      <dgm:spPr/>
    </dgm:pt>
    <dgm:pt modelId="{B36FFFC7-AE8E-4CEC-81F8-0A836D73011C}" type="pres">
      <dgm:prSet presAssocID="{37BD19AB-365E-4293-AA6B-1FDC1DEB32EA}" presName="conn" presStyleLbl="parChTrans1D2" presStyleIdx="0" presStyleCnt="1"/>
      <dgm:spPr/>
    </dgm:pt>
    <dgm:pt modelId="{58ED60F2-C908-49BD-9169-E65B8FFD508C}" type="pres">
      <dgm:prSet presAssocID="{37BD19AB-365E-4293-AA6B-1FDC1DEB32EA}" presName="extraNode" presStyleLbl="node1" presStyleIdx="0" presStyleCnt="5"/>
      <dgm:spPr/>
    </dgm:pt>
    <dgm:pt modelId="{8F46BB5B-0219-4CF7-BBD9-CC14AF18A486}" type="pres">
      <dgm:prSet presAssocID="{37BD19AB-365E-4293-AA6B-1FDC1DEB32EA}" presName="dstNode" presStyleLbl="node1" presStyleIdx="0" presStyleCnt="5"/>
      <dgm:spPr/>
    </dgm:pt>
    <dgm:pt modelId="{DA3E13FE-C282-4930-A308-1E082A73CC54}" type="pres">
      <dgm:prSet presAssocID="{5C76F444-8141-494B-95F7-3B2CC268EFC9}" presName="text_1" presStyleLbl="node1" presStyleIdx="0" presStyleCnt="5">
        <dgm:presLayoutVars>
          <dgm:bulletEnabled val="1"/>
        </dgm:presLayoutVars>
      </dgm:prSet>
      <dgm:spPr/>
    </dgm:pt>
    <dgm:pt modelId="{F736812F-ECEC-4003-A189-736ED79E65AB}" type="pres">
      <dgm:prSet presAssocID="{5C76F444-8141-494B-95F7-3B2CC268EFC9}" presName="accent_1" presStyleCnt="0"/>
      <dgm:spPr/>
    </dgm:pt>
    <dgm:pt modelId="{58BD82FA-724A-4494-8ACF-6CB5B3F6A3B2}" type="pres">
      <dgm:prSet presAssocID="{5C76F444-8141-494B-95F7-3B2CC268EFC9}" presName="accentRepeatNode" presStyleLbl="solidFgAcc1" presStyleIdx="0" presStyleCnt="5"/>
      <dgm:spPr/>
    </dgm:pt>
    <dgm:pt modelId="{FC427E5C-BF8C-4E7F-83C8-F712468C4058}" type="pres">
      <dgm:prSet presAssocID="{164042AA-B4FE-43F4-84BE-EFEC6B223739}" presName="text_2" presStyleLbl="node1" presStyleIdx="1" presStyleCnt="5">
        <dgm:presLayoutVars>
          <dgm:bulletEnabled val="1"/>
        </dgm:presLayoutVars>
      </dgm:prSet>
      <dgm:spPr/>
    </dgm:pt>
    <dgm:pt modelId="{6CC39438-1B64-4A5B-B4A9-074A91D0D068}" type="pres">
      <dgm:prSet presAssocID="{164042AA-B4FE-43F4-84BE-EFEC6B223739}" presName="accent_2" presStyleCnt="0"/>
      <dgm:spPr/>
    </dgm:pt>
    <dgm:pt modelId="{95D2F5AC-4338-46E9-A460-63B982EE918C}" type="pres">
      <dgm:prSet presAssocID="{164042AA-B4FE-43F4-84BE-EFEC6B223739}" presName="accentRepeatNode" presStyleLbl="solidFgAcc1" presStyleIdx="1" presStyleCnt="5"/>
      <dgm:spPr/>
    </dgm:pt>
    <dgm:pt modelId="{44838F57-6063-4B7E-B892-AD60CACF5105}" type="pres">
      <dgm:prSet presAssocID="{A7E76589-7CC9-4353-82C2-4FBBAA1CC9B4}" presName="text_3" presStyleLbl="node1" presStyleIdx="2" presStyleCnt="5">
        <dgm:presLayoutVars>
          <dgm:bulletEnabled val="1"/>
        </dgm:presLayoutVars>
      </dgm:prSet>
      <dgm:spPr/>
    </dgm:pt>
    <dgm:pt modelId="{C30CCF21-9A24-4305-B1D9-F2CAE7E2767E}" type="pres">
      <dgm:prSet presAssocID="{A7E76589-7CC9-4353-82C2-4FBBAA1CC9B4}" presName="accent_3" presStyleCnt="0"/>
      <dgm:spPr/>
    </dgm:pt>
    <dgm:pt modelId="{896AA57C-86D2-49D6-845E-9D575E8F1C4F}" type="pres">
      <dgm:prSet presAssocID="{A7E76589-7CC9-4353-82C2-4FBBAA1CC9B4}" presName="accentRepeatNode" presStyleLbl="solidFgAcc1" presStyleIdx="2" presStyleCnt="5"/>
      <dgm:spPr/>
    </dgm:pt>
    <dgm:pt modelId="{CAEE5AC0-5848-49B1-9082-3B4B8399C28D}" type="pres">
      <dgm:prSet presAssocID="{BFE94B94-CAAF-4DA9-886B-CD1515452F6B}" presName="text_4" presStyleLbl="node1" presStyleIdx="3" presStyleCnt="5">
        <dgm:presLayoutVars>
          <dgm:bulletEnabled val="1"/>
        </dgm:presLayoutVars>
      </dgm:prSet>
      <dgm:spPr/>
    </dgm:pt>
    <dgm:pt modelId="{3FEB7E8C-3EBD-4A3A-B841-E7889F2C29CB}" type="pres">
      <dgm:prSet presAssocID="{BFE94B94-CAAF-4DA9-886B-CD1515452F6B}" presName="accent_4" presStyleCnt="0"/>
      <dgm:spPr/>
    </dgm:pt>
    <dgm:pt modelId="{7D181058-E299-4791-A832-EE2EE9B1CC69}" type="pres">
      <dgm:prSet presAssocID="{BFE94B94-CAAF-4DA9-886B-CD1515452F6B}" presName="accentRepeatNode" presStyleLbl="solidFgAcc1" presStyleIdx="3" presStyleCnt="5"/>
      <dgm:spPr/>
    </dgm:pt>
    <dgm:pt modelId="{8220EC82-A43B-4D8F-B383-4982E150B6ED}" type="pres">
      <dgm:prSet presAssocID="{3CDDBCC3-8BE5-4560-940F-CB42410EA986}" presName="text_5" presStyleLbl="node1" presStyleIdx="4" presStyleCnt="5">
        <dgm:presLayoutVars>
          <dgm:bulletEnabled val="1"/>
        </dgm:presLayoutVars>
      </dgm:prSet>
      <dgm:spPr/>
    </dgm:pt>
    <dgm:pt modelId="{9FF00A06-C278-41DE-8042-D59655973D90}" type="pres">
      <dgm:prSet presAssocID="{3CDDBCC3-8BE5-4560-940F-CB42410EA986}" presName="accent_5" presStyleCnt="0"/>
      <dgm:spPr/>
    </dgm:pt>
    <dgm:pt modelId="{24FE5398-A947-4CEC-9E3F-F478408B1226}" type="pres">
      <dgm:prSet presAssocID="{3CDDBCC3-8BE5-4560-940F-CB42410EA986}" presName="accentRepeatNode" presStyleLbl="solidFgAcc1" presStyleIdx="4" presStyleCnt="5"/>
      <dgm:spPr/>
    </dgm:pt>
  </dgm:ptLst>
  <dgm:cxnLst>
    <dgm:cxn modelId="{31FD1624-526C-43A2-AE4D-43A682D43EAA}" type="presOf" srcId="{5C76F444-8141-494B-95F7-3B2CC268EFC9}" destId="{DA3E13FE-C282-4930-A308-1E082A73CC54}" srcOrd="0" destOrd="0" presId="urn:microsoft.com/office/officeart/2008/layout/VerticalCurvedList"/>
    <dgm:cxn modelId="{FD728C61-6802-455E-915B-5D4D0615ECD2}" type="presOf" srcId="{37BD19AB-365E-4293-AA6B-1FDC1DEB32EA}" destId="{FD138269-993C-4E12-9C46-039F3870D614}" srcOrd="0" destOrd="0" presId="urn:microsoft.com/office/officeart/2008/layout/VerticalCurvedList"/>
    <dgm:cxn modelId="{506A9761-225D-4070-8237-3115B618E80B}" srcId="{37BD19AB-365E-4293-AA6B-1FDC1DEB32EA}" destId="{BFE94B94-CAAF-4DA9-886B-CD1515452F6B}" srcOrd="3" destOrd="0" parTransId="{DE58E6A5-5FF2-4687-BEF1-DE6A369ACDF4}" sibTransId="{F3644BEC-4E3C-45ED-A812-538C2C35A4D8}"/>
    <dgm:cxn modelId="{10F9F766-D590-41AC-B412-9D6C74D8A555}" type="presOf" srcId="{164042AA-B4FE-43F4-84BE-EFEC6B223739}" destId="{FC427E5C-BF8C-4E7F-83C8-F712468C4058}" srcOrd="0" destOrd="0" presId="urn:microsoft.com/office/officeart/2008/layout/VerticalCurvedList"/>
    <dgm:cxn modelId="{DECCC97A-EFDA-4BFC-9882-3D458981D695}" type="presOf" srcId="{5BDC6F1B-59F2-4327-862A-49FD70F4FF3E}" destId="{B36FFFC7-AE8E-4CEC-81F8-0A836D73011C}" srcOrd="0" destOrd="0" presId="urn:microsoft.com/office/officeart/2008/layout/VerticalCurvedList"/>
    <dgm:cxn modelId="{21841A8C-F8A6-43C6-86F2-8EE953783C08}" type="presOf" srcId="{A7E76589-7CC9-4353-82C2-4FBBAA1CC9B4}" destId="{44838F57-6063-4B7E-B892-AD60CACF5105}" srcOrd="0" destOrd="0" presId="urn:microsoft.com/office/officeart/2008/layout/VerticalCurvedList"/>
    <dgm:cxn modelId="{16E61CAC-E933-4A7C-BF84-2D7DC25DE283}" srcId="{37BD19AB-365E-4293-AA6B-1FDC1DEB32EA}" destId="{164042AA-B4FE-43F4-84BE-EFEC6B223739}" srcOrd="1" destOrd="0" parTransId="{51B3D7C5-CB6A-4CFD-837B-026C0A7550EC}" sibTransId="{0D128CA7-4871-45B3-84DB-1B94359B8415}"/>
    <dgm:cxn modelId="{E359D9E6-E3DD-49DA-8FED-214F6E721454}" srcId="{37BD19AB-365E-4293-AA6B-1FDC1DEB32EA}" destId="{A7E76589-7CC9-4353-82C2-4FBBAA1CC9B4}" srcOrd="2" destOrd="0" parTransId="{6A36B424-74D2-41C3-A787-69A2984E57AD}" sibTransId="{C98CCE60-41DF-4756-8524-56F2F0B98B76}"/>
    <dgm:cxn modelId="{F18C63F3-9CA6-4ED5-ACF4-A512155E0C00}" type="presOf" srcId="{BFE94B94-CAAF-4DA9-886B-CD1515452F6B}" destId="{CAEE5AC0-5848-49B1-9082-3B4B8399C28D}" srcOrd="0" destOrd="0" presId="urn:microsoft.com/office/officeart/2008/layout/VerticalCurvedList"/>
    <dgm:cxn modelId="{DE8DE3F3-4484-4258-9780-F846929480B3}" srcId="{37BD19AB-365E-4293-AA6B-1FDC1DEB32EA}" destId="{5C76F444-8141-494B-95F7-3B2CC268EFC9}" srcOrd="0" destOrd="0" parTransId="{2FAB1290-E39B-42F4-B807-7C4BB487FFF3}" sibTransId="{5BDC6F1B-59F2-4327-862A-49FD70F4FF3E}"/>
    <dgm:cxn modelId="{E5DE1AFB-8F67-472F-AE60-F101440E4C60}" type="presOf" srcId="{3CDDBCC3-8BE5-4560-940F-CB42410EA986}" destId="{8220EC82-A43B-4D8F-B383-4982E150B6ED}" srcOrd="0" destOrd="0" presId="urn:microsoft.com/office/officeart/2008/layout/VerticalCurvedList"/>
    <dgm:cxn modelId="{8D35C6FF-5937-473B-8653-FC03AB62E8F4}" srcId="{37BD19AB-365E-4293-AA6B-1FDC1DEB32EA}" destId="{3CDDBCC3-8BE5-4560-940F-CB42410EA986}" srcOrd="4" destOrd="0" parTransId="{7E1C54C0-68CF-4685-9CB9-B99ED06DF1C6}" sibTransId="{7D4E665B-9B89-4389-BAA8-B8CC500BBC28}"/>
    <dgm:cxn modelId="{DE9B8E4F-6803-4BFD-BB96-4C735C661C1A}" type="presParOf" srcId="{FD138269-993C-4E12-9C46-039F3870D614}" destId="{2B7CE3E2-3BE3-4983-A4F4-2E195D976E5D}" srcOrd="0" destOrd="0" presId="urn:microsoft.com/office/officeart/2008/layout/VerticalCurvedList"/>
    <dgm:cxn modelId="{054BE212-DD83-4DFC-8072-F79F09214091}" type="presParOf" srcId="{2B7CE3E2-3BE3-4983-A4F4-2E195D976E5D}" destId="{9E62E26C-D38A-4CB8-9E2F-EE76B90A4E5C}" srcOrd="0" destOrd="0" presId="urn:microsoft.com/office/officeart/2008/layout/VerticalCurvedList"/>
    <dgm:cxn modelId="{C1225A46-CB32-47A1-9422-1670F080E281}" type="presParOf" srcId="{9E62E26C-D38A-4CB8-9E2F-EE76B90A4E5C}" destId="{85209EE2-BBFB-4601-858A-50B85AB3FEF2}" srcOrd="0" destOrd="0" presId="urn:microsoft.com/office/officeart/2008/layout/VerticalCurvedList"/>
    <dgm:cxn modelId="{40223E5B-F812-4D80-8B3A-81F1F443D05E}" type="presParOf" srcId="{9E62E26C-D38A-4CB8-9E2F-EE76B90A4E5C}" destId="{B36FFFC7-AE8E-4CEC-81F8-0A836D73011C}" srcOrd="1" destOrd="0" presId="urn:microsoft.com/office/officeart/2008/layout/VerticalCurvedList"/>
    <dgm:cxn modelId="{5C639732-E5D8-4B65-9F16-8E35F746CEC7}" type="presParOf" srcId="{9E62E26C-D38A-4CB8-9E2F-EE76B90A4E5C}" destId="{58ED60F2-C908-49BD-9169-E65B8FFD508C}" srcOrd="2" destOrd="0" presId="urn:microsoft.com/office/officeart/2008/layout/VerticalCurvedList"/>
    <dgm:cxn modelId="{04F2776D-9FE8-4BAF-8475-3D6383E70513}" type="presParOf" srcId="{9E62E26C-D38A-4CB8-9E2F-EE76B90A4E5C}" destId="{8F46BB5B-0219-4CF7-BBD9-CC14AF18A486}" srcOrd="3" destOrd="0" presId="urn:microsoft.com/office/officeart/2008/layout/VerticalCurvedList"/>
    <dgm:cxn modelId="{259B928D-69E2-40A8-A6FE-03C549F1AE46}" type="presParOf" srcId="{2B7CE3E2-3BE3-4983-A4F4-2E195D976E5D}" destId="{DA3E13FE-C282-4930-A308-1E082A73CC54}" srcOrd="1" destOrd="0" presId="urn:microsoft.com/office/officeart/2008/layout/VerticalCurvedList"/>
    <dgm:cxn modelId="{3F9183D9-43C4-4BF1-9360-075C8BE00FEF}" type="presParOf" srcId="{2B7CE3E2-3BE3-4983-A4F4-2E195D976E5D}" destId="{F736812F-ECEC-4003-A189-736ED79E65AB}" srcOrd="2" destOrd="0" presId="urn:microsoft.com/office/officeart/2008/layout/VerticalCurvedList"/>
    <dgm:cxn modelId="{62FE1C34-C6AB-4D2C-8510-0F0B301BF7B8}" type="presParOf" srcId="{F736812F-ECEC-4003-A189-736ED79E65AB}" destId="{58BD82FA-724A-4494-8ACF-6CB5B3F6A3B2}" srcOrd="0" destOrd="0" presId="urn:microsoft.com/office/officeart/2008/layout/VerticalCurvedList"/>
    <dgm:cxn modelId="{61D9887C-751B-4B5D-B9F1-B8F82D0ADBFC}" type="presParOf" srcId="{2B7CE3E2-3BE3-4983-A4F4-2E195D976E5D}" destId="{FC427E5C-BF8C-4E7F-83C8-F712468C4058}" srcOrd="3" destOrd="0" presId="urn:microsoft.com/office/officeart/2008/layout/VerticalCurvedList"/>
    <dgm:cxn modelId="{B2F2ED1D-95B8-4B23-981C-F22F681E08FF}" type="presParOf" srcId="{2B7CE3E2-3BE3-4983-A4F4-2E195D976E5D}" destId="{6CC39438-1B64-4A5B-B4A9-074A91D0D068}" srcOrd="4" destOrd="0" presId="urn:microsoft.com/office/officeart/2008/layout/VerticalCurvedList"/>
    <dgm:cxn modelId="{EC719962-6700-496E-AE63-DFCA60766FC8}" type="presParOf" srcId="{6CC39438-1B64-4A5B-B4A9-074A91D0D068}" destId="{95D2F5AC-4338-46E9-A460-63B982EE918C}" srcOrd="0" destOrd="0" presId="urn:microsoft.com/office/officeart/2008/layout/VerticalCurvedList"/>
    <dgm:cxn modelId="{BD2A34A3-1AA9-4CE1-97E0-3BDEDE43DF50}" type="presParOf" srcId="{2B7CE3E2-3BE3-4983-A4F4-2E195D976E5D}" destId="{44838F57-6063-4B7E-B892-AD60CACF5105}" srcOrd="5" destOrd="0" presId="urn:microsoft.com/office/officeart/2008/layout/VerticalCurvedList"/>
    <dgm:cxn modelId="{53D18609-E303-414C-8133-9391F63CD48A}" type="presParOf" srcId="{2B7CE3E2-3BE3-4983-A4F4-2E195D976E5D}" destId="{C30CCF21-9A24-4305-B1D9-F2CAE7E2767E}" srcOrd="6" destOrd="0" presId="urn:microsoft.com/office/officeart/2008/layout/VerticalCurvedList"/>
    <dgm:cxn modelId="{FF525C34-D4D1-4EF3-A381-DD8F96E2D831}" type="presParOf" srcId="{C30CCF21-9A24-4305-B1D9-F2CAE7E2767E}" destId="{896AA57C-86D2-49D6-845E-9D575E8F1C4F}" srcOrd="0" destOrd="0" presId="urn:microsoft.com/office/officeart/2008/layout/VerticalCurvedList"/>
    <dgm:cxn modelId="{7C35E398-8074-4C00-B677-D41291F9533F}" type="presParOf" srcId="{2B7CE3E2-3BE3-4983-A4F4-2E195D976E5D}" destId="{CAEE5AC0-5848-49B1-9082-3B4B8399C28D}" srcOrd="7" destOrd="0" presId="urn:microsoft.com/office/officeart/2008/layout/VerticalCurvedList"/>
    <dgm:cxn modelId="{9BCBC799-F589-4DAF-8A10-D1E4D7927FFD}" type="presParOf" srcId="{2B7CE3E2-3BE3-4983-A4F4-2E195D976E5D}" destId="{3FEB7E8C-3EBD-4A3A-B841-E7889F2C29CB}" srcOrd="8" destOrd="0" presId="urn:microsoft.com/office/officeart/2008/layout/VerticalCurvedList"/>
    <dgm:cxn modelId="{BD8A2DCA-B2ED-4918-A7E0-9A034BC48BC0}" type="presParOf" srcId="{3FEB7E8C-3EBD-4A3A-B841-E7889F2C29CB}" destId="{7D181058-E299-4791-A832-EE2EE9B1CC69}" srcOrd="0" destOrd="0" presId="urn:microsoft.com/office/officeart/2008/layout/VerticalCurvedList"/>
    <dgm:cxn modelId="{26A56BEA-FB6D-4416-9071-46464252B7CC}" type="presParOf" srcId="{2B7CE3E2-3BE3-4983-A4F4-2E195D976E5D}" destId="{8220EC82-A43B-4D8F-B383-4982E150B6ED}" srcOrd="9" destOrd="0" presId="urn:microsoft.com/office/officeart/2008/layout/VerticalCurvedList"/>
    <dgm:cxn modelId="{933017ED-4192-40B8-AA38-463848F1CEC4}" type="presParOf" srcId="{2B7CE3E2-3BE3-4983-A4F4-2E195D976E5D}" destId="{9FF00A06-C278-41DE-8042-D59655973D90}" srcOrd="10" destOrd="0" presId="urn:microsoft.com/office/officeart/2008/layout/VerticalCurvedList"/>
    <dgm:cxn modelId="{BF5AAFCE-AB79-49C7-AE4D-47ADF26A1BD2}" type="presParOf" srcId="{9FF00A06-C278-41DE-8042-D59655973D90}" destId="{24FE5398-A947-4CEC-9E3F-F478408B122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33D85-157A-41A7-A107-A322A2AD7139}">
      <dsp:nvSpPr>
        <dsp:cNvPr id="0" name=""/>
        <dsp:cNvSpPr/>
      </dsp:nvSpPr>
      <dsp:spPr>
        <a:xfrm>
          <a:off x="1358754" y="0"/>
          <a:ext cx="9113494" cy="5695934"/>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7EE2A2-C57D-4FD9-85B1-BB8901BCD32D}">
      <dsp:nvSpPr>
        <dsp:cNvPr id="0" name=""/>
        <dsp:cNvSpPr/>
      </dsp:nvSpPr>
      <dsp:spPr>
        <a:xfrm>
          <a:off x="2256433" y="4235496"/>
          <a:ext cx="209610" cy="2096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14AC00-22D5-4A09-82FB-A90EF2059933}">
      <dsp:nvSpPr>
        <dsp:cNvPr id="0" name=""/>
        <dsp:cNvSpPr/>
      </dsp:nvSpPr>
      <dsp:spPr>
        <a:xfrm>
          <a:off x="2433480" y="4366878"/>
          <a:ext cx="1597108" cy="716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68"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lumMod val="50000"/>
                </a:schemeClr>
              </a:solidFill>
            </a:rPr>
            <a:t>Relies on breast milk &amp; formula </a:t>
          </a:r>
        </a:p>
      </dsp:txBody>
      <dsp:txXfrm>
        <a:off x="2433480" y="4366878"/>
        <a:ext cx="1597108" cy="716085"/>
      </dsp:txXfrm>
    </dsp:sp>
    <dsp:sp modelId="{79DFD47A-1A8E-4049-A3B0-BC8B4020F8BE}">
      <dsp:nvSpPr>
        <dsp:cNvPr id="0" name=""/>
        <dsp:cNvSpPr/>
      </dsp:nvSpPr>
      <dsp:spPr>
        <a:xfrm>
          <a:off x="3391064" y="3145294"/>
          <a:ext cx="328085" cy="32808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BB3667-1AA9-415C-B3AC-9FC8F517FB5D}">
      <dsp:nvSpPr>
        <dsp:cNvPr id="0" name=""/>
        <dsp:cNvSpPr/>
      </dsp:nvSpPr>
      <dsp:spPr>
        <a:xfrm>
          <a:off x="3606588" y="3395994"/>
          <a:ext cx="4164878" cy="251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846"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lumMod val="50000"/>
                </a:schemeClr>
              </a:solidFill>
            </a:rPr>
            <a:t>Begins solids</a:t>
          </a:r>
        </a:p>
      </dsp:txBody>
      <dsp:txXfrm>
        <a:off x="3606588" y="3395994"/>
        <a:ext cx="4164878" cy="251404"/>
      </dsp:txXfrm>
    </dsp:sp>
    <dsp:sp modelId="{4CA90299-0D73-4F1B-B1C5-338A3B8DAC63}">
      <dsp:nvSpPr>
        <dsp:cNvPr id="0" name=""/>
        <dsp:cNvSpPr/>
      </dsp:nvSpPr>
      <dsp:spPr>
        <a:xfrm>
          <a:off x="4849223" y="2276095"/>
          <a:ext cx="437447" cy="4374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173AF5-83CE-408B-BB9F-B320A08635D8}">
      <dsp:nvSpPr>
        <dsp:cNvPr id="0" name=""/>
        <dsp:cNvSpPr/>
      </dsp:nvSpPr>
      <dsp:spPr>
        <a:xfrm>
          <a:off x="5125515" y="2847966"/>
          <a:ext cx="1758728" cy="599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1794"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lumMod val="50000"/>
                </a:schemeClr>
              </a:solidFill>
            </a:rPr>
            <a:t>Starts finger feeding</a:t>
          </a:r>
        </a:p>
      </dsp:txBody>
      <dsp:txXfrm>
        <a:off x="5125515" y="2847966"/>
        <a:ext cx="1758728" cy="599952"/>
      </dsp:txXfrm>
    </dsp:sp>
    <dsp:sp modelId="{C9A026AE-9378-47B6-84F9-C147E1E1F826}">
      <dsp:nvSpPr>
        <dsp:cNvPr id="0" name=""/>
        <dsp:cNvSpPr/>
      </dsp:nvSpPr>
      <dsp:spPr>
        <a:xfrm>
          <a:off x="6561137" y="1588088"/>
          <a:ext cx="565036" cy="56503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501101-0BCF-4DB7-82B3-76F0F5C89C3C}">
      <dsp:nvSpPr>
        <dsp:cNvPr id="0" name=""/>
        <dsp:cNvSpPr/>
      </dsp:nvSpPr>
      <dsp:spPr>
        <a:xfrm>
          <a:off x="6598704" y="2264491"/>
          <a:ext cx="1867500" cy="658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9401"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lumMod val="50000"/>
                </a:schemeClr>
              </a:solidFill>
            </a:rPr>
            <a:t>Uses spoon and/or cup</a:t>
          </a:r>
        </a:p>
      </dsp:txBody>
      <dsp:txXfrm>
        <a:off x="6598704" y="2264491"/>
        <a:ext cx="1867500" cy="658612"/>
      </dsp:txXfrm>
    </dsp:sp>
    <dsp:sp modelId="{B1D00F34-3245-4504-8943-EB6DBF463C93}">
      <dsp:nvSpPr>
        <dsp:cNvPr id="0" name=""/>
        <dsp:cNvSpPr/>
      </dsp:nvSpPr>
      <dsp:spPr>
        <a:xfrm>
          <a:off x="8289567" y="1143743"/>
          <a:ext cx="719966" cy="71996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A3598B-3169-4225-A630-32666977AF2F}">
      <dsp:nvSpPr>
        <dsp:cNvPr id="0" name=""/>
        <dsp:cNvSpPr/>
      </dsp:nvSpPr>
      <dsp:spPr>
        <a:xfrm>
          <a:off x="8466195" y="1930220"/>
          <a:ext cx="1860446" cy="950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495"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bg1">
                  <a:lumMod val="50000"/>
                </a:schemeClr>
              </a:solidFill>
            </a:rPr>
            <a:t>Self-feeds with independence during meals</a:t>
          </a:r>
        </a:p>
      </dsp:txBody>
      <dsp:txXfrm>
        <a:off x="8466195" y="1930220"/>
        <a:ext cx="1860446" cy="9501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BB408-E5B5-41CF-9E36-8617D8EC00F1}">
      <dsp:nvSpPr>
        <dsp:cNvPr id="0" name=""/>
        <dsp:cNvSpPr/>
      </dsp:nvSpPr>
      <dsp:spPr>
        <a:xfrm>
          <a:off x="-4858377" y="-750104"/>
          <a:ext cx="5829889" cy="5829889"/>
        </a:xfrm>
        <a:prstGeom prst="blockArc">
          <a:avLst>
            <a:gd name="adj1" fmla="val 18900000"/>
            <a:gd name="adj2" fmla="val 2700000"/>
            <a:gd name="adj3" fmla="val 371"/>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07A300-647C-45E5-85D4-2C25C34B00F2}">
      <dsp:nvSpPr>
        <dsp:cNvPr id="0" name=""/>
        <dsp:cNvSpPr/>
      </dsp:nvSpPr>
      <dsp:spPr>
        <a:xfrm>
          <a:off x="818742" y="579884"/>
          <a:ext cx="8854722" cy="12369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1792"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Significant weight loss, failure to achieve expected weight gain, or faltering growth</a:t>
          </a:r>
        </a:p>
      </dsp:txBody>
      <dsp:txXfrm>
        <a:off x="818742" y="579884"/>
        <a:ext cx="8854722" cy="1236902"/>
      </dsp:txXfrm>
    </dsp:sp>
    <dsp:sp modelId="{B8B55B0D-EA3B-4C55-905F-2E11CE95C124}">
      <dsp:nvSpPr>
        <dsp:cNvPr id="0" name=""/>
        <dsp:cNvSpPr/>
      </dsp:nvSpPr>
      <dsp:spPr>
        <a:xfrm>
          <a:off x="22839" y="463925"/>
          <a:ext cx="1546128" cy="1546128"/>
        </a:xfrm>
        <a:prstGeom prst="ellipse">
          <a:avLst/>
        </a:prstGeom>
        <a:blipFill rotWithShape="0">
          <a:blip xmlns:r="http://schemas.openxmlformats.org/officeDocument/2006/relationships" r:embed="rId1"/>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0D61D9-EBDA-4CCC-8557-2CC3A9647D32}">
      <dsp:nvSpPr>
        <dsp:cNvPr id="0" name=""/>
        <dsp:cNvSpPr/>
      </dsp:nvSpPr>
      <dsp:spPr>
        <a:xfrm>
          <a:off x="795903" y="2474238"/>
          <a:ext cx="8854722" cy="12369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81792"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Significant nutritional deficiency</a:t>
          </a:r>
        </a:p>
      </dsp:txBody>
      <dsp:txXfrm>
        <a:off x="795903" y="2474238"/>
        <a:ext cx="8854722" cy="1236902"/>
      </dsp:txXfrm>
    </dsp:sp>
    <dsp:sp modelId="{1FF0ADB8-7839-454E-AA12-2709E8A29247}">
      <dsp:nvSpPr>
        <dsp:cNvPr id="0" name=""/>
        <dsp:cNvSpPr/>
      </dsp:nvSpPr>
      <dsp:spPr>
        <a:xfrm>
          <a:off x="22839" y="2319626"/>
          <a:ext cx="1546128" cy="1546128"/>
        </a:xfrm>
        <a:prstGeom prst="ellipse">
          <a:avLst/>
        </a:prstGeom>
        <a:blipFill rotWithShape="0">
          <a:blip xmlns:r="http://schemas.openxmlformats.org/officeDocument/2006/relationships" r:embed="rId1"/>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BB408-E5B5-41CF-9E36-8617D8EC00F1}">
      <dsp:nvSpPr>
        <dsp:cNvPr id="0" name=""/>
        <dsp:cNvSpPr/>
      </dsp:nvSpPr>
      <dsp:spPr>
        <a:xfrm>
          <a:off x="-5050893" y="-779647"/>
          <a:ext cx="6060731" cy="6060731"/>
        </a:xfrm>
        <a:prstGeom prst="blockArc">
          <a:avLst>
            <a:gd name="adj1" fmla="val 18900000"/>
            <a:gd name="adj2" fmla="val 2700000"/>
            <a:gd name="adj3" fmla="val 35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07A300-647C-45E5-85D4-2C25C34B00F2}">
      <dsp:nvSpPr>
        <dsp:cNvPr id="0" name=""/>
        <dsp:cNvSpPr/>
      </dsp:nvSpPr>
      <dsp:spPr>
        <a:xfrm>
          <a:off x="851221" y="602888"/>
          <a:ext cx="9120072" cy="1285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0739" tIns="96520" rIns="96520" bIns="96520" numCol="1" spcCol="1270" anchor="ctr" anchorCtr="0">
          <a:noAutofit/>
        </a:bodyPr>
        <a:lstStyle/>
        <a:p>
          <a:pPr marL="0" lvl="0" indent="0" algn="l" defTabSz="1689100">
            <a:lnSpc>
              <a:spcPct val="90000"/>
            </a:lnSpc>
            <a:spcBef>
              <a:spcPct val="0"/>
            </a:spcBef>
            <a:spcAft>
              <a:spcPct val="35000"/>
            </a:spcAft>
            <a:buNone/>
          </a:pPr>
          <a:r>
            <a:rPr lang="en-US" sz="3800" kern="1200" dirty="0"/>
            <a:t>Dependence on enteral feeding or oral nutritional supplements</a:t>
          </a:r>
        </a:p>
      </dsp:txBody>
      <dsp:txXfrm>
        <a:off x="851221" y="602888"/>
        <a:ext cx="9120072" cy="1285970"/>
      </dsp:txXfrm>
    </dsp:sp>
    <dsp:sp modelId="{B8B55B0D-EA3B-4C55-905F-2E11CE95C124}">
      <dsp:nvSpPr>
        <dsp:cNvPr id="0" name=""/>
        <dsp:cNvSpPr/>
      </dsp:nvSpPr>
      <dsp:spPr>
        <a:xfrm>
          <a:off x="2" y="482328"/>
          <a:ext cx="1607463" cy="1607463"/>
        </a:xfrm>
        <a:prstGeom prst="ellipse">
          <a:avLst/>
        </a:prstGeom>
        <a:blipFill rotWithShape="0">
          <a:blip xmlns:r="http://schemas.openxmlformats.org/officeDocument/2006/relationships" r:embed="rId1"/>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0D61D9-EBDA-4CCC-8557-2CC3A9647D32}">
      <dsp:nvSpPr>
        <dsp:cNvPr id="0" name=""/>
        <dsp:cNvSpPr/>
      </dsp:nvSpPr>
      <dsp:spPr>
        <a:xfrm>
          <a:off x="827476" y="2572391"/>
          <a:ext cx="9120072" cy="1285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0739" tIns="96520" rIns="96520" bIns="96520" numCol="1" spcCol="1270" anchor="ctr" anchorCtr="0">
          <a:noAutofit/>
        </a:bodyPr>
        <a:lstStyle/>
        <a:p>
          <a:pPr marL="0" lvl="0" indent="0" algn="l" defTabSz="1689100">
            <a:lnSpc>
              <a:spcPct val="90000"/>
            </a:lnSpc>
            <a:spcBef>
              <a:spcPct val="0"/>
            </a:spcBef>
            <a:spcAft>
              <a:spcPct val="35000"/>
            </a:spcAft>
            <a:buNone/>
          </a:pPr>
          <a:r>
            <a:rPr lang="en-US" sz="3800" kern="1200" dirty="0"/>
            <a:t>Marked interference with social functioning </a:t>
          </a:r>
        </a:p>
      </dsp:txBody>
      <dsp:txXfrm>
        <a:off x="827476" y="2572391"/>
        <a:ext cx="9120072" cy="1285970"/>
      </dsp:txXfrm>
    </dsp:sp>
    <dsp:sp modelId="{1FF0ADB8-7839-454E-AA12-2709E8A29247}">
      <dsp:nvSpPr>
        <dsp:cNvPr id="0" name=""/>
        <dsp:cNvSpPr/>
      </dsp:nvSpPr>
      <dsp:spPr>
        <a:xfrm>
          <a:off x="23745" y="2411644"/>
          <a:ext cx="1607463" cy="1607463"/>
        </a:xfrm>
        <a:prstGeom prst="ellipse">
          <a:avLst/>
        </a:prstGeom>
        <a:blipFill rotWithShape="0">
          <a:blip xmlns:r="http://schemas.openxmlformats.org/officeDocument/2006/relationships" r:embed="rId1"/>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E45B6-1431-4C3C-912D-7B816A6CFE15}">
      <dsp:nvSpPr>
        <dsp:cNvPr id="0" name=""/>
        <dsp:cNvSpPr/>
      </dsp:nvSpPr>
      <dsp:spPr>
        <a:xfrm>
          <a:off x="725511" y="0"/>
          <a:ext cx="2785094" cy="2434523"/>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Escape Extinction</a:t>
          </a:r>
        </a:p>
      </dsp:txBody>
      <dsp:txXfrm>
        <a:off x="1421785" y="365178"/>
        <a:ext cx="1357733" cy="1704167"/>
      </dsp:txXfrm>
    </dsp:sp>
    <dsp:sp modelId="{7BF72DD8-9551-4A5C-A2BA-0410E7BC51AB}">
      <dsp:nvSpPr>
        <dsp:cNvPr id="0" name=""/>
        <dsp:cNvSpPr/>
      </dsp:nvSpPr>
      <dsp:spPr>
        <a:xfrm>
          <a:off x="0" y="540413"/>
          <a:ext cx="1392547" cy="13925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Persistence with a Demand</a:t>
          </a:r>
        </a:p>
      </dsp:txBody>
      <dsp:txXfrm>
        <a:off x="203934" y="744347"/>
        <a:ext cx="984679" cy="9846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E45B6-1431-4C3C-912D-7B816A6CFE15}">
      <dsp:nvSpPr>
        <dsp:cNvPr id="0" name=""/>
        <dsp:cNvSpPr/>
      </dsp:nvSpPr>
      <dsp:spPr>
        <a:xfrm>
          <a:off x="612542" y="0"/>
          <a:ext cx="2711445" cy="2370144"/>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Differential Reinforcement</a:t>
          </a:r>
        </a:p>
      </dsp:txBody>
      <dsp:txXfrm>
        <a:off x="1290404" y="355522"/>
        <a:ext cx="1321830" cy="1659100"/>
      </dsp:txXfrm>
    </dsp:sp>
    <dsp:sp modelId="{7BF72DD8-9551-4A5C-A2BA-0410E7BC51AB}">
      <dsp:nvSpPr>
        <dsp:cNvPr id="0" name=""/>
        <dsp:cNvSpPr/>
      </dsp:nvSpPr>
      <dsp:spPr>
        <a:xfrm>
          <a:off x="0" y="555490"/>
          <a:ext cx="1355722" cy="13557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Recognition of Appropriate Behaviors</a:t>
          </a:r>
        </a:p>
      </dsp:txBody>
      <dsp:txXfrm>
        <a:off x="198541" y="754031"/>
        <a:ext cx="958640" cy="9586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E45B6-1431-4C3C-912D-7B816A6CFE15}">
      <dsp:nvSpPr>
        <dsp:cNvPr id="0" name=""/>
        <dsp:cNvSpPr/>
      </dsp:nvSpPr>
      <dsp:spPr>
        <a:xfrm>
          <a:off x="1005674" y="0"/>
          <a:ext cx="2742397" cy="2397201"/>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err="1"/>
            <a:t>Noncontingent</a:t>
          </a:r>
          <a:r>
            <a:rPr lang="en-US" sz="1200" b="1" kern="1200" dirty="0"/>
            <a:t> Access</a:t>
          </a:r>
        </a:p>
      </dsp:txBody>
      <dsp:txXfrm>
        <a:off x="1691274" y="359580"/>
        <a:ext cx="1336919" cy="1678041"/>
      </dsp:txXfrm>
    </dsp:sp>
    <dsp:sp modelId="{7BF72DD8-9551-4A5C-A2BA-0410E7BC51AB}">
      <dsp:nvSpPr>
        <dsp:cNvPr id="0" name=""/>
        <dsp:cNvSpPr/>
      </dsp:nvSpPr>
      <dsp:spPr>
        <a:xfrm>
          <a:off x="320075" y="513001"/>
          <a:ext cx="1371198" cy="13711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Enriched Environment</a:t>
          </a:r>
        </a:p>
      </dsp:txBody>
      <dsp:txXfrm>
        <a:off x="520882" y="713808"/>
        <a:ext cx="969584" cy="9695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E45B6-1431-4C3C-912D-7B816A6CFE15}">
      <dsp:nvSpPr>
        <dsp:cNvPr id="0" name=""/>
        <dsp:cNvSpPr/>
      </dsp:nvSpPr>
      <dsp:spPr>
        <a:xfrm>
          <a:off x="1148012" y="0"/>
          <a:ext cx="2742397" cy="2397201"/>
        </a:xfrm>
        <a:prstGeom prst="rightArrow">
          <a:avLst>
            <a:gd name="adj1" fmla="val 70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1524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Antecedent Manipulation</a:t>
          </a:r>
        </a:p>
      </dsp:txBody>
      <dsp:txXfrm>
        <a:off x="1833611" y="359580"/>
        <a:ext cx="1336919" cy="1678041"/>
      </dsp:txXfrm>
    </dsp:sp>
    <dsp:sp modelId="{7BF72DD8-9551-4A5C-A2BA-0410E7BC51AB}">
      <dsp:nvSpPr>
        <dsp:cNvPr id="0" name=""/>
        <dsp:cNvSpPr/>
      </dsp:nvSpPr>
      <dsp:spPr>
        <a:xfrm>
          <a:off x="543944" y="513001"/>
          <a:ext cx="1371198" cy="13711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Reduce Motivation to Escape</a:t>
          </a:r>
        </a:p>
      </dsp:txBody>
      <dsp:txXfrm>
        <a:off x="744751" y="713808"/>
        <a:ext cx="969584" cy="9695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FFFC7-AE8E-4CEC-81F8-0A836D73011C}">
      <dsp:nvSpPr>
        <dsp:cNvPr id="0" name=""/>
        <dsp:cNvSpPr/>
      </dsp:nvSpPr>
      <dsp:spPr>
        <a:xfrm>
          <a:off x="-5642551"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E13FE-C282-4930-A308-1E082A73CC54}">
      <dsp:nvSpPr>
        <dsp:cNvPr id="0" name=""/>
        <dsp:cNvSpPr/>
      </dsp:nvSpPr>
      <dsp:spPr>
        <a:xfrm>
          <a:off x="1600302" y="1429091"/>
          <a:ext cx="6527697" cy="256048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3" tIns="165100" rIns="165100" bIns="165100" numCol="1" spcCol="1270" anchor="ctr" anchorCtr="0">
          <a:noAutofit/>
        </a:bodyPr>
        <a:lstStyle/>
        <a:p>
          <a:pPr marL="0" lvl="0" indent="0" algn="l" defTabSz="2889250">
            <a:lnSpc>
              <a:spcPct val="90000"/>
            </a:lnSpc>
            <a:spcBef>
              <a:spcPct val="0"/>
            </a:spcBef>
            <a:spcAft>
              <a:spcPct val="35000"/>
            </a:spcAft>
            <a:buNone/>
          </a:pPr>
          <a:r>
            <a:rPr lang="en-US" sz="6500" kern="1200" dirty="0"/>
            <a:t>Fluid Loading </a:t>
          </a:r>
        </a:p>
      </dsp:txBody>
      <dsp:txXfrm>
        <a:off x="1600302" y="1429091"/>
        <a:ext cx="6527697" cy="2560484"/>
      </dsp:txXfrm>
    </dsp:sp>
    <dsp:sp modelId="{58BD82FA-724A-4494-8ACF-6CB5B3F6A3B2}">
      <dsp:nvSpPr>
        <dsp:cNvPr id="0" name=""/>
        <dsp:cNvSpPr/>
      </dsp:nvSpPr>
      <dsp:spPr>
        <a:xfrm>
          <a:off x="0" y="1109030"/>
          <a:ext cx="3200605" cy="320060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FFFC7-AE8E-4CEC-81F8-0A836D73011C}">
      <dsp:nvSpPr>
        <dsp:cNvPr id="0" name=""/>
        <dsp:cNvSpPr/>
      </dsp:nvSpPr>
      <dsp:spPr>
        <a:xfrm>
          <a:off x="-6078982"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E13FE-C282-4930-A308-1E082A73CC54}">
      <dsp:nvSpPr>
        <dsp:cNvPr id="0" name=""/>
        <dsp:cNvSpPr/>
      </dsp:nvSpPr>
      <dsp:spPr>
        <a:xfrm>
          <a:off x="996086" y="774110"/>
          <a:ext cx="7103330" cy="154800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139700" rIns="139700" bIns="139700" numCol="1" spcCol="1270" anchor="ctr" anchorCtr="0">
          <a:noAutofit/>
        </a:bodyPr>
        <a:lstStyle/>
        <a:p>
          <a:pPr marL="0" lvl="0" indent="0" algn="l" defTabSz="2444750">
            <a:lnSpc>
              <a:spcPct val="90000"/>
            </a:lnSpc>
            <a:spcBef>
              <a:spcPct val="0"/>
            </a:spcBef>
            <a:spcAft>
              <a:spcPct val="35000"/>
            </a:spcAft>
            <a:buNone/>
          </a:pPr>
          <a:r>
            <a:rPr lang="en-US" sz="5500" kern="1200" dirty="0"/>
            <a:t>Fluid Loading </a:t>
          </a:r>
        </a:p>
      </dsp:txBody>
      <dsp:txXfrm>
        <a:off x="996086" y="774110"/>
        <a:ext cx="7103330" cy="1548004"/>
      </dsp:txXfrm>
    </dsp:sp>
    <dsp:sp modelId="{58BD82FA-724A-4494-8ACF-6CB5B3F6A3B2}">
      <dsp:nvSpPr>
        <dsp:cNvPr id="0" name=""/>
        <dsp:cNvSpPr/>
      </dsp:nvSpPr>
      <dsp:spPr>
        <a:xfrm>
          <a:off x="28583" y="580610"/>
          <a:ext cx="1935005" cy="193500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427E5C-BF8C-4E7F-83C8-F712468C4058}">
      <dsp:nvSpPr>
        <dsp:cNvPr id="0" name=""/>
        <dsp:cNvSpPr/>
      </dsp:nvSpPr>
      <dsp:spPr>
        <a:xfrm>
          <a:off x="996086" y="3096551"/>
          <a:ext cx="7103330" cy="154800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139700" rIns="139700" bIns="139700" numCol="1" spcCol="1270" anchor="ctr" anchorCtr="0">
          <a:noAutofit/>
        </a:bodyPr>
        <a:lstStyle/>
        <a:p>
          <a:pPr marL="0" lvl="0" indent="0" algn="l" defTabSz="2444750">
            <a:lnSpc>
              <a:spcPct val="90000"/>
            </a:lnSpc>
            <a:spcBef>
              <a:spcPct val="0"/>
            </a:spcBef>
            <a:spcAft>
              <a:spcPct val="35000"/>
            </a:spcAft>
            <a:buNone/>
          </a:pPr>
          <a:r>
            <a:rPr lang="en-US" sz="5500" kern="1200" dirty="0"/>
            <a:t>Wearing Underwear</a:t>
          </a:r>
        </a:p>
      </dsp:txBody>
      <dsp:txXfrm>
        <a:off x="996086" y="3096551"/>
        <a:ext cx="7103330" cy="1548004"/>
      </dsp:txXfrm>
    </dsp:sp>
    <dsp:sp modelId="{95D2F5AC-4338-46E9-A460-63B982EE918C}">
      <dsp:nvSpPr>
        <dsp:cNvPr id="0" name=""/>
        <dsp:cNvSpPr/>
      </dsp:nvSpPr>
      <dsp:spPr>
        <a:xfrm>
          <a:off x="28583" y="2903050"/>
          <a:ext cx="1935005" cy="1935005"/>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FFFC7-AE8E-4CEC-81F8-0A836D73011C}">
      <dsp:nvSpPr>
        <dsp:cNvPr id="0" name=""/>
        <dsp:cNvSpPr/>
      </dsp:nvSpPr>
      <dsp:spPr>
        <a:xfrm>
          <a:off x="-6125176"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E13FE-C282-4930-A308-1E082A73CC54}">
      <dsp:nvSpPr>
        <dsp:cNvPr id="0" name=""/>
        <dsp:cNvSpPr/>
      </dsp:nvSpPr>
      <dsp:spPr>
        <a:xfrm>
          <a:off x="752110" y="541866"/>
          <a:ext cx="7301111" cy="10837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t>Fluid Loading </a:t>
          </a:r>
        </a:p>
      </dsp:txBody>
      <dsp:txXfrm>
        <a:off x="752110" y="541866"/>
        <a:ext cx="7301111" cy="1083733"/>
      </dsp:txXfrm>
    </dsp:sp>
    <dsp:sp modelId="{58BD82FA-724A-4494-8ACF-6CB5B3F6A3B2}">
      <dsp:nvSpPr>
        <dsp:cNvPr id="0" name=""/>
        <dsp:cNvSpPr/>
      </dsp:nvSpPr>
      <dsp:spPr>
        <a:xfrm>
          <a:off x="74777" y="406400"/>
          <a:ext cx="1354666" cy="1354666"/>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427E5C-BF8C-4E7F-83C8-F712468C4058}">
      <dsp:nvSpPr>
        <dsp:cNvPr id="0" name=""/>
        <dsp:cNvSpPr/>
      </dsp:nvSpPr>
      <dsp:spPr>
        <a:xfrm>
          <a:off x="1146048" y="2167466"/>
          <a:ext cx="6907174" cy="1083733"/>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t>Wearing Underwear</a:t>
          </a:r>
        </a:p>
      </dsp:txBody>
      <dsp:txXfrm>
        <a:off x="1146048" y="2167466"/>
        <a:ext cx="6907174" cy="1083733"/>
      </dsp:txXfrm>
    </dsp:sp>
    <dsp:sp modelId="{95D2F5AC-4338-46E9-A460-63B982EE918C}">
      <dsp:nvSpPr>
        <dsp:cNvPr id="0" name=""/>
        <dsp:cNvSpPr/>
      </dsp:nvSpPr>
      <dsp:spPr>
        <a:xfrm>
          <a:off x="468714" y="2032000"/>
          <a:ext cx="1354666" cy="1354666"/>
        </a:xfrm>
        <a:prstGeom prst="ellipse">
          <a:avLst/>
        </a:prstGeom>
        <a:solidFill>
          <a:schemeClr val="lt1">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838F57-6063-4B7E-B892-AD60CACF5105}">
      <dsp:nvSpPr>
        <dsp:cNvPr id="0" name=""/>
        <dsp:cNvSpPr/>
      </dsp:nvSpPr>
      <dsp:spPr>
        <a:xfrm>
          <a:off x="752110" y="3793066"/>
          <a:ext cx="7301111" cy="108373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t>Reinforcement </a:t>
          </a:r>
        </a:p>
      </dsp:txBody>
      <dsp:txXfrm>
        <a:off x="752110" y="3793066"/>
        <a:ext cx="7301111" cy="1083733"/>
      </dsp:txXfrm>
    </dsp:sp>
    <dsp:sp modelId="{896AA57C-86D2-49D6-845E-9D575E8F1C4F}">
      <dsp:nvSpPr>
        <dsp:cNvPr id="0" name=""/>
        <dsp:cNvSpPr/>
      </dsp:nvSpPr>
      <dsp:spPr>
        <a:xfrm>
          <a:off x="74777" y="3657600"/>
          <a:ext cx="1354666" cy="1354666"/>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FFFC7-AE8E-4CEC-81F8-0A836D73011C}">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E13FE-C282-4930-A308-1E082A73CC54}">
      <dsp:nvSpPr>
        <dsp:cNvPr id="0" name=""/>
        <dsp:cNvSpPr/>
      </dsp:nvSpPr>
      <dsp:spPr>
        <a:xfrm>
          <a:off x="610504" y="416587"/>
          <a:ext cx="7440913" cy="83360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Fluid Loading </a:t>
          </a:r>
        </a:p>
      </dsp:txBody>
      <dsp:txXfrm>
        <a:off x="610504" y="416587"/>
        <a:ext cx="7440913" cy="833607"/>
      </dsp:txXfrm>
    </dsp:sp>
    <dsp:sp modelId="{58BD82FA-724A-4494-8ACF-6CB5B3F6A3B2}">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427E5C-BF8C-4E7F-83C8-F712468C4058}">
      <dsp:nvSpPr>
        <dsp:cNvPr id="0" name=""/>
        <dsp:cNvSpPr/>
      </dsp:nvSpPr>
      <dsp:spPr>
        <a:xfrm>
          <a:off x="1088431" y="1667215"/>
          <a:ext cx="6962986" cy="833607"/>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Wearing Underwear</a:t>
          </a:r>
        </a:p>
      </dsp:txBody>
      <dsp:txXfrm>
        <a:off x="1088431" y="1667215"/>
        <a:ext cx="6962986" cy="833607"/>
      </dsp:txXfrm>
    </dsp:sp>
    <dsp:sp modelId="{95D2F5AC-4338-46E9-A460-63B982EE918C}">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838F57-6063-4B7E-B892-AD60CACF5105}">
      <dsp:nvSpPr>
        <dsp:cNvPr id="0" name=""/>
        <dsp:cNvSpPr/>
      </dsp:nvSpPr>
      <dsp:spPr>
        <a:xfrm>
          <a:off x="1088431" y="2917843"/>
          <a:ext cx="6962986" cy="833607"/>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Reinforcement </a:t>
          </a:r>
        </a:p>
      </dsp:txBody>
      <dsp:txXfrm>
        <a:off x="1088431" y="2917843"/>
        <a:ext cx="6962986" cy="833607"/>
      </dsp:txXfrm>
    </dsp:sp>
    <dsp:sp modelId="{896AA57C-86D2-49D6-845E-9D575E8F1C4F}">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EE5AC0-5848-49B1-9082-3B4B8399C28D}">
      <dsp:nvSpPr>
        <dsp:cNvPr id="0" name=""/>
        <dsp:cNvSpPr/>
      </dsp:nvSpPr>
      <dsp:spPr>
        <a:xfrm>
          <a:off x="610504" y="4168472"/>
          <a:ext cx="7440913" cy="833607"/>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dirty="0"/>
            <a:t>Sit Schedule </a:t>
          </a:r>
        </a:p>
      </dsp:txBody>
      <dsp:txXfrm>
        <a:off x="610504" y="4168472"/>
        <a:ext cx="7440913" cy="833607"/>
      </dsp:txXfrm>
    </dsp:sp>
    <dsp:sp modelId="{7D181058-E299-4791-A832-EE2EE9B1CC69}">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FFFC7-AE8E-4CEC-81F8-0A836D73011C}">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E13FE-C282-4930-A308-1E082A73CC54}">
      <dsp:nvSpPr>
        <dsp:cNvPr id="0" name=""/>
        <dsp:cNvSpPr/>
      </dsp:nvSpPr>
      <dsp:spPr>
        <a:xfrm>
          <a:off x="509717" y="338558"/>
          <a:ext cx="7541700" cy="6775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Fluid Loading </a:t>
          </a:r>
        </a:p>
      </dsp:txBody>
      <dsp:txXfrm>
        <a:off x="509717" y="338558"/>
        <a:ext cx="7541700" cy="677550"/>
      </dsp:txXfrm>
    </dsp:sp>
    <dsp:sp modelId="{58BD82FA-724A-4494-8ACF-6CB5B3F6A3B2}">
      <dsp:nvSpPr>
        <dsp:cNvPr id="0" name=""/>
        <dsp:cNvSpPr/>
      </dsp:nvSpPr>
      <dsp:spPr>
        <a:xfrm>
          <a:off x="86248" y="253864"/>
          <a:ext cx="846937" cy="846937"/>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427E5C-BF8C-4E7F-83C8-F712468C4058}">
      <dsp:nvSpPr>
        <dsp:cNvPr id="0" name=""/>
        <dsp:cNvSpPr/>
      </dsp:nvSpPr>
      <dsp:spPr>
        <a:xfrm>
          <a:off x="995230" y="1354558"/>
          <a:ext cx="7056187" cy="677550"/>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Wearing Underwear</a:t>
          </a:r>
        </a:p>
      </dsp:txBody>
      <dsp:txXfrm>
        <a:off x="995230" y="1354558"/>
        <a:ext cx="7056187" cy="677550"/>
      </dsp:txXfrm>
    </dsp:sp>
    <dsp:sp modelId="{95D2F5AC-4338-46E9-A460-63B982EE918C}">
      <dsp:nvSpPr>
        <dsp:cNvPr id="0" name=""/>
        <dsp:cNvSpPr/>
      </dsp:nvSpPr>
      <dsp:spPr>
        <a:xfrm>
          <a:off x="571761" y="1269864"/>
          <a:ext cx="846937" cy="846937"/>
        </a:xfrm>
        <a:prstGeom prst="ellipse">
          <a:avLst/>
        </a:prstGeom>
        <a:solidFill>
          <a:schemeClr val="lt1">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838F57-6063-4B7E-B892-AD60CACF5105}">
      <dsp:nvSpPr>
        <dsp:cNvPr id="0" name=""/>
        <dsp:cNvSpPr/>
      </dsp:nvSpPr>
      <dsp:spPr>
        <a:xfrm>
          <a:off x="1144243" y="2370558"/>
          <a:ext cx="6907174" cy="677550"/>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Reinforcement </a:t>
          </a:r>
        </a:p>
      </dsp:txBody>
      <dsp:txXfrm>
        <a:off x="1144243" y="2370558"/>
        <a:ext cx="6907174" cy="677550"/>
      </dsp:txXfrm>
    </dsp:sp>
    <dsp:sp modelId="{896AA57C-86D2-49D6-845E-9D575E8F1C4F}">
      <dsp:nvSpPr>
        <dsp:cNvPr id="0" name=""/>
        <dsp:cNvSpPr/>
      </dsp:nvSpPr>
      <dsp:spPr>
        <a:xfrm>
          <a:off x="720774" y="2285864"/>
          <a:ext cx="846937" cy="846937"/>
        </a:xfrm>
        <a:prstGeom prst="ellipse">
          <a:avLst/>
        </a:prstGeom>
        <a:solidFill>
          <a:schemeClr val="lt1">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EE5AC0-5848-49B1-9082-3B4B8399C28D}">
      <dsp:nvSpPr>
        <dsp:cNvPr id="0" name=""/>
        <dsp:cNvSpPr/>
      </dsp:nvSpPr>
      <dsp:spPr>
        <a:xfrm>
          <a:off x="995230" y="3386558"/>
          <a:ext cx="7056187" cy="677550"/>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Sit Schedule </a:t>
          </a:r>
        </a:p>
      </dsp:txBody>
      <dsp:txXfrm>
        <a:off x="995230" y="3386558"/>
        <a:ext cx="7056187" cy="677550"/>
      </dsp:txXfrm>
    </dsp:sp>
    <dsp:sp modelId="{7D181058-E299-4791-A832-EE2EE9B1CC69}">
      <dsp:nvSpPr>
        <dsp:cNvPr id="0" name=""/>
        <dsp:cNvSpPr/>
      </dsp:nvSpPr>
      <dsp:spPr>
        <a:xfrm>
          <a:off x="571761" y="3301864"/>
          <a:ext cx="846937" cy="846937"/>
        </a:xfrm>
        <a:prstGeom prst="ellipse">
          <a:avLst/>
        </a:prstGeom>
        <a:solidFill>
          <a:schemeClr val="lt1">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20EC82-A43B-4D8F-B383-4982E150B6ED}">
      <dsp:nvSpPr>
        <dsp:cNvPr id="0" name=""/>
        <dsp:cNvSpPr/>
      </dsp:nvSpPr>
      <dsp:spPr>
        <a:xfrm>
          <a:off x="509717" y="4402558"/>
          <a:ext cx="7541700" cy="677550"/>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t>Communication Training </a:t>
          </a:r>
        </a:p>
      </dsp:txBody>
      <dsp:txXfrm>
        <a:off x="509717" y="4402558"/>
        <a:ext cx="7541700" cy="677550"/>
      </dsp:txXfrm>
    </dsp:sp>
    <dsp:sp modelId="{24FE5398-A947-4CEC-9E3F-F478408B1226}">
      <dsp:nvSpPr>
        <dsp:cNvPr id="0" name=""/>
        <dsp:cNvSpPr/>
      </dsp:nvSpPr>
      <dsp:spPr>
        <a:xfrm>
          <a:off x="86248" y="4317864"/>
          <a:ext cx="846937" cy="846937"/>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90290-40E2-BA4D-AE79-53D7B6393540}" type="datetimeFigureOut">
              <a:rPr lang="en-US" smtClean="0"/>
              <a:t>7/14/2022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17638-B273-0940-97F6-6486C1678566}" type="slidenum">
              <a:rPr lang="en-US" smtClean="0"/>
              <a:t>‹#›</a:t>
            </a:fld>
            <a:endParaRPr lang="en-US"/>
          </a:p>
        </p:txBody>
      </p:sp>
    </p:spTree>
    <p:extLst>
      <p:ext uri="{BB962C8B-B14F-4D97-AF65-F5344CB8AC3E}">
        <p14:creationId xmlns:p14="http://schemas.microsoft.com/office/powerpoint/2010/main" val="2731506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20</a:t>
            </a:fld>
            <a:endParaRPr lang="en-US" dirty="0"/>
          </a:p>
        </p:txBody>
      </p:sp>
    </p:spTree>
    <p:extLst>
      <p:ext uri="{BB962C8B-B14F-4D97-AF65-F5344CB8AC3E}">
        <p14:creationId xmlns:p14="http://schemas.microsoft.com/office/powerpoint/2010/main" val="3552039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21</a:t>
            </a:fld>
            <a:endParaRPr lang="en-US" dirty="0"/>
          </a:p>
        </p:txBody>
      </p:sp>
    </p:spTree>
    <p:extLst>
      <p:ext uri="{BB962C8B-B14F-4D97-AF65-F5344CB8AC3E}">
        <p14:creationId xmlns:p14="http://schemas.microsoft.com/office/powerpoint/2010/main" val="3552039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psychology world this is the definition- maybe Will to Barb handoff here</a:t>
            </a:r>
          </a:p>
        </p:txBody>
      </p:sp>
      <p:sp>
        <p:nvSpPr>
          <p:cNvPr id="4" name="Slide Number Placeholder 3"/>
          <p:cNvSpPr>
            <a:spLocks noGrp="1"/>
          </p:cNvSpPr>
          <p:nvPr>
            <p:ph type="sldNum" sz="quarter" idx="5"/>
          </p:nvPr>
        </p:nvSpPr>
        <p:spPr/>
        <p:txBody>
          <a:bodyPr/>
          <a:lstStyle/>
          <a:p>
            <a:fld id="{466557B0-1517-4F72-A393-D67F49CF4BE2}" type="slidenum">
              <a:rPr lang="en-US" smtClean="0"/>
              <a:t>25</a:t>
            </a:fld>
            <a:endParaRPr lang="en-US"/>
          </a:p>
        </p:txBody>
      </p:sp>
    </p:spTree>
    <p:extLst>
      <p:ext uri="{BB962C8B-B14F-4D97-AF65-F5344CB8AC3E}">
        <p14:creationId xmlns:p14="http://schemas.microsoft.com/office/powerpoint/2010/main" val="86212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Our consensus paper was published in JPGN in January 2019.  This laid the groundwork for our Power of a Name campaign. Lately this paper has been cited over 50x per month in other medical journals showing the reach it is beginning to have in the medical community.  It is also in the 99% of popularity of all journals for an article of a similar age.  </a:t>
            </a:r>
          </a:p>
        </p:txBody>
      </p:sp>
    </p:spTree>
    <p:extLst>
      <p:ext uri="{BB962C8B-B14F-4D97-AF65-F5344CB8AC3E}">
        <p14:creationId xmlns:p14="http://schemas.microsoft.com/office/powerpoint/2010/main" val="1352800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equip our community with the tools necessary for these three steps: identification, validation and accessing care, we authored the PFD- </a:t>
            </a:r>
            <a:r>
              <a:rPr lang="en-US" baseline="0"/>
              <a:t>ICD-10 Toolkit.</a:t>
            </a:r>
            <a:endParaRPr lang="en-US" dirty="0"/>
          </a:p>
        </p:txBody>
      </p:sp>
      <p:sp>
        <p:nvSpPr>
          <p:cNvPr id="4" name="Slide Number Placeholder 3"/>
          <p:cNvSpPr>
            <a:spLocks noGrp="1"/>
          </p:cNvSpPr>
          <p:nvPr>
            <p:ph type="sldNum" sz="quarter" idx="5"/>
          </p:nvPr>
        </p:nvSpPr>
        <p:spPr/>
        <p:txBody>
          <a:bodyPr/>
          <a:lstStyle/>
          <a:p>
            <a:pPr defTabSz="1863174">
              <a:defRPr/>
            </a:pPr>
            <a:fld id="{006BE02D-20C0-F840-AFAC-BEA99C74FDC2}" type="slidenum">
              <a:rPr lang="en-US">
                <a:solidFill>
                  <a:prstClr val="black"/>
                </a:solidFill>
                <a:latin typeface="Montserrat Light" charset="0"/>
              </a:rPr>
              <a:pPr defTabSz="1863174">
                <a:defRPr/>
              </a:pPr>
              <a:t>29</a:t>
            </a:fld>
            <a:endParaRPr lang="en-US" dirty="0">
              <a:solidFill>
                <a:prstClr val="black"/>
              </a:solidFill>
              <a:latin typeface="Montserrat Light" charset="0"/>
            </a:endParaRPr>
          </a:p>
        </p:txBody>
      </p:sp>
    </p:spTree>
    <p:extLst>
      <p:ext uri="{BB962C8B-B14F-4D97-AF65-F5344CB8AC3E}">
        <p14:creationId xmlns:p14="http://schemas.microsoft.com/office/powerpoint/2010/main" val="330811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aseline="0" dirty="0"/>
              <a:t>Throughout treatment we utilize an interdisciplinary approach. The etiology of severe feeding problems is multifaceted, and we know that children typically have difficulties in each of these 4 areas: behavior, oral motor, nutrition, and medical.</a:t>
            </a:r>
          </a:p>
          <a:p>
            <a:pPr marL="171450" indent="-171450">
              <a:buFont typeface="Arial"/>
              <a:buChar char="•"/>
            </a:pPr>
            <a:r>
              <a:rPr lang="en-US" baseline="0" dirty="0"/>
              <a:t>So during their admission to our program, each child has a highly trained treatment team consisting of clinicians from each field: two bachelor or masters level therapists, a licensed dietitian, an oral motor specialist, a licensed psychologist who serves as the case manager, as well as nurses and a pediatric gastroenterologist who provide medical oversight. </a:t>
            </a:r>
          </a:p>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baseline="0" dirty="0"/>
              <a:t>Each of us has some distinct responsibilities, but there is also considerable overlap between areas.</a:t>
            </a:r>
          </a:p>
          <a:p>
            <a:endParaRPr lang="en-US" dirty="0"/>
          </a:p>
        </p:txBody>
      </p:sp>
      <p:sp>
        <p:nvSpPr>
          <p:cNvPr id="4" name="Slide Number Placeholder 3"/>
          <p:cNvSpPr>
            <a:spLocks noGrp="1"/>
          </p:cNvSpPr>
          <p:nvPr>
            <p:ph type="sldNum" sz="quarter" idx="10"/>
          </p:nvPr>
        </p:nvSpPr>
        <p:spPr/>
        <p:txBody>
          <a:bodyPr/>
          <a:lstStyle/>
          <a:p>
            <a:fld id="{424407A2-1CA7-4CDE-B703-9FCB1521F1F0}" type="slidenum">
              <a:rPr lang="en-US" smtClean="0"/>
              <a:t>42</a:t>
            </a:fld>
            <a:endParaRPr lang="en-US"/>
          </a:p>
        </p:txBody>
      </p:sp>
    </p:spTree>
    <p:extLst>
      <p:ext uri="{BB962C8B-B14F-4D97-AF65-F5344CB8AC3E}">
        <p14:creationId xmlns:p14="http://schemas.microsoft.com/office/powerpoint/2010/main" val="904668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Marcus Model</a:t>
            </a:r>
          </a:p>
        </p:txBody>
      </p:sp>
      <p:sp>
        <p:nvSpPr>
          <p:cNvPr id="4" name="Slide Number Placeholder 3"/>
          <p:cNvSpPr>
            <a:spLocks noGrp="1"/>
          </p:cNvSpPr>
          <p:nvPr>
            <p:ph type="sldNum" sz="quarter" idx="10"/>
          </p:nvPr>
        </p:nvSpPr>
        <p:spPr/>
        <p:txBody>
          <a:bodyPr/>
          <a:lstStyle/>
          <a:p>
            <a:fld id="{57ABB9F7-29A7-4B1F-9DCD-539B427D03EE}" type="slidenum">
              <a:rPr lang="en-US" smtClean="0"/>
              <a:t>43</a:t>
            </a:fld>
            <a:endParaRPr lang="en-US"/>
          </a:p>
        </p:txBody>
      </p:sp>
    </p:spTree>
    <p:extLst>
      <p:ext uri="{BB962C8B-B14F-4D97-AF65-F5344CB8AC3E}">
        <p14:creationId xmlns:p14="http://schemas.microsoft.com/office/powerpoint/2010/main" val="173878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Must make contact with the food to learn</a:t>
            </a:r>
          </a:p>
          <a:p>
            <a:r>
              <a:rPr lang="en-US" altLang="en-US"/>
              <a:t>Need to be appropriately motivated</a:t>
            </a:r>
          </a:p>
        </p:txBody>
      </p:sp>
      <p:sp>
        <p:nvSpPr>
          <p:cNvPr id="4" name="Slide Number Placeholder 3"/>
          <p:cNvSpPr>
            <a:spLocks noGrp="1"/>
          </p:cNvSpPr>
          <p:nvPr>
            <p:ph type="sldNum" sz="quarter" idx="5"/>
          </p:nvPr>
        </p:nvSpPr>
        <p:spPr/>
        <p:txBody>
          <a:bodyPr/>
          <a:lstStyle/>
          <a:p>
            <a:pPr>
              <a:defRPr/>
            </a:pPr>
            <a:fld id="{FFEF7E45-3E4D-4329-BC5A-4F649ECBCBC2}" type="slidenum">
              <a:rPr lang="en-US" smtClean="0"/>
              <a:pPr>
                <a:defRPr/>
              </a:pPr>
              <a:t>46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Must make contact with the food to learn</a:t>
            </a:r>
          </a:p>
          <a:p>
            <a:r>
              <a:rPr lang="en-US" altLang="en-US"/>
              <a:t>Need to be appropriately motivated</a:t>
            </a:r>
          </a:p>
        </p:txBody>
      </p:sp>
      <p:sp>
        <p:nvSpPr>
          <p:cNvPr id="4" name="Slide Number Placeholder 3"/>
          <p:cNvSpPr>
            <a:spLocks noGrp="1"/>
          </p:cNvSpPr>
          <p:nvPr>
            <p:ph type="sldNum" sz="quarter" idx="5"/>
          </p:nvPr>
        </p:nvSpPr>
        <p:spPr/>
        <p:txBody>
          <a:bodyPr/>
          <a:lstStyle/>
          <a:p>
            <a:pPr>
              <a:defRPr/>
            </a:pPr>
            <a:fld id="{FFEF7E45-3E4D-4329-BC5A-4F649ECBCBC2}" type="slidenum">
              <a:rPr lang="en-US" smtClean="0"/>
              <a:pPr>
                <a:defRPr/>
              </a:pPr>
              <a:t>47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9DBBDDE1-6DAF-4A7C-84F9-A6EEA29E3CEC}" type="slidenum">
              <a:rPr lang="en-US" smtClean="0"/>
              <a:pPr/>
              <a:t>49</a:t>
            </a:fld>
            <a:endParaRPr 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w="9525"/>
        </p:spPr>
        <p:txBody>
          <a:bodyPr/>
          <a:lstStyle/>
          <a:p>
            <a:r>
              <a:rPr lang="en-US" sz="1400"/>
              <a:t>-playing a game, Farnam street,</a:t>
            </a:r>
          </a:p>
          <a:p>
            <a:endParaRPr lang="en-US" sz="1400"/>
          </a:p>
          <a:p>
            <a:r>
              <a:rPr lang="en-US" sz="1400"/>
              <a:t>-exam</a:t>
            </a:r>
          </a:p>
        </p:txBody>
      </p:sp>
    </p:spTree>
    <p:extLst>
      <p:ext uri="{BB962C8B-B14F-4D97-AF65-F5344CB8AC3E}">
        <p14:creationId xmlns:p14="http://schemas.microsoft.com/office/powerpoint/2010/main" val="3462824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66C7C13A-4463-4D8A-A3AF-92520326D2F3}" type="slidenum">
              <a:rPr lang="en-US" smtClean="0"/>
              <a:pPr/>
              <a:t>52</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w="9525"/>
        </p:spPr>
        <p:txBody>
          <a:bodyPr/>
          <a:lstStyle/>
          <a:p>
            <a:r>
              <a:rPr lang="en-US" sz="1400" dirty="0"/>
              <a:t>The Maroon spoon is widely used for working with children who have problems such as poor lip closure, oral hypersensitivity, or tongue thrust. The narrow, shallow bowl of the spoon makes it ideal for feeding therapy. The small spoon has a 1" bowl, the large spoon has a 1.25" bowl. Both are 6" long. </a:t>
            </a:r>
          </a:p>
          <a:p>
            <a:endParaRPr lang="en-US" sz="1400" dirty="0"/>
          </a:p>
          <a:p>
            <a:r>
              <a:rPr lang="en-US" sz="1400" dirty="0"/>
              <a:t>While extremely tough and break-resistant, these spoons are not recommended for use with children with severe bite reflex. </a:t>
            </a:r>
          </a:p>
        </p:txBody>
      </p:sp>
    </p:spTree>
    <p:extLst>
      <p:ext uri="{BB962C8B-B14F-4D97-AF65-F5344CB8AC3E}">
        <p14:creationId xmlns:p14="http://schemas.microsoft.com/office/powerpoint/2010/main" val="2607027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FF8E7AC7-CA54-4217-825E-7174755FCBD3}" type="slidenum">
              <a:rPr lang="en-US" smtClean="0"/>
              <a:pPr/>
              <a:t>55</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w="9525"/>
        </p:spPr>
        <p:txBody>
          <a:bodyPr/>
          <a:lstStyle/>
          <a:p>
            <a:r>
              <a:rPr lang="en-US" sz="1400"/>
              <a:t>We use a computer program to take data on laptop computers. We collect real time data, so we recording behavior as it is occurring. </a:t>
            </a:r>
          </a:p>
        </p:txBody>
      </p:sp>
    </p:spTree>
    <p:extLst>
      <p:ext uri="{BB962C8B-B14F-4D97-AF65-F5344CB8AC3E}">
        <p14:creationId xmlns:p14="http://schemas.microsoft.com/office/powerpoint/2010/main" val="112679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A951A45-53E0-4518-86AA-E848FA5BAEAD}" type="slidenum">
              <a:rPr lang="en-US" smtClean="0"/>
              <a:pPr/>
              <a:t>56</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w="9525"/>
        </p:spPr>
        <p:txBody>
          <a:bodyPr/>
          <a:lstStyle/>
          <a:p>
            <a:r>
              <a:rPr lang="en-US"/>
              <a:t>-</a:t>
            </a:r>
            <a:r>
              <a:rPr lang="en-US" sz="1400"/>
              <a:t>An operational definition, when applied to data collection, is a clear, concise detailed definition of a measure. </a:t>
            </a:r>
          </a:p>
          <a:p>
            <a:r>
              <a:rPr lang="en-US" sz="1400"/>
              <a:t>-The need for operational definitions is fundamental when collecting data.</a:t>
            </a:r>
          </a:p>
          <a:p>
            <a:r>
              <a:rPr lang="en-US" sz="1400"/>
              <a:t>-Used to remove ambiguity and ensure all data collectors have the same understanding </a:t>
            </a:r>
          </a:p>
          <a:p>
            <a:r>
              <a:rPr lang="en-US" sz="1400"/>
              <a:t>-you want to ensure that the data is representing what you are saying is represents</a:t>
            </a:r>
          </a:p>
          <a:p>
            <a:r>
              <a:rPr lang="en-US" sz="1400"/>
              <a:t> </a:t>
            </a:r>
          </a:p>
        </p:txBody>
      </p:sp>
    </p:spTree>
    <p:extLst>
      <p:ext uri="{BB962C8B-B14F-4D97-AF65-F5344CB8AC3E}">
        <p14:creationId xmlns:p14="http://schemas.microsoft.com/office/powerpoint/2010/main" val="2940870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58</a:t>
            </a:fld>
            <a:endParaRPr lang="en-US" dirty="0"/>
          </a:p>
        </p:txBody>
      </p:sp>
    </p:spTree>
    <p:extLst>
      <p:ext uri="{BB962C8B-B14F-4D97-AF65-F5344CB8AC3E}">
        <p14:creationId xmlns:p14="http://schemas.microsoft.com/office/powerpoint/2010/main" val="4067695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1E04C4-209E-42C0-BB16-60A19275D140}" type="slidenum">
              <a:rPr lang="en-US" smtClean="0"/>
              <a:pPr>
                <a:defRPr/>
              </a:pPr>
              <a:t>63</a:t>
            </a:fld>
            <a:endParaRPr lang="en-US" dirty="0"/>
          </a:p>
        </p:txBody>
      </p:sp>
    </p:spTree>
    <p:extLst>
      <p:ext uri="{BB962C8B-B14F-4D97-AF65-F5344CB8AC3E}">
        <p14:creationId xmlns:p14="http://schemas.microsoft.com/office/powerpoint/2010/main" val="2700145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These are preferred and indicate more readiness but if these skills are difficult for your child you can still try. People without these prerequisite skills can become toilet trained! You don’t need to wait for all of the pre-requisites !</a:t>
            </a:r>
          </a:p>
          <a:p>
            <a:endParaRPr lang="en-US" altLang="en-US"/>
          </a:p>
          <a:p>
            <a:r>
              <a:rPr lang="en-US" altLang="en-US"/>
              <a:t>If child still having accidents, make sure to see a medical doctor to rule out any physiological/medical concerns. If that is not an issue than wait awhile and try again. Perhaps your child just needs to develop a little more and then he/she will be ready. </a:t>
            </a:r>
          </a:p>
          <a:p>
            <a:endParaRPr lang="en-US" altLang="en-US"/>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0DAB598-C0F3-47E5-994B-8F7EFB429AF5}" type="slidenum">
              <a:rPr lang="en-US" altLang="en-US" smtClean="0"/>
              <a:pPr eaLnBrk="1" hangingPunct="1"/>
              <a:t>69</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52CB41-2F34-4A24-865F-0DD944D18993}" type="slidenum">
              <a:rPr lang="en-US" altLang="en-US" smtClean="0"/>
              <a:pPr eaLnBrk="1" hangingPunct="1"/>
              <a:t>70</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F575E91-B4CA-4511-8208-56B4DF18F565}" type="slidenum">
              <a:rPr lang="en-US" altLang="en-US" smtClean="0"/>
              <a:pPr eaLnBrk="1" hangingPunct="1"/>
              <a:t>71</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F575E91-B4CA-4511-8208-56B4DF18F565}" type="slidenum">
              <a:rPr lang="en-US" altLang="en-US" smtClean="0"/>
              <a:pPr eaLnBrk="1" hangingPunct="1"/>
              <a:t>72</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4D38DA3-56DF-4A16-94BC-0522D848CDDB}" type="slidenum">
              <a:rPr lang="en-US" altLang="en-US" smtClean="0"/>
              <a:pPr eaLnBrk="1" hangingPunct="1"/>
              <a:t>73</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52CB41-2F34-4A24-865F-0DD944D18993}" type="slidenum">
              <a:rPr lang="en-US" altLang="en-US" smtClean="0"/>
              <a:pPr eaLnBrk="1" hangingPunct="1"/>
              <a:t>74</a:t>
            </a:fld>
            <a:endParaRPr lang="en-US" altLang="en-US"/>
          </a:p>
        </p:txBody>
      </p:sp>
    </p:spTree>
    <p:extLst>
      <p:ext uri="{BB962C8B-B14F-4D97-AF65-F5344CB8AC3E}">
        <p14:creationId xmlns:p14="http://schemas.microsoft.com/office/powerpoint/2010/main" val="1362071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E676A63-8809-4212-B4F9-205092BDEB54}" type="slidenum">
              <a:rPr lang="en-US" altLang="en-US" smtClean="0"/>
              <a:pPr eaLnBrk="1" hangingPunct="1"/>
              <a:t>75</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52CB41-2F34-4A24-865F-0DD944D18993}" type="slidenum">
              <a:rPr lang="en-US" altLang="en-US" smtClean="0"/>
              <a:pPr eaLnBrk="1" hangingPunct="1"/>
              <a:t>76</a:t>
            </a:fld>
            <a:endParaRPr lang="en-US" altLang="en-US"/>
          </a:p>
        </p:txBody>
      </p:sp>
    </p:spTree>
    <p:extLst>
      <p:ext uri="{BB962C8B-B14F-4D97-AF65-F5344CB8AC3E}">
        <p14:creationId xmlns:p14="http://schemas.microsoft.com/office/powerpoint/2010/main" val="3283091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7E236A5-3D98-420C-A411-A63132C487B9}" type="slidenum">
              <a:rPr lang="en-US" altLang="en-US" smtClean="0"/>
              <a:pPr eaLnBrk="1" hangingPunct="1"/>
              <a:t>77</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52CB41-2F34-4A24-865F-0DD944D18993}" type="slidenum">
              <a:rPr lang="en-US" altLang="en-US" smtClean="0"/>
              <a:pPr eaLnBrk="1" hangingPunct="1"/>
              <a:t>78</a:t>
            </a:fld>
            <a:endParaRPr lang="en-US" altLang="en-US"/>
          </a:p>
        </p:txBody>
      </p:sp>
    </p:spTree>
    <p:extLst>
      <p:ext uri="{BB962C8B-B14F-4D97-AF65-F5344CB8AC3E}">
        <p14:creationId xmlns:p14="http://schemas.microsoft.com/office/powerpoint/2010/main" val="396428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a:p>
            <a:endParaRPr lang="en-US" altLang="en-US" dirty="0"/>
          </a:p>
          <a:p>
            <a:endParaRPr lang="en-US" altLang="en-US" dirty="0"/>
          </a:p>
          <a:p>
            <a:endParaRPr lang="en-US" altLang="en-US" dirty="0"/>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6823F50-C6A5-4A89-8BE0-69FAB59801EA}" type="slidenum">
              <a:rPr lang="en-US" altLang="en-US" smtClean="0"/>
              <a:pPr eaLnBrk="1" hangingPunct="1"/>
              <a:t>80</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52CB41-2F34-4A24-865F-0DD944D18993}" type="slidenum">
              <a:rPr lang="en-US" altLang="en-US" smtClean="0"/>
              <a:pPr eaLnBrk="1" hangingPunct="1"/>
              <a:t>81</a:t>
            </a:fld>
            <a:endParaRPr lang="en-US" altLang="en-US"/>
          </a:p>
        </p:txBody>
      </p:sp>
    </p:spTree>
    <p:extLst>
      <p:ext uri="{BB962C8B-B14F-4D97-AF65-F5344CB8AC3E}">
        <p14:creationId xmlns:p14="http://schemas.microsoft.com/office/powerpoint/2010/main" val="3530250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3867E48-45FF-42B9-A851-EC9D2A93D98A}" type="slidenum">
              <a:rPr lang="en-US" altLang="en-US" smtClean="0"/>
              <a:pPr eaLnBrk="1" hangingPunct="1"/>
              <a:t>82</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Title Slide (C)">
    <p:bg>
      <p:bgPr>
        <a:solidFill>
          <a:schemeClr val="bg1"/>
        </a:solidFill>
        <a:effectLst/>
      </p:bgPr>
    </p:bg>
    <p:spTree>
      <p:nvGrpSpPr>
        <p:cNvPr id="1" name=""/>
        <p:cNvGrpSpPr/>
        <p:nvPr/>
      </p:nvGrpSpPr>
      <p:grpSpPr>
        <a:xfrm>
          <a:off x="0" y="0"/>
          <a:ext cx="0" cy="0"/>
          <a:chOff x="0" y="0"/>
          <a:chExt cx="0" cy="0"/>
        </a:xfrm>
      </p:grpSpPr>
      <p:sp>
        <p:nvSpPr>
          <p:cNvPr id="6" name="Trapezoid 4">
            <a:extLst>
              <a:ext uri="{FF2B5EF4-FFF2-40B4-BE49-F238E27FC236}">
                <a16:creationId xmlns:a16="http://schemas.microsoft.com/office/drawing/2014/main" id="{4CDAB263-FB8A-9D47-A2F1-8AB939249531}"/>
              </a:ext>
            </a:extLst>
          </p:cNvPr>
          <p:cNvSpPr/>
          <p:nvPr userDrawn="1"/>
        </p:nvSpPr>
        <p:spPr>
          <a:xfrm>
            <a:off x="0" y="0"/>
            <a:ext cx="11817246" cy="6877141"/>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5573" h="5937823">
                <a:moveTo>
                  <a:pt x="0" y="5924880"/>
                </a:moveTo>
                <a:lnTo>
                  <a:pt x="0" y="3582"/>
                </a:lnTo>
                <a:lnTo>
                  <a:pt x="7855573" y="0"/>
                </a:lnTo>
                <a:lnTo>
                  <a:pt x="4890853" y="5937823"/>
                </a:lnTo>
                <a:lnTo>
                  <a:pt x="0" y="5924880"/>
                </a:lnTo>
                <a:close/>
              </a:path>
            </a:pathLst>
          </a:custGeom>
          <a:solidFill>
            <a:srgbClr val="2AB9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831849" y="2039938"/>
            <a:ext cx="7550151" cy="2852737"/>
          </a:xfrm>
        </p:spPr>
        <p:txBody>
          <a:bodyPr anchor="t">
            <a:normAutofit/>
          </a:bodyPr>
          <a:lstStyle>
            <a:lvl1pPr>
              <a:lnSpc>
                <a:spcPct val="80000"/>
              </a:lnSpc>
              <a:defRPr sz="72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831851" y="1183006"/>
            <a:ext cx="7550150" cy="86011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1C3A7501-B046-874A-A9F5-980C1EDED121}"/>
              </a:ext>
            </a:extLst>
          </p:cNvPr>
          <p:cNvPicPr>
            <a:picLocks noChangeAspect="1"/>
          </p:cNvPicPr>
          <p:nvPr userDrawn="1"/>
        </p:nvPicPr>
        <p:blipFill>
          <a:blip r:embed="rId2"/>
          <a:srcRect/>
          <a:stretch/>
        </p:blipFill>
        <p:spPr>
          <a:xfrm>
            <a:off x="8182668" y="4655911"/>
            <a:ext cx="4260047" cy="2485027"/>
          </a:xfrm>
          <a:prstGeom prst="rect">
            <a:avLst/>
          </a:prstGeom>
        </p:spPr>
      </p:pic>
      <p:sp>
        <p:nvSpPr>
          <p:cNvPr id="10" name="Text Placeholder 2">
            <a:extLst>
              <a:ext uri="{FF2B5EF4-FFF2-40B4-BE49-F238E27FC236}">
                <a16:creationId xmlns:a16="http://schemas.microsoft.com/office/drawing/2014/main" id="{73D07733-E18D-D047-BB1E-2E5C6474260F}"/>
              </a:ext>
            </a:extLst>
          </p:cNvPr>
          <p:cNvSpPr>
            <a:spLocks noGrp="1"/>
          </p:cNvSpPr>
          <p:nvPr>
            <p:ph type="body" idx="10"/>
          </p:nvPr>
        </p:nvSpPr>
        <p:spPr>
          <a:xfrm>
            <a:off x="831851" y="6075680"/>
            <a:ext cx="4349749" cy="574675"/>
          </a:xfrm>
        </p:spPr>
        <p:txBody>
          <a:bodyPr>
            <a:norm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14399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1_Title Slide (B)">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978954" y="784187"/>
            <a:ext cx="8234091" cy="2852737"/>
          </a:xfrm>
        </p:spPr>
        <p:txBody>
          <a:bodyPr anchor="b">
            <a:normAutofit/>
          </a:bodyPr>
          <a:lstStyle>
            <a:lvl1pPr algn="ctr">
              <a:defRPr sz="6600" b="0">
                <a:solidFill>
                  <a:srgbClr val="0071AE"/>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978954" y="3663912"/>
            <a:ext cx="8234091" cy="1500187"/>
          </a:xfrm>
        </p:spPr>
        <p:txBody>
          <a:bodyPr>
            <a:normAutofit/>
          </a:bodyPr>
          <a:lstStyle>
            <a:lvl1pPr marL="0" indent="0" algn="ctr">
              <a:buNone/>
              <a:defRPr sz="2800">
                <a:solidFill>
                  <a:srgbClr val="2AB9DD"/>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descr="Shape&#10;&#10;Description automatically generated with medium confidence">
            <a:extLst>
              <a:ext uri="{FF2B5EF4-FFF2-40B4-BE49-F238E27FC236}">
                <a16:creationId xmlns:a16="http://schemas.microsoft.com/office/drawing/2014/main" id="{C4F3EF8C-843F-DC44-B2A9-E9EC5C46315F}"/>
              </a:ext>
            </a:extLst>
          </p:cNvPr>
          <p:cNvPicPr>
            <a:picLocks noChangeAspect="1"/>
          </p:cNvPicPr>
          <p:nvPr userDrawn="1"/>
        </p:nvPicPr>
        <p:blipFill rotWithShape="1">
          <a:blip r:embed="rId2"/>
          <a:srcRect l="10068" t="22511" r="11731"/>
          <a:stretch/>
        </p:blipFill>
        <p:spPr>
          <a:xfrm rot="10800000">
            <a:off x="0" y="4647444"/>
            <a:ext cx="12192000" cy="2210555"/>
          </a:xfrm>
          <a:prstGeom prst="rect">
            <a:avLst/>
          </a:prstGeom>
        </p:spPr>
      </p:pic>
    </p:spTree>
    <p:extLst>
      <p:ext uri="{BB962C8B-B14F-4D97-AF65-F5344CB8AC3E}">
        <p14:creationId xmlns:p14="http://schemas.microsoft.com/office/powerpoint/2010/main" val="1310682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Title Slide (C)">
    <p:bg>
      <p:bgPr>
        <a:solidFill>
          <a:srgbClr val="2AB9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831849" y="1766876"/>
            <a:ext cx="8458200" cy="2852737"/>
          </a:xfrm>
        </p:spPr>
        <p:txBody>
          <a:bodyPr anchor="ctr">
            <a:normAutofit/>
          </a:bodyPr>
          <a:lstStyle>
            <a:lvl1pPr>
              <a:lnSpc>
                <a:spcPct val="80000"/>
              </a:lnSpc>
              <a:defRPr sz="66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831850" y="4646601"/>
            <a:ext cx="8234091"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descr="Shape, circle&#10;&#10;Description automatically generated">
            <a:extLst>
              <a:ext uri="{FF2B5EF4-FFF2-40B4-BE49-F238E27FC236}">
                <a16:creationId xmlns:a16="http://schemas.microsoft.com/office/drawing/2014/main" id="{160B9EF8-3A9F-0C4B-AE64-8B411E8C6D35}"/>
              </a:ext>
            </a:extLst>
          </p:cNvPr>
          <p:cNvPicPr>
            <a:picLocks noChangeAspect="1"/>
          </p:cNvPicPr>
          <p:nvPr userDrawn="1"/>
        </p:nvPicPr>
        <p:blipFill rotWithShape="1">
          <a:blip r:embed="rId2"/>
          <a:srcRect t="32821" r="83187" b="28086"/>
          <a:stretch/>
        </p:blipFill>
        <p:spPr>
          <a:xfrm>
            <a:off x="9242501" y="0"/>
            <a:ext cx="2949499" cy="6858000"/>
          </a:xfrm>
          <a:prstGeom prst="rect">
            <a:avLst/>
          </a:prstGeom>
        </p:spPr>
      </p:pic>
    </p:spTree>
    <p:extLst>
      <p:ext uri="{BB962C8B-B14F-4D97-AF65-F5344CB8AC3E}">
        <p14:creationId xmlns:p14="http://schemas.microsoft.com/office/powerpoint/2010/main" val="273180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Slide (dark blue)">
    <p:bg>
      <p:bgPr>
        <a:solidFill>
          <a:srgbClr val="0071AE"/>
        </a:solidFill>
        <a:effectLst/>
      </p:bgPr>
    </p:bg>
    <p:spTree>
      <p:nvGrpSpPr>
        <p:cNvPr id="1" name=""/>
        <p:cNvGrpSpPr/>
        <p:nvPr/>
      </p:nvGrpSpPr>
      <p:grpSpPr>
        <a:xfrm>
          <a:off x="0" y="0"/>
          <a:ext cx="0" cy="0"/>
          <a:chOff x="0" y="0"/>
          <a:chExt cx="0" cy="0"/>
        </a:xfrm>
      </p:grpSpPr>
      <p:pic>
        <p:nvPicPr>
          <p:cNvPr id="4" name="Picture 3" descr="Shape, circle&#10;&#10;Description automatically generated">
            <a:extLst>
              <a:ext uri="{FF2B5EF4-FFF2-40B4-BE49-F238E27FC236}">
                <a16:creationId xmlns:a16="http://schemas.microsoft.com/office/drawing/2014/main" id="{653DBD95-44B1-B841-A37F-4971EF948A22}"/>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86497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5172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Slide (purple)">
    <p:bg>
      <p:bgPr>
        <a:solidFill>
          <a:srgbClr val="7534A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86497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Shape, circle&#10;&#10;Description automatically generated">
            <a:extLst>
              <a:ext uri="{FF2B5EF4-FFF2-40B4-BE49-F238E27FC236}">
                <a16:creationId xmlns:a16="http://schemas.microsoft.com/office/drawing/2014/main" id="{63797B56-7A15-A140-8046-2B3DB4CD3C78}"/>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Tree>
    <p:extLst>
      <p:ext uri="{BB962C8B-B14F-4D97-AF65-F5344CB8AC3E}">
        <p14:creationId xmlns:p14="http://schemas.microsoft.com/office/powerpoint/2010/main" val="39264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Slide (orange)">
    <p:bg>
      <p:bgPr>
        <a:solidFill>
          <a:srgbClr val="FF931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978954" y="1781392"/>
            <a:ext cx="8462052" cy="2852737"/>
          </a:xfrm>
        </p:spPr>
        <p:txBody>
          <a:bodyPr anchor="ctr">
            <a:normAutofit/>
          </a:bodyPr>
          <a:lstStyle>
            <a:lvl1pPr algn="ctr">
              <a:lnSpc>
                <a:spcPct val="80000"/>
              </a:lnSpc>
              <a:defRPr sz="6000" b="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978954" y="4661117"/>
            <a:ext cx="8462052"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descr="Shape, circle&#10;&#10;Description automatically generated">
            <a:extLst>
              <a:ext uri="{FF2B5EF4-FFF2-40B4-BE49-F238E27FC236}">
                <a16:creationId xmlns:a16="http://schemas.microsoft.com/office/drawing/2014/main" id="{772381B7-C6B7-6B45-8B2B-F53CD7EA203A}"/>
              </a:ext>
            </a:extLst>
          </p:cNvPr>
          <p:cNvPicPr>
            <a:picLocks noChangeAspect="1"/>
          </p:cNvPicPr>
          <p:nvPr userDrawn="1"/>
        </p:nvPicPr>
        <p:blipFill rotWithShape="1">
          <a:blip r:embed="rId2">
            <a:alphaModFix amt="30000"/>
          </a:blip>
          <a:srcRect l="-3567" t="20804" r="84914" b="20804"/>
          <a:stretch/>
        </p:blipFill>
        <p:spPr>
          <a:xfrm rot="5400000">
            <a:off x="4737849" y="-596153"/>
            <a:ext cx="2716305" cy="12192002"/>
          </a:xfrm>
          <a:prstGeom prst="rect">
            <a:avLst/>
          </a:prstGeom>
        </p:spPr>
      </p:pic>
    </p:spTree>
    <p:extLst>
      <p:ext uri="{BB962C8B-B14F-4D97-AF65-F5344CB8AC3E}">
        <p14:creationId xmlns:p14="http://schemas.microsoft.com/office/powerpoint/2010/main" val="103550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258122"/>
            <a:ext cx="8229600" cy="3886200"/>
          </a:xfrm>
        </p:spPr>
        <p:txBody>
          <a:bodyPr/>
          <a:lstStyle>
            <a:lvl1pPr>
              <a:spcAft>
                <a:spcPts val="1500"/>
              </a:spcAft>
              <a:defRPr/>
            </a:lvl1pPr>
            <a:lvl2pPr>
              <a:spcAft>
                <a:spcPts val="1500"/>
              </a:spcAft>
              <a:defRPr/>
            </a:lvl2pPr>
            <a:lvl3pPr>
              <a:spcAft>
                <a:spcPts val="1500"/>
              </a:spcAft>
              <a:defRPr/>
            </a:lvl3pPr>
            <a:lvl4pPr>
              <a:spcAft>
                <a:spcPts val="1500"/>
              </a:spcAft>
              <a:defRPr/>
            </a:lvl4pPr>
            <a:lvl5pPr>
              <a:spcAft>
                <a:spcPts val="15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a:xfrm>
            <a:off x="9215514" y="6437120"/>
            <a:ext cx="2743200" cy="365125"/>
          </a:xfrm>
        </p:spPr>
        <p:txBody>
          <a:bodyPr/>
          <a:lstStyle/>
          <a:p>
            <a:fld id="{501F8DFA-C4CA-B44D-8632-6C7F43F11341}" type="slidenum">
              <a:rPr lang="en-US" smtClean="0"/>
              <a:t>‹#›</a:t>
            </a:fld>
            <a:endParaRPr lang="en-US" dirty="0"/>
          </a:p>
        </p:txBody>
      </p:sp>
      <p:sp>
        <p:nvSpPr>
          <p:cNvPr id="8" name="Footer Placeholder 4">
            <a:extLst>
              <a:ext uri="{FF2B5EF4-FFF2-40B4-BE49-F238E27FC236}">
                <a16:creationId xmlns:a16="http://schemas.microsoft.com/office/drawing/2014/main" id="{156759EB-899A-054D-B1A0-4F5B92E96305}"/>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1386853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Main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302727"/>
            <a:ext cx="518160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172200" y="2294789"/>
            <a:ext cx="5181600" cy="3986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AB383D87-3106-974D-8F9F-F1F998F8511C}"/>
              </a:ext>
            </a:extLst>
          </p:cNvPr>
          <p:cNvCxnSpPr/>
          <p:nvPr userDrawn="1"/>
        </p:nvCxnSpPr>
        <p:spPr>
          <a:xfrm>
            <a:off x="6021050" y="2302727"/>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dirty="0"/>
          </a:p>
        </p:txBody>
      </p:sp>
      <p:sp>
        <p:nvSpPr>
          <p:cNvPr id="12" name="Footer Placeholder 4">
            <a:extLst>
              <a:ext uri="{FF2B5EF4-FFF2-40B4-BE49-F238E27FC236}">
                <a16:creationId xmlns:a16="http://schemas.microsoft.com/office/drawing/2014/main" id="{5DCA89E5-C0AA-E74D-B6DD-86D9767C1B3D}"/>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49565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685800" y="137160"/>
            <a:ext cx="8229600" cy="1325563"/>
          </a:xfrm>
        </p:spPr>
        <p:txBody>
          <a:bodyPr/>
          <a:lstStyle>
            <a:lvl1pPr>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685800" y="2258122"/>
            <a:ext cx="3200396" cy="3886200"/>
          </a:xfrm>
        </p:spPr>
        <p:txBody>
          <a:bodyPr/>
          <a:lstStyle>
            <a:lvl1pPr marL="0" indent="0">
              <a:buNone/>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p:txBody>
          <a:bodyPr/>
          <a:lstStyle/>
          <a:p>
            <a:fld id="{501F8DFA-C4CA-B44D-8632-6C7F43F11341}" type="slidenum">
              <a:rPr lang="en-US" smtClean="0"/>
              <a:t>‹#›</a:t>
            </a:fld>
            <a:endParaRPr lang="en-US"/>
          </a:p>
        </p:txBody>
      </p:sp>
      <p:cxnSp>
        <p:nvCxnSpPr>
          <p:cNvPr id="10" name="Straight Connector 9">
            <a:extLst>
              <a:ext uri="{FF2B5EF4-FFF2-40B4-BE49-F238E27FC236}">
                <a16:creationId xmlns:a16="http://schemas.microsoft.com/office/drawing/2014/main" id="{A85D8ACB-B974-1047-816A-673D09EAC9C7}"/>
              </a:ext>
            </a:extLst>
          </p:cNvPr>
          <p:cNvCxnSpPr/>
          <p:nvPr userDrawn="1"/>
        </p:nvCxnSpPr>
        <p:spPr>
          <a:xfrm>
            <a:off x="7960277" y="2268282"/>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450080" y="2268282"/>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14360" y="2258122"/>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p:nvPr userDrawn="1"/>
        </p:nvCxnSpPr>
        <p:spPr>
          <a:xfrm>
            <a:off x="4201077" y="2268282"/>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7A4D5E47-3C57-1349-B141-F540A497FA7C}"/>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2022 World TSC Conference</a:t>
            </a:r>
          </a:p>
        </p:txBody>
      </p:sp>
    </p:spTree>
    <p:extLst>
      <p:ext uri="{BB962C8B-B14F-4D97-AF65-F5344CB8AC3E}">
        <p14:creationId xmlns:p14="http://schemas.microsoft.com/office/powerpoint/2010/main" val="582612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624714" y="446049"/>
            <a:ext cx="5181600" cy="58349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dirty="0"/>
          </a:p>
        </p:txBody>
      </p:sp>
    </p:spTree>
    <p:extLst>
      <p:ext uri="{BB962C8B-B14F-4D97-AF65-F5344CB8AC3E}">
        <p14:creationId xmlns:p14="http://schemas.microsoft.com/office/powerpoint/2010/main" val="3518856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0CA-6B7F-0243-9491-9228C22AAAB5}"/>
              </a:ext>
            </a:extLst>
          </p:cNvPr>
          <p:cNvSpPr>
            <a:spLocks noGrp="1"/>
          </p:cNvSpPr>
          <p:nvPr>
            <p:ph type="title"/>
          </p:nvPr>
        </p:nvSpPr>
        <p:spPr>
          <a:xfrm>
            <a:off x="685800" y="137160"/>
            <a:ext cx="9144000" cy="1325563"/>
          </a:xfrm>
        </p:spPr>
        <p:txBody>
          <a:bodyPr/>
          <a:lstStyle>
            <a:lvl1pPr>
              <a:defRPr b="0"/>
            </a:lvl1p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3B859197-0985-5E45-8B2E-19530F12C951}"/>
              </a:ext>
            </a:extLst>
          </p:cNvPr>
          <p:cNvSpPr>
            <a:spLocks noGrp="1"/>
          </p:cNvSpPr>
          <p:nvPr>
            <p:ph type="sldNum" sz="quarter" idx="12"/>
          </p:nvPr>
        </p:nvSpPr>
        <p:spPr/>
        <p:txBody>
          <a:bodyPr/>
          <a:lstStyle/>
          <a:p>
            <a:fld id="{501F8DFA-C4CA-B44D-8632-6C7F43F11341}" type="slidenum">
              <a:rPr lang="en-US" smtClean="0"/>
              <a:t>‹#›</a:t>
            </a:fld>
            <a:endParaRPr lang="en-US"/>
          </a:p>
        </p:txBody>
      </p:sp>
      <p:sp>
        <p:nvSpPr>
          <p:cNvPr id="7" name="Footer Placeholder 4">
            <a:extLst>
              <a:ext uri="{FF2B5EF4-FFF2-40B4-BE49-F238E27FC236}">
                <a16:creationId xmlns:a16="http://schemas.microsoft.com/office/drawing/2014/main" id="{3CD510B2-967C-0849-B48E-B55D4DBE83D4}"/>
              </a:ext>
            </a:extLst>
          </p:cNvPr>
          <p:cNvSpPr txBox="1">
            <a:spLocks/>
          </p:cNvSpPr>
          <p:nvPr userDrawn="1"/>
        </p:nvSpPr>
        <p:spPr>
          <a:xfrm>
            <a:off x="180278" y="643712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TSC Alliance</a:t>
            </a:r>
          </a:p>
        </p:txBody>
      </p:sp>
    </p:spTree>
    <p:extLst>
      <p:ext uri="{BB962C8B-B14F-4D97-AF65-F5344CB8AC3E}">
        <p14:creationId xmlns:p14="http://schemas.microsoft.com/office/powerpoint/2010/main" val="710421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1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normAutofit/>
          </a:bodyPr>
          <a:lstStyle>
            <a:lvl1pPr algn="l">
              <a:defRPr sz="3200" b="0"/>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6005631"/>
          </a:xfrm>
        </p:spPr>
        <p:txBody>
          <a:bodyPr>
            <a:normAutofit/>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5" y="1435102"/>
            <a:ext cx="4011084" cy="4813300"/>
          </a:xfrm>
        </p:spPr>
        <p:txBody>
          <a:bodyPr>
            <a:normAutofit/>
          </a:bodyPr>
          <a:lstStyle>
            <a:lvl1pPr marL="0" indent="0">
              <a:buNone/>
              <a:defRPr sz="3200">
                <a:solidFill>
                  <a:srgbClr val="000000"/>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13" name="Slide Number Placeholder 5"/>
          <p:cNvSpPr>
            <a:spLocks noGrp="1"/>
          </p:cNvSpPr>
          <p:nvPr>
            <p:ph type="sldNum" sz="quarter" idx="4"/>
          </p:nvPr>
        </p:nvSpPr>
        <p:spPr>
          <a:xfrm>
            <a:off x="10566400" y="6383180"/>
            <a:ext cx="1016000" cy="246221"/>
          </a:xfrm>
          <a:prstGeom prst="rect">
            <a:avLst/>
          </a:prstGeom>
        </p:spPr>
        <p:txBody>
          <a:bodyPr/>
          <a:lstStyle>
            <a:lvl1pPr algn="r">
              <a:defRPr sz="1333">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grpSp>
        <p:nvGrpSpPr>
          <p:cNvPr id="9" name="Group 8"/>
          <p:cNvGrpSpPr/>
          <p:nvPr userDrawn="1"/>
        </p:nvGrpSpPr>
        <p:grpSpPr>
          <a:xfrm>
            <a:off x="7571233" y="6375405"/>
            <a:ext cx="3101723" cy="304800"/>
            <a:chOff x="5678424" y="4781550"/>
            <a:chExt cx="2326292" cy="228600"/>
          </a:xfrm>
        </p:grpSpPr>
        <p:sp>
          <p:nvSpPr>
            <p:cNvPr id="14" name="Rectangle 13"/>
            <p:cNvSpPr/>
            <p:nvPr userDrawn="1"/>
          </p:nvSpPr>
          <p:spPr>
            <a:xfrm>
              <a:off x="5867400" y="4781550"/>
              <a:ext cx="2137316" cy="223091"/>
            </a:xfrm>
            <a:prstGeom prst="rect">
              <a:avLst/>
            </a:prstGeom>
          </p:spPr>
          <p:txBody>
            <a:bodyPr wrap="none">
              <a:spAutoFit/>
            </a:bodyPr>
            <a:lstStyle/>
            <a:p>
              <a:pPr algn="l"/>
              <a:r>
                <a:rPr lang="en-US" sz="1333" dirty="0">
                  <a:solidFill>
                    <a:schemeClr val="bg1">
                      <a:lumMod val="65000"/>
                    </a:schemeClr>
                  </a:solidFill>
                  <a:latin typeface="Arial Rounded MT Bold" panose="020F0704030504030204" pitchFamily="34" charset="0"/>
                </a:rPr>
                <a:t>Children’s Healthcare of Atlanta</a:t>
              </a:r>
              <a:endParaRPr lang="en-US" sz="1333"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4781550"/>
              <a:ext cx="228600" cy="228600"/>
            </a:xfrm>
            <a:prstGeom prst="rect">
              <a:avLst/>
            </a:prstGeom>
          </p:spPr>
        </p:pic>
      </p:grpSp>
    </p:spTree>
    <p:extLst>
      <p:ext uri="{BB962C8B-B14F-4D97-AF65-F5344CB8AC3E}">
        <p14:creationId xmlns:p14="http://schemas.microsoft.com/office/powerpoint/2010/main" val="3356871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default">
    <p:spTree>
      <p:nvGrpSpPr>
        <p:cNvPr id="1" name=""/>
        <p:cNvGrpSpPr/>
        <p:nvPr/>
      </p:nvGrpSpPr>
      <p:grpSpPr>
        <a:xfrm>
          <a:off x="0" y="0"/>
          <a:ext cx="0" cy="0"/>
          <a:chOff x="0" y="0"/>
          <a:chExt cx="0" cy="0"/>
        </a:xfrm>
      </p:grpSpPr>
      <p:sp>
        <p:nvSpPr>
          <p:cNvPr id="11" name="Title 1"/>
          <p:cNvSpPr>
            <a:spLocks noGrp="1"/>
          </p:cNvSpPr>
          <p:nvPr>
            <p:ph type="title"/>
          </p:nvPr>
        </p:nvSpPr>
        <p:spPr>
          <a:xfrm>
            <a:off x="609600" y="152400"/>
            <a:ext cx="10972800" cy="792163"/>
          </a:xfrm>
        </p:spPr>
        <p:txBody>
          <a:bodyPr anchor="b" anchorCtr="0">
            <a:normAutofit/>
          </a:bodyPr>
          <a:lstStyle>
            <a:lvl1pPr algn="l">
              <a:defRPr sz="3733">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14" name="Content Placeholder 2"/>
          <p:cNvSpPr>
            <a:spLocks noGrp="1"/>
          </p:cNvSpPr>
          <p:nvPr>
            <p:ph idx="1"/>
          </p:nvPr>
        </p:nvSpPr>
        <p:spPr>
          <a:xfrm>
            <a:off x="609600" y="1173163"/>
            <a:ext cx="10972800" cy="5075239"/>
          </a:xfrm>
        </p:spPr>
        <p:txBody>
          <a:bodyPr>
            <a:normAutofit/>
          </a:bodyPr>
          <a:lstStyle>
            <a:lvl1pPr>
              <a:defRPr sz="3200">
                <a:solidFill>
                  <a:schemeClr val="tx1"/>
                </a:solidFill>
              </a:defRPr>
            </a:lvl1pPr>
            <a:lvl2pPr>
              <a:defRPr sz="3200">
                <a:solidFill>
                  <a:schemeClr val="tx1"/>
                </a:solidFill>
              </a:defRPr>
            </a:lvl2pPr>
            <a:lvl3pPr>
              <a:defRPr sz="3200">
                <a:solidFill>
                  <a:schemeClr val="tx1"/>
                </a:solidFill>
              </a:defRPr>
            </a:lvl3pPr>
            <a:lvl4pPr>
              <a:defRPr sz="3200">
                <a:solidFill>
                  <a:schemeClr val="tx1"/>
                </a:solidFill>
              </a:defRPr>
            </a:lvl4pPr>
            <a:lvl5pPr>
              <a:defRPr sz="3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0833" y="1028703"/>
            <a:ext cx="10727267" cy="5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Slide Number Placeholder 5"/>
          <p:cNvSpPr>
            <a:spLocks noGrp="1"/>
          </p:cNvSpPr>
          <p:nvPr>
            <p:ph type="sldNum" sz="quarter" idx="4"/>
          </p:nvPr>
        </p:nvSpPr>
        <p:spPr>
          <a:xfrm>
            <a:off x="10566400" y="6383180"/>
            <a:ext cx="1016000" cy="246221"/>
          </a:xfrm>
          <a:prstGeom prst="rect">
            <a:avLst/>
          </a:prstGeom>
        </p:spPr>
        <p:txBody>
          <a:bodyPr/>
          <a:lstStyle>
            <a:lvl1pPr algn="r">
              <a:defRPr sz="1333">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grpSp>
        <p:nvGrpSpPr>
          <p:cNvPr id="4" name="Group 3"/>
          <p:cNvGrpSpPr/>
          <p:nvPr userDrawn="1"/>
        </p:nvGrpSpPr>
        <p:grpSpPr>
          <a:xfrm>
            <a:off x="7571233" y="6375405"/>
            <a:ext cx="3101723" cy="304800"/>
            <a:chOff x="5678424" y="4781550"/>
            <a:chExt cx="2326292" cy="228600"/>
          </a:xfrm>
        </p:grpSpPr>
        <p:sp>
          <p:nvSpPr>
            <p:cNvPr id="16" name="Rectangle 15"/>
            <p:cNvSpPr/>
            <p:nvPr userDrawn="1"/>
          </p:nvSpPr>
          <p:spPr>
            <a:xfrm>
              <a:off x="5867400" y="4781550"/>
              <a:ext cx="2137316" cy="223091"/>
            </a:xfrm>
            <a:prstGeom prst="rect">
              <a:avLst/>
            </a:prstGeom>
          </p:spPr>
          <p:txBody>
            <a:bodyPr wrap="none">
              <a:spAutoFit/>
            </a:bodyPr>
            <a:lstStyle/>
            <a:p>
              <a:pPr algn="l"/>
              <a:r>
                <a:rPr lang="en-US" sz="1333" dirty="0">
                  <a:solidFill>
                    <a:schemeClr val="bg1">
                      <a:lumMod val="65000"/>
                    </a:schemeClr>
                  </a:solidFill>
                  <a:latin typeface="Arial Rounded MT Bold" panose="020F0704030504030204" pitchFamily="34" charset="0"/>
                </a:rPr>
                <a:t>Children’s Healthcare of Atlanta</a:t>
              </a:r>
              <a:endParaRPr lang="en-US" sz="1333"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8424" y="4781550"/>
              <a:ext cx="228600" cy="228600"/>
            </a:xfrm>
            <a:prstGeom prst="rect">
              <a:avLst/>
            </a:prstGeom>
          </p:spPr>
        </p:pic>
      </p:grpSp>
    </p:spTree>
    <p:extLst>
      <p:ext uri="{BB962C8B-B14F-4D97-AF65-F5344CB8AC3E}">
        <p14:creationId xmlns:p14="http://schemas.microsoft.com/office/powerpoint/2010/main" val="3119689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3_Slide">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424B689-81EB-5D4C-943A-DB5B994BBC12}"/>
              </a:ext>
            </a:extLst>
          </p:cNvPr>
          <p:cNvSpPr>
            <a:spLocks noGrp="1"/>
          </p:cNvSpPr>
          <p:nvPr>
            <p:ph type="pic" sz="quarter" idx="18"/>
          </p:nvPr>
        </p:nvSpPr>
        <p:spPr>
          <a:xfrm>
            <a:off x="-1384229" y="1019857"/>
            <a:ext cx="7093713" cy="4443335"/>
          </a:xfrm>
          <a:prstGeom prst="rect">
            <a:avLst/>
          </a:prstGeom>
          <a:solidFill>
            <a:schemeClr val="bg1">
              <a:lumMod val="95000"/>
            </a:schemeClr>
          </a:solidFill>
        </p:spPr>
        <p:txBody>
          <a:bodyPr>
            <a:normAutofit/>
          </a:bodyPr>
          <a:lstStyle>
            <a:lvl1pPr>
              <a:defRPr sz="1051"/>
            </a:lvl1pPr>
          </a:lstStyle>
          <a:p>
            <a:endParaRPr lang="en-US"/>
          </a:p>
        </p:txBody>
      </p:sp>
    </p:spTree>
    <p:extLst>
      <p:ext uri="{BB962C8B-B14F-4D97-AF65-F5344CB8AC3E}">
        <p14:creationId xmlns:p14="http://schemas.microsoft.com/office/powerpoint/2010/main" val="2736441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143000"/>
            <a:ext cx="5384800" cy="5105400"/>
          </a:xfrm>
        </p:spPr>
        <p:txBody>
          <a:bodyPr>
            <a:normAutofit/>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143000"/>
            <a:ext cx="5384800" cy="5105400"/>
          </a:xfrm>
        </p:spPr>
        <p:txBody>
          <a:bodyPr>
            <a:normAutofit/>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p:cNvSpPr>
            <a:spLocks noGrp="1"/>
          </p:cNvSpPr>
          <p:nvPr>
            <p:ph type="sldNum" sz="quarter" idx="4"/>
          </p:nvPr>
        </p:nvSpPr>
        <p:spPr>
          <a:xfrm>
            <a:off x="10566400" y="6383180"/>
            <a:ext cx="1016000" cy="246221"/>
          </a:xfrm>
          <a:prstGeom prst="rect">
            <a:avLst/>
          </a:prstGeom>
        </p:spPr>
        <p:txBody>
          <a:bodyPr/>
          <a:lstStyle>
            <a:lvl1pPr algn="r">
              <a:defRPr sz="1333">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0" name="Title 1"/>
          <p:cNvSpPr>
            <a:spLocks noGrp="1"/>
          </p:cNvSpPr>
          <p:nvPr>
            <p:ph type="title"/>
          </p:nvPr>
        </p:nvSpPr>
        <p:spPr>
          <a:xfrm>
            <a:off x="609600" y="152400"/>
            <a:ext cx="10972800" cy="792163"/>
          </a:xfrm>
        </p:spPr>
        <p:txBody>
          <a:bodyPr anchor="b" anchorCtr="0">
            <a:normAutofit/>
          </a:bodyPr>
          <a:lstStyle>
            <a:lvl1pPr algn="l">
              <a:defRPr sz="3733">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2"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0833" y="1028703"/>
            <a:ext cx="10727267" cy="5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1" name="Group 10"/>
          <p:cNvGrpSpPr/>
          <p:nvPr userDrawn="1"/>
        </p:nvGrpSpPr>
        <p:grpSpPr>
          <a:xfrm>
            <a:off x="7571233" y="6375405"/>
            <a:ext cx="3101723" cy="304800"/>
            <a:chOff x="5678424" y="4781550"/>
            <a:chExt cx="2326292" cy="228600"/>
          </a:xfrm>
        </p:grpSpPr>
        <p:sp>
          <p:nvSpPr>
            <p:cNvPr id="13" name="Rectangle 12"/>
            <p:cNvSpPr/>
            <p:nvPr userDrawn="1"/>
          </p:nvSpPr>
          <p:spPr>
            <a:xfrm>
              <a:off x="5867400" y="4781550"/>
              <a:ext cx="2137316" cy="223091"/>
            </a:xfrm>
            <a:prstGeom prst="rect">
              <a:avLst/>
            </a:prstGeom>
          </p:spPr>
          <p:txBody>
            <a:bodyPr wrap="none">
              <a:spAutoFit/>
            </a:bodyPr>
            <a:lstStyle/>
            <a:p>
              <a:pPr algn="l"/>
              <a:r>
                <a:rPr lang="en-US" sz="1333" dirty="0">
                  <a:solidFill>
                    <a:schemeClr val="bg1">
                      <a:lumMod val="65000"/>
                    </a:schemeClr>
                  </a:solidFill>
                  <a:latin typeface="Arial Rounded MT Bold" panose="020F0704030504030204" pitchFamily="34" charset="0"/>
                </a:rPr>
                <a:t>Children’s Healthcare of Atlanta</a:t>
              </a:r>
              <a:endParaRPr lang="en-US" sz="1333"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8424" y="4781550"/>
              <a:ext cx="228600" cy="228600"/>
            </a:xfrm>
            <a:prstGeom prst="rect">
              <a:avLst/>
            </a:prstGeom>
          </p:spPr>
        </p:pic>
      </p:grpSp>
    </p:spTree>
    <p:extLst>
      <p:ext uri="{BB962C8B-B14F-4D97-AF65-F5344CB8AC3E}">
        <p14:creationId xmlns:p14="http://schemas.microsoft.com/office/powerpoint/2010/main" val="2588562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740838" y="1143001"/>
            <a:ext cx="4948767" cy="511270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11" name="Content Placeholder 2"/>
          <p:cNvSpPr>
            <a:spLocks noGrp="1"/>
          </p:cNvSpPr>
          <p:nvPr>
            <p:ph idx="10"/>
          </p:nvPr>
        </p:nvSpPr>
        <p:spPr>
          <a:xfrm>
            <a:off x="5994400" y="1143000"/>
            <a:ext cx="5588000" cy="5105400"/>
          </a:xfrm>
        </p:spPr>
        <p:txBody>
          <a:bodyPr>
            <a:normAutofit/>
          </a:bodyPr>
          <a:lstStyle>
            <a:lvl1pPr>
              <a:defRPr sz="3200">
                <a:solidFill>
                  <a:schemeClr val="tx1"/>
                </a:solidFill>
              </a:defRPr>
            </a:lvl1pPr>
            <a:lvl2pPr>
              <a:defRPr sz="3200">
                <a:solidFill>
                  <a:schemeClr val="tx1"/>
                </a:solidFill>
              </a:defRPr>
            </a:lvl2pPr>
            <a:lvl3pPr>
              <a:defRPr sz="3200">
                <a:solidFill>
                  <a:schemeClr val="tx1"/>
                </a:solidFill>
              </a:defRPr>
            </a:lvl3pPr>
            <a:lvl4pPr>
              <a:defRPr sz="3200">
                <a:solidFill>
                  <a:schemeClr val="tx1"/>
                </a:solidFill>
              </a:defRPr>
            </a:lvl4pPr>
            <a:lvl5pPr>
              <a:defRPr sz="3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5"/>
          <p:cNvSpPr>
            <a:spLocks noGrp="1"/>
          </p:cNvSpPr>
          <p:nvPr>
            <p:ph type="sldNum" sz="quarter" idx="4"/>
          </p:nvPr>
        </p:nvSpPr>
        <p:spPr>
          <a:xfrm>
            <a:off x="10566400" y="6383180"/>
            <a:ext cx="1016000" cy="246221"/>
          </a:xfrm>
          <a:prstGeom prst="rect">
            <a:avLst/>
          </a:prstGeom>
        </p:spPr>
        <p:txBody>
          <a:bodyPr/>
          <a:lstStyle>
            <a:lvl1pPr algn="r">
              <a:defRPr sz="1333">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2" name="Title 1"/>
          <p:cNvSpPr>
            <a:spLocks noGrp="1"/>
          </p:cNvSpPr>
          <p:nvPr>
            <p:ph type="title"/>
          </p:nvPr>
        </p:nvSpPr>
        <p:spPr>
          <a:xfrm>
            <a:off x="609600" y="152400"/>
            <a:ext cx="10972800" cy="792163"/>
          </a:xfrm>
        </p:spPr>
        <p:txBody>
          <a:bodyPr anchor="b" anchorCtr="0">
            <a:normAutofit/>
          </a:bodyPr>
          <a:lstStyle>
            <a:lvl1pPr algn="l">
              <a:defRPr sz="3733">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8"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0833" y="1028703"/>
            <a:ext cx="10727267" cy="5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 name="Group 9"/>
          <p:cNvGrpSpPr/>
          <p:nvPr userDrawn="1"/>
        </p:nvGrpSpPr>
        <p:grpSpPr>
          <a:xfrm>
            <a:off x="7571233" y="6375405"/>
            <a:ext cx="3101723" cy="304800"/>
            <a:chOff x="5678424" y="4781550"/>
            <a:chExt cx="2326292" cy="228600"/>
          </a:xfrm>
        </p:grpSpPr>
        <p:sp>
          <p:nvSpPr>
            <p:cNvPr id="15" name="Rectangle 14"/>
            <p:cNvSpPr/>
            <p:nvPr userDrawn="1"/>
          </p:nvSpPr>
          <p:spPr>
            <a:xfrm>
              <a:off x="5867400" y="4781550"/>
              <a:ext cx="2137316" cy="223091"/>
            </a:xfrm>
            <a:prstGeom prst="rect">
              <a:avLst/>
            </a:prstGeom>
          </p:spPr>
          <p:txBody>
            <a:bodyPr wrap="none">
              <a:spAutoFit/>
            </a:bodyPr>
            <a:lstStyle/>
            <a:p>
              <a:pPr algn="l"/>
              <a:r>
                <a:rPr lang="en-US" sz="1333" dirty="0">
                  <a:solidFill>
                    <a:schemeClr val="bg1">
                      <a:lumMod val="65000"/>
                    </a:schemeClr>
                  </a:solidFill>
                  <a:latin typeface="Arial Rounded MT Bold" panose="020F0704030504030204" pitchFamily="34" charset="0"/>
                </a:rPr>
                <a:t>Children’s Healthcare of Atlanta</a:t>
              </a:r>
              <a:endParaRPr lang="en-US" sz="1333" dirty="0"/>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78424" y="4781550"/>
              <a:ext cx="228600" cy="228600"/>
            </a:xfrm>
            <a:prstGeom prst="rect">
              <a:avLst/>
            </a:prstGeom>
          </p:spPr>
        </p:pic>
      </p:grpSp>
    </p:spTree>
    <p:extLst>
      <p:ext uri="{BB962C8B-B14F-4D97-AF65-F5344CB8AC3E}">
        <p14:creationId xmlns:p14="http://schemas.microsoft.com/office/powerpoint/2010/main" val="1170792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spTree>
    <p:extLst>
      <p:ext uri="{BB962C8B-B14F-4D97-AF65-F5344CB8AC3E}">
        <p14:creationId xmlns:p14="http://schemas.microsoft.com/office/powerpoint/2010/main" val="1150677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p:spPr>
        <p:txBody>
          <a:bodyPr anchor="ctr" anchorCtr="0"/>
          <a:lstStyle>
            <a:lvl1pPr>
              <a:defRPr>
                <a:latin typeface="Calibri" pitchFamily="34" charset="0"/>
              </a:defRPr>
            </a:lvl1pPr>
          </a:lstStyle>
          <a:p>
            <a:r>
              <a:rPr lang="en-US" dirty="0"/>
              <a:t>Click to edit Master title style</a:t>
            </a:r>
          </a:p>
        </p:txBody>
      </p:sp>
      <p:cxnSp>
        <p:nvCxnSpPr>
          <p:cNvPr id="4" name="Straight Connector 3"/>
          <p:cNvCxnSpPr/>
          <p:nvPr userDrawn="1"/>
        </p:nvCxnSpPr>
        <p:spPr>
          <a:xfrm>
            <a:off x="609600" y="1219200"/>
            <a:ext cx="10972800" cy="0"/>
          </a:xfrm>
          <a:prstGeom prst="line">
            <a:avLst/>
          </a:prstGeom>
          <a:ln w="508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09600" y="1371600"/>
            <a:ext cx="10972800" cy="4800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074400" y="6400801"/>
            <a:ext cx="609600" cy="457200"/>
          </a:xfrm>
        </p:spPr>
        <p:txBody>
          <a:bodyPr/>
          <a:lstStyle>
            <a:lvl1pPr>
              <a:defRPr sz="1100">
                <a:solidFill>
                  <a:schemeClr val="accent1">
                    <a:lumMod val="60000"/>
                    <a:lumOff val="40000"/>
                  </a:schemeClr>
                </a:solidFill>
                <a:latin typeface="Calibri" pitchFamily="34" charset="0"/>
              </a:defRPr>
            </a:lvl1pPr>
          </a:lstStyle>
          <a:p>
            <a:pPr>
              <a:defRPr/>
            </a:pPr>
            <a:fld id="{01D945C9-0277-4107-B589-EC55ECD240BC}" type="slidenum">
              <a:rPr lang="en-US" smtClean="0"/>
              <a:pPr>
                <a:defRPr/>
              </a:pPr>
              <a:t>‹#›</a:t>
            </a:fld>
            <a:endParaRPr lang="en-US" dirty="0"/>
          </a:p>
        </p:txBody>
      </p:sp>
      <p:sp>
        <p:nvSpPr>
          <p:cNvPr id="19" name="TextBox 18"/>
          <p:cNvSpPr txBox="1"/>
          <p:nvPr userDrawn="1"/>
        </p:nvSpPr>
        <p:spPr>
          <a:xfrm>
            <a:off x="2235200" y="6477002"/>
            <a:ext cx="8636000" cy="276999"/>
          </a:xfrm>
          <a:prstGeom prst="rect">
            <a:avLst/>
          </a:prstGeom>
          <a:noFill/>
        </p:spPr>
        <p:txBody>
          <a:bodyPr wrap="square">
            <a:spAutoFit/>
          </a:bodyPr>
          <a:lstStyle/>
          <a:p>
            <a:pPr algn="r">
              <a:defRPr/>
            </a:pPr>
            <a:r>
              <a:rPr lang="en-US" sz="1200" dirty="0">
                <a:solidFill>
                  <a:schemeClr val="accent1">
                    <a:lumMod val="60000"/>
                    <a:lumOff val="40000"/>
                  </a:schemeClr>
                </a:solidFill>
                <a:latin typeface="Rockwell" pitchFamily="18" charset="0"/>
              </a:rPr>
              <a:t>Marcus Autism Center</a:t>
            </a:r>
          </a:p>
        </p:txBody>
      </p:sp>
    </p:spTree>
    <p:extLst>
      <p:ext uri="{BB962C8B-B14F-4D97-AF65-F5344CB8AC3E}">
        <p14:creationId xmlns:p14="http://schemas.microsoft.com/office/powerpoint/2010/main" val="3849290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9A8378-90B2-49FD-AF15-2BD09CA844AC}" type="datetimeFigureOut">
              <a:rPr lang="en-US" smtClean="0"/>
              <a:t>7/14/2022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2811260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A8378-90B2-49FD-AF15-2BD09CA844AC}" type="datetimeFigureOut">
              <a:rPr lang="en-US" smtClean="0"/>
              <a:t>7/14/2022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196088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49A8378-90B2-49FD-AF15-2BD09CA844AC}" type="datetimeFigureOut">
              <a:rPr lang="en-US" smtClean="0"/>
              <a:t>7/14/2022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58831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9A8378-90B2-49FD-AF15-2BD09CA844AC}" type="datetimeFigureOut">
              <a:rPr lang="en-US" smtClean="0"/>
              <a:t>7/14/2022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3408634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9A8378-90B2-49FD-AF15-2BD09CA844AC}" type="datetimeFigureOut">
              <a:rPr lang="en-US" smtClean="0"/>
              <a:t>7/14/2022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2604400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9A8378-90B2-49FD-AF15-2BD09CA844AC}" type="datetimeFigureOut">
              <a:rPr lang="en-US" smtClean="0"/>
              <a:t>7/14/2022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31473567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A8378-90B2-49FD-AF15-2BD09CA844AC}" type="datetimeFigureOut">
              <a:rPr lang="en-US" smtClean="0"/>
              <a:t>7/14/2022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3964118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49A8378-90B2-49FD-AF15-2BD09CA844AC}" type="datetimeFigureOut">
              <a:rPr lang="en-US" smtClean="0"/>
              <a:t>7/14/2022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1879605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49A8378-90B2-49FD-AF15-2BD09CA844AC}" type="datetimeFigureOut">
              <a:rPr lang="en-US" smtClean="0"/>
              <a:t>7/14/2022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508589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A8378-90B2-49FD-AF15-2BD09CA844AC}" type="datetimeFigureOut">
              <a:rPr lang="en-US" smtClean="0"/>
              <a:t>7/14/2022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7816046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A8378-90B2-49FD-AF15-2BD09CA844AC}" type="datetimeFigureOut">
              <a:rPr lang="en-US" smtClean="0"/>
              <a:t>7/14/2022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F58B7-23F7-473D-9AF0-8074A748C362}" type="slidenum">
              <a:rPr lang="en-US" smtClean="0"/>
              <a:t>‹#›</a:t>
            </a:fld>
            <a:endParaRPr lang="en-US"/>
          </a:p>
        </p:txBody>
      </p:sp>
    </p:spTree>
    <p:extLst>
      <p:ext uri="{BB962C8B-B14F-4D97-AF65-F5344CB8AC3E}">
        <p14:creationId xmlns:p14="http://schemas.microsoft.com/office/powerpoint/2010/main" val="30632502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title and bullets">
    <p:bg>
      <p:bgPr>
        <a:solidFill>
          <a:schemeClr val="bg2"/>
        </a:solidFill>
        <a:effectLst/>
      </p:bgPr>
    </p:bg>
    <p:spTree>
      <p:nvGrpSpPr>
        <p:cNvPr id="1" name=""/>
        <p:cNvGrpSpPr/>
        <p:nvPr/>
      </p:nvGrpSpPr>
      <p:grpSpPr>
        <a:xfrm>
          <a:off x="0" y="0"/>
          <a:ext cx="0" cy="0"/>
          <a:chOff x="0" y="0"/>
          <a:chExt cx="0" cy="0"/>
        </a:xfrm>
      </p:grpSpPr>
      <p:sp>
        <p:nvSpPr>
          <p:cNvPr id="11" name="Google Shape;56;p12">
            <a:extLst>
              <a:ext uri="{FF2B5EF4-FFF2-40B4-BE49-F238E27FC236}">
                <a16:creationId xmlns:a16="http://schemas.microsoft.com/office/drawing/2014/main" id="{8BBF0F75-F45E-014C-95F6-D9743397064B}"/>
              </a:ext>
            </a:extLst>
          </p:cNvPr>
          <p:cNvSpPr/>
          <p:nvPr userDrawn="1"/>
        </p:nvSpPr>
        <p:spPr>
          <a:xfrm>
            <a:off x="6096000" y="0"/>
            <a:ext cx="6096000" cy="6858000"/>
          </a:xfrm>
          <a:prstGeom prst="rect">
            <a:avLst/>
          </a:prstGeom>
          <a:solidFill>
            <a:schemeClr val="bg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4" name="Google Shape;57;p12">
            <a:extLst>
              <a:ext uri="{FF2B5EF4-FFF2-40B4-BE49-F238E27FC236}">
                <a16:creationId xmlns:a16="http://schemas.microsoft.com/office/drawing/2014/main" id="{022402F7-8BCF-944E-BD76-483F50519837}"/>
              </a:ext>
            </a:extLst>
          </p:cNvPr>
          <p:cNvCxnSpPr/>
          <p:nvPr userDrawn="1"/>
        </p:nvCxnSpPr>
        <p:spPr>
          <a:xfrm>
            <a:off x="6706233" y="5994000"/>
            <a:ext cx="624400" cy="0"/>
          </a:xfrm>
          <a:prstGeom prst="straightConnector1">
            <a:avLst/>
          </a:prstGeom>
          <a:noFill/>
          <a:ln w="19050" cap="flat" cmpd="sng">
            <a:solidFill>
              <a:srgbClr val="F58C42"/>
            </a:solidFill>
            <a:prstDash val="solid"/>
            <a:round/>
            <a:headEnd type="none" w="sm" len="sm"/>
            <a:tailEnd type="none" w="sm" len="sm"/>
          </a:ln>
        </p:spPr>
      </p:cxnSp>
      <p:sp>
        <p:nvSpPr>
          <p:cNvPr id="5" name="Google Shape;58;p12">
            <a:extLst>
              <a:ext uri="{FF2B5EF4-FFF2-40B4-BE49-F238E27FC236}">
                <a16:creationId xmlns:a16="http://schemas.microsoft.com/office/drawing/2014/main" id="{07A0FEBE-8D7C-7D4A-9545-67B8BDC6406C}"/>
              </a:ext>
            </a:extLst>
          </p:cNvPr>
          <p:cNvSpPr txBox="1">
            <a:spLocks noGrp="1"/>
          </p:cNvSpPr>
          <p:nvPr>
            <p:ph type="title"/>
          </p:nvPr>
        </p:nvSpPr>
        <p:spPr>
          <a:xfrm>
            <a:off x="354000" y="1441867"/>
            <a:ext cx="5393600" cy="2280400"/>
          </a:xfrm>
          <a:prstGeom prst="rect">
            <a:avLst/>
          </a:prstGeom>
        </p:spPr>
        <p:txBody>
          <a:bodyPr spcFirstLastPara="1" wrap="square" lIns="91425" tIns="91425" rIns="91425" bIns="91425" anchor="b" anchorCtr="0"/>
          <a:lstStyle>
            <a:lvl1pPr lvl="0" algn="ctr">
              <a:spcBef>
                <a:spcPts val="0"/>
              </a:spcBef>
              <a:spcAft>
                <a:spcPts val="0"/>
              </a:spcAft>
              <a:buClr>
                <a:srgbClr val="FFFFFF"/>
              </a:buClr>
              <a:buSzPts val="4200"/>
              <a:buNone/>
              <a:defRPr sz="5600">
                <a:solidFill>
                  <a:srgbClr val="FFFFFF"/>
                </a:solidFill>
              </a:defRPr>
            </a:lvl1pPr>
            <a:lvl2pPr lvl="1" algn="ctr">
              <a:spcBef>
                <a:spcPts val="0"/>
              </a:spcBef>
              <a:spcAft>
                <a:spcPts val="0"/>
              </a:spcAft>
              <a:buClr>
                <a:srgbClr val="FFFFFF"/>
              </a:buClr>
              <a:buSzPts val="4200"/>
              <a:buNone/>
              <a:defRPr sz="5600">
                <a:solidFill>
                  <a:srgbClr val="FFFFFF"/>
                </a:solidFill>
              </a:defRPr>
            </a:lvl2pPr>
            <a:lvl3pPr lvl="2" algn="ctr">
              <a:spcBef>
                <a:spcPts val="0"/>
              </a:spcBef>
              <a:spcAft>
                <a:spcPts val="0"/>
              </a:spcAft>
              <a:buClr>
                <a:srgbClr val="FFFFFF"/>
              </a:buClr>
              <a:buSzPts val="4200"/>
              <a:buNone/>
              <a:defRPr sz="5600">
                <a:solidFill>
                  <a:srgbClr val="FFFFFF"/>
                </a:solidFill>
              </a:defRPr>
            </a:lvl3pPr>
            <a:lvl4pPr lvl="3" algn="ctr">
              <a:spcBef>
                <a:spcPts val="0"/>
              </a:spcBef>
              <a:spcAft>
                <a:spcPts val="0"/>
              </a:spcAft>
              <a:buClr>
                <a:srgbClr val="FFFFFF"/>
              </a:buClr>
              <a:buSzPts val="4200"/>
              <a:buNone/>
              <a:defRPr sz="5600">
                <a:solidFill>
                  <a:srgbClr val="FFFFFF"/>
                </a:solidFill>
              </a:defRPr>
            </a:lvl4pPr>
            <a:lvl5pPr lvl="4" algn="ctr">
              <a:spcBef>
                <a:spcPts val="0"/>
              </a:spcBef>
              <a:spcAft>
                <a:spcPts val="0"/>
              </a:spcAft>
              <a:buClr>
                <a:srgbClr val="FFFFFF"/>
              </a:buClr>
              <a:buSzPts val="4200"/>
              <a:buNone/>
              <a:defRPr sz="5600">
                <a:solidFill>
                  <a:srgbClr val="FFFFFF"/>
                </a:solidFill>
              </a:defRPr>
            </a:lvl5pPr>
            <a:lvl6pPr lvl="5" algn="ctr">
              <a:spcBef>
                <a:spcPts val="0"/>
              </a:spcBef>
              <a:spcAft>
                <a:spcPts val="0"/>
              </a:spcAft>
              <a:buClr>
                <a:srgbClr val="FFFFFF"/>
              </a:buClr>
              <a:buSzPts val="4200"/>
              <a:buNone/>
              <a:defRPr sz="5600">
                <a:solidFill>
                  <a:srgbClr val="FFFFFF"/>
                </a:solidFill>
              </a:defRPr>
            </a:lvl6pPr>
            <a:lvl7pPr lvl="6" algn="ctr">
              <a:spcBef>
                <a:spcPts val="0"/>
              </a:spcBef>
              <a:spcAft>
                <a:spcPts val="0"/>
              </a:spcAft>
              <a:buClr>
                <a:srgbClr val="FFFFFF"/>
              </a:buClr>
              <a:buSzPts val="4200"/>
              <a:buNone/>
              <a:defRPr sz="5600">
                <a:solidFill>
                  <a:srgbClr val="FFFFFF"/>
                </a:solidFill>
              </a:defRPr>
            </a:lvl7pPr>
            <a:lvl8pPr lvl="7" algn="ctr">
              <a:spcBef>
                <a:spcPts val="0"/>
              </a:spcBef>
              <a:spcAft>
                <a:spcPts val="0"/>
              </a:spcAft>
              <a:buClr>
                <a:srgbClr val="FFFFFF"/>
              </a:buClr>
              <a:buSzPts val="4200"/>
              <a:buNone/>
              <a:defRPr sz="5600">
                <a:solidFill>
                  <a:srgbClr val="FFFFFF"/>
                </a:solidFill>
              </a:defRPr>
            </a:lvl8pPr>
            <a:lvl9pPr lvl="8" algn="ctr">
              <a:spcBef>
                <a:spcPts val="0"/>
              </a:spcBef>
              <a:spcAft>
                <a:spcPts val="0"/>
              </a:spcAft>
              <a:buClr>
                <a:srgbClr val="FFFFFF"/>
              </a:buClr>
              <a:buSzPts val="4200"/>
              <a:buNone/>
              <a:defRPr sz="5600">
                <a:solidFill>
                  <a:srgbClr val="FFFFFF"/>
                </a:solidFill>
              </a:defRPr>
            </a:lvl9pPr>
          </a:lstStyle>
          <a:p>
            <a:endParaRPr dirty="0"/>
          </a:p>
        </p:txBody>
      </p:sp>
      <p:sp>
        <p:nvSpPr>
          <p:cNvPr id="6" name="Google Shape;59;p12">
            <a:extLst>
              <a:ext uri="{FF2B5EF4-FFF2-40B4-BE49-F238E27FC236}">
                <a16:creationId xmlns:a16="http://schemas.microsoft.com/office/drawing/2014/main" id="{CDC52372-47F3-4E48-AE1C-EE8F74F1A103}"/>
              </a:ext>
            </a:extLst>
          </p:cNvPr>
          <p:cNvSpPr txBox="1">
            <a:spLocks noGrp="1"/>
          </p:cNvSpPr>
          <p:nvPr>
            <p:ph type="subTitle" idx="1"/>
          </p:nvPr>
        </p:nvSpPr>
        <p:spPr>
          <a:xfrm>
            <a:off x="354000" y="3793601"/>
            <a:ext cx="5393600" cy="17940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dk1"/>
              </a:buClr>
              <a:buSzPts val="1200"/>
              <a:buFont typeface="Lora"/>
              <a:buNone/>
              <a:defRPr sz="2133" i="1">
                <a:solidFill>
                  <a:schemeClr val="bg1"/>
                </a:solidFill>
                <a:latin typeface="Lora"/>
                <a:ea typeface="Lora"/>
                <a:cs typeface="Lora"/>
                <a:sym typeface="Lora"/>
              </a:defRPr>
            </a:lvl1pPr>
            <a:lvl2pPr lvl="1"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2pPr>
            <a:lvl3pPr lvl="2"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3pPr>
            <a:lvl4pPr lvl="3"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4pPr>
            <a:lvl5pPr lvl="4"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5pPr>
            <a:lvl6pPr lvl="5"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6pPr>
            <a:lvl7pPr lvl="6"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7pPr>
            <a:lvl8pPr lvl="7"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8pPr>
            <a:lvl9pPr lvl="8" algn="ctr">
              <a:lnSpc>
                <a:spcPct val="100000"/>
              </a:lnSpc>
              <a:spcBef>
                <a:spcPts val="0"/>
              </a:spcBef>
              <a:spcAft>
                <a:spcPts val="0"/>
              </a:spcAft>
              <a:buClr>
                <a:schemeClr val="dk1"/>
              </a:buClr>
              <a:buSzPts val="1200"/>
              <a:buFont typeface="Lora"/>
              <a:buNone/>
              <a:defRPr>
                <a:solidFill>
                  <a:schemeClr val="dk1"/>
                </a:solidFill>
                <a:latin typeface="Lora"/>
                <a:ea typeface="Lora"/>
                <a:cs typeface="Lora"/>
                <a:sym typeface="Lora"/>
              </a:defRPr>
            </a:lvl9pPr>
          </a:lstStyle>
          <a:p>
            <a:endParaRPr dirty="0"/>
          </a:p>
        </p:txBody>
      </p:sp>
      <p:sp>
        <p:nvSpPr>
          <p:cNvPr id="7" name="Google Shape;61;p12">
            <a:extLst>
              <a:ext uri="{FF2B5EF4-FFF2-40B4-BE49-F238E27FC236}">
                <a16:creationId xmlns:a16="http://schemas.microsoft.com/office/drawing/2014/main" id="{D5D4276E-3782-C847-B822-BABB3E7ABD4C}"/>
              </a:ext>
            </a:extLst>
          </p:cNvPr>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8" name="Picture 7">
            <a:extLst>
              <a:ext uri="{FF2B5EF4-FFF2-40B4-BE49-F238E27FC236}">
                <a16:creationId xmlns:a16="http://schemas.microsoft.com/office/drawing/2014/main" id="{6352BA3C-FB12-2A4D-B646-C658EB4D9516}"/>
              </a:ext>
            </a:extLst>
          </p:cNvPr>
          <p:cNvPicPr>
            <a:picLocks noChangeAspect="1"/>
          </p:cNvPicPr>
          <p:nvPr userDrawn="1"/>
        </p:nvPicPr>
        <p:blipFill>
          <a:blip r:embed="rId2"/>
          <a:stretch>
            <a:fillRect/>
          </a:stretch>
        </p:blipFill>
        <p:spPr>
          <a:xfrm>
            <a:off x="11486117" y="265813"/>
            <a:ext cx="495513" cy="495513"/>
          </a:xfrm>
          <a:prstGeom prst="rect">
            <a:avLst/>
          </a:prstGeom>
        </p:spPr>
      </p:pic>
      <p:sp>
        <p:nvSpPr>
          <p:cNvPr id="9" name="Text Placeholder 4">
            <a:extLst>
              <a:ext uri="{FF2B5EF4-FFF2-40B4-BE49-F238E27FC236}">
                <a16:creationId xmlns:a16="http://schemas.microsoft.com/office/drawing/2014/main" id="{DF91DBAE-12B2-1D4B-8149-A0726524938B}"/>
              </a:ext>
            </a:extLst>
          </p:cNvPr>
          <p:cNvSpPr>
            <a:spLocks noGrp="1"/>
          </p:cNvSpPr>
          <p:nvPr>
            <p:ph type="body" sz="quarter" idx="16" hasCustomPrompt="1"/>
          </p:nvPr>
        </p:nvSpPr>
        <p:spPr>
          <a:xfrm>
            <a:off x="6706234" y="1008669"/>
            <a:ext cx="4779881" cy="678600"/>
          </a:xfrm>
        </p:spPr>
        <p:txBody>
          <a:bodyPr/>
          <a:lstStyle>
            <a:lvl1pPr marL="0" indent="0">
              <a:buNone/>
              <a:defRPr sz="2400">
                <a:solidFill>
                  <a:schemeClr val="tx1"/>
                </a:solidFill>
              </a:defRPr>
            </a:lvl1pPr>
          </a:lstStyle>
          <a:p>
            <a:pPr lvl="0"/>
            <a:r>
              <a:rPr lang="en-US" dirty="0"/>
              <a:t>SUBHEAD</a:t>
            </a:r>
          </a:p>
        </p:txBody>
      </p:sp>
      <p:sp>
        <p:nvSpPr>
          <p:cNvPr id="12" name="Text Placeholder 2">
            <a:extLst>
              <a:ext uri="{FF2B5EF4-FFF2-40B4-BE49-F238E27FC236}">
                <a16:creationId xmlns:a16="http://schemas.microsoft.com/office/drawing/2014/main" id="{8B58C37C-DC92-C948-9D70-FD30F3E5B012}"/>
              </a:ext>
            </a:extLst>
          </p:cNvPr>
          <p:cNvSpPr>
            <a:spLocks noGrp="1"/>
          </p:cNvSpPr>
          <p:nvPr>
            <p:ph type="body" sz="quarter" idx="17"/>
          </p:nvPr>
        </p:nvSpPr>
        <p:spPr>
          <a:xfrm>
            <a:off x="6706233" y="2155013"/>
            <a:ext cx="4779881" cy="3432591"/>
          </a:xfrm>
        </p:spPr>
        <p:txBody>
          <a:bodyPr/>
          <a:lstStyle>
            <a:lvl1pPr>
              <a:lnSpc>
                <a:spcPct val="120000"/>
              </a:lnSpc>
              <a:spcBef>
                <a:spcPts val="800"/>
              </a:spcBef>
              <a:spcAft>
                <a:spcPts val="0"/>
              </a:spcAft>
              <a:buSzPct val="75000"/>
              <a:defRPr sz="2133">
                <a:solidFill>
                  <a:schemeClr val="tx1">
                    <a:lumMod val="50000"/>
                  </a:schemeClr>
                </a:solidFill>
                <a:latin typeface="Lora" pitchFamily="2" charset="77"/>
              </a:defRPr>
            </a:lvl1pPr>
            <a:lvl2pPr>
              <a:lnSpc>
                <a:spcPct val="120000"/>
              </a:lnSpc>
              <a:spcBef>
                <a:spcPts val="800"/>
              </a:spcBef>
              <a:spcAft>
                <a:spcPts val="0"/>
              </a:spcAft>
              <a:buSzPct val="75000"/>
              <a:defRPr sz="2133">
                <a:solidFill>
                  <a:schemeClr val="tx1">
                    <a:lumMod val="50000"/>
                  </a:schemeClr>
                </a:solidFill>
                <a:latin typeface="Lora" pitchFamily="2" charset="77"/>
              </a:defRPr>
            </a:lvl2pPr>
            <a:lvl3pPr>
              <a:lnSpc>
                <a:spcPct val="120000"/>
              </a:lnSpc>
              <a:spcBef>
                <a:spcPts val="800"/>
              </a:spcBef>
              <a:spcAft>
                <a:spcPts val="0"/>
              </a:spcAft>
              <a:buSzPct val="75000"/>
              <a:defRPr sz="2133">
                <a:solidFill>
                  <a:schemeClr val="tx1">
                    <a:lumMod val="50000"/>
                  </a:schemeClr>
                </a:solidFill>
                <a:latin typeface="Lora" pitchFamily="2" charset="77"/>
              </a:defRPr>
            </a:lvl3pPr>
            <a:lvl4pPr>
              <a:lnSpc>
                <a:spcPct val="120000"/>
              </a:lnSpc>
              <a:spcBef>
                <a:spcPts val="800"/>
              </a:spcBef>
              <a:spcAft>
                <a:spcPts val="0"/>
              </a:spcAft>
              <a:buSzPct val="75000"/>
              <a:defRPr sz="2133">
                <a:solidFill>
                  <a:schemeClr val="tx1">
                    <a:lumMod val="50000"/>
                  </a:schemeClr>
                </a:solidFill>
                <a:latin typeface="Lora" pitchFamily="2" charset="77"/>
              </a:defRPr>
            </a:lvl4pPr>
            <a:lvl5pPr>
              <a:lnSpc>
                <a:spcPct val="120000"/>
              </a:lnSpc>
              <a:spcBef>
                <a:spcPts val="800"/>
              </a:spcBef>
              <a:spcAft>
                <a:spcPts val="0"/>
              </a:spcAft>
              <a:buSzPct val="75000"/>
              <a:defRPr sz="2133">
                <a:solidFill>
                  <a:schemeClr val="tx1">
                    <a:lumMod val="50000"/>
                  </a:schemeClr>
                </a:solidFill>
                <a:latin typeface="Lora" pitchFamily="2"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2452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7000F-C7FC-B04B-AB4B-994EC6883793}"/>
              </a:ext>
            </a:extLst>
          </p:cNvPr>
          <p:cNvSpPr>
            <a:spLocks noGrp="1"/>
          </p:cNvSpPr>
          <p:nvPr>
            <p:ph type="title"/>
          </p:nvPr>
        </p:nvSpPr>
        <p:spPr>
          <a:xfrm>
            <a:off x="838200" y="365125"/>
            <a:ext cx="987068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284C6F-3D98-AC42-9742-8101408110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463B23B-2C22-7B48-A306-13495EA80C65}"/>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1" i="0">
                <a:solidFill>
                  <a:srgbClr val="2AB9DD"/>
                </a:solidFill>
                <a:latin typeface="Arial" panose="020B0604020202020204" pitchFamily="34" charset="0"/>
                <a:cs typeface="Arial" panose="020B0604020202020204" pitchFamily="34" charset="0"/>
              </a:defRPr>
            </a:lvl1pPr>
          </a:lstStyle>
          <a:p>
            <a:r>
              <a:rPr lang="en-US" dirty="0"/>
              <a:t>2022 World TSC Conference</a:t>
            </a:r>
          </a:p>
        </p:txBody>
      </p:sp>
      <p:sp>
        <p:nvSpPr>
          <p:cNvPr id="6" name="Slide Number Placeholder 5">
            <a:extLst>
              <a:ext uri="{FF2B5EF4-FFF2-40B4-BE49-F238E27FC236}">
                <a16:creationId xmlns:a16="http://schemas.microsoft.com/office/drawing/2014/main" id="{8BC79DAD-56F5-4843-9D28-317CF2FC465B}"/>
              </a:ext>
            </a:extLst>
          </p:cNvPr>
          <p:cNvSpPr>
            <a:spLocks noGrp="1"/>
          </p:cNvSpPr>
          <p:nvPr>
            <p:ph type="sldNum" sz="quarter" idx="4"/>
          </p:nvPr>
        </p:nvSpPr>
        <p:spPr>
          <a:xfrm>
            <a:off x="9215514" y="6448271"/>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01F8DFA-C4CA-B44D-8632-6C7F43F11341}" type="slidenum">
              <a:rPr lang="en-US" smtClean="0"/>
              <a:pPr/>
              <a:t>‹#›</a:t>
            </a:fld>
            <a:endParaRPr lang="en-US" dirty="0"/>
          </a:p>
        </p:txBody>
      </p:sp>
    </p:spTree>
    <p:extLst>
      <p:ext uri="{BB962C8B-B14F-4D97-AF65-F5344CB8AC3E}">
        <p14:creationId xmlns:p14="http://schemas.microsoft.com/office/powerpoint/2010/main" val="3717044080"/>
      </p:ext>
    </p:extLst>
  </p:cSld>
  <p:clrMap bg1="lt1" tx1="dk1" bg2="lt2" tx2="dk2" accent1="accent1" accent2="accent2" accent3="accent3" accent4="accent4" accent5="accent5" accent6="accent6" hlink="hlink" folHlink="folHlink"/>
  <p:sldLayoutIdLst>
    <p:sldLayoutId id="2147483755" r:id="rId1"/>
    <p:sldLayoutId id="2147483767" r:id="rId2"/>
    <p:sldLayoutId id="2147483768" r:id="rId3"/>
    <p:sldLayoutId id="2147483761" r:id="rId4"/>
    <p:sldLayoutId id="2147483765" r:id="rId5"/>
    <p:sldLayoutId id="2147483766" r:id="rId6"/>
    <p:sldLayoutId id="2147483763" r:id="rId7"/>
    <p:sldLayoutId id="2147483756" r:id="rId8"/>
    <p:sldLayoutId id="2147483764" r:id="rId9"/>
    <p:sldLayoutId id="2147483769" r:id="rId10"/>
    <p:sldLayoutId id="2147483758" r:id="rId11"/>
    <p:sldLayoutId id="2147483759" r:id="rId12"/>
    <p:sldLayoutId id="2147483772" r:id="rId13"/>
    <p:sldLayoutId id="2147483773" r:id="rId14"/>
    <p:sldLayoutId id="2147483787" r:id="rId15"/>
    <p:sldLayoutId id="2147483788" r:id="rId16"/>
    <p:sldLayoutId id="2147483789" r:id="rId17"/>
    <p:sldLayoutId id="2147483790" r:id="rId18"/>
    <p:sldLayoutId id="2147483791" r:id="rId19"/>
  </p:sldLayoutIdLst>
  <p:hf hdr="0" dt="0"/>
  <p:txStyles>
    <p:titleStyle>
      <a:lvl1pPr algn="l" defTabSz="914400" rtl="0" eaLnBrk="1" latinLnBrk="0" hangingPunct="1">
        <a:lnSpc>
          <a:spcPct val="90000"/>
        </a:lnSpc>
        <a:spcBef>
          <a:spcPct val="0"/>
        </a:spcBef>
        <a:buNone/>
        <a:defRPr sz="4800" b="0" i="0" kern="1200" spc="0" baseline="0">
          <a:solidFill>
            <a:srgbClr val="0071A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800" b="0" i="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1000"/>
        </a:spcAft>
        <a:buClr>
          <a:srgbClr val="2AB9DD"/>
        </a:buClr>
        <a:buFont typeface="Arial" panose="020B0604020202020204" pitchFamily="34" charset="0"/>
        <a:buChar char="•"/>
        <a:defRPr sz="2400" b="0" i="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9A8378-90B2-49FD-AF15-2BD09CA844AC}" type="datetimeFigureOut">
              <a:rPr lang="en-US" smtClean="0"/>
              <a:t>7/14/2022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F58B7-23F7-473D-9AF0-8074A748C362}" type="slidenum">
              <a:rPr lang="en-US" smtClean="0"/>
              <a:t>‹#›</a:t>
            </a:fld>
            <a:endParaRPr lang="en-US"/>
          </a:p>
        </p:txBody>
      </p:sp>
    </p:spTree>
    <p:extLst>
      <p:ext uri="{BB962C8B-B14F-4D97-AF65-F5344CB8AC3E}">
        <p14:creationId xmlns:p14="http://schemas.microsoft.com/office/powerpoint/2010/main" val="316065112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oogle.com/url?sa=i&amp;rct=j&amp;q=&amp;esrc=s&amp;source=images&amp;cd=&amp;cad=rja&amp;uact=8&amp;ved=2ahUKEwjRiJaYoJ3dAhVik-AKHeWCD9kQjRx6BAgBEAU&amp;url=https://www.scarymommy.com/hate-packing-lunch/&amp;psig=AOvVaw02lzntWWy_3MZmpey9sPzV&amp;ust=1536009704130501"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Layout" Target="../diagrams/layout3.xml"/><Relationship Id="rId7" Type="http://schemas.openxmlformats.org/officeDocument/2006/relationships/image" Target="../media/image24.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78.jpeg"/></Relationships>
</file>

<file path=ppt/slides/_rels/slide6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1.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hyperlink" Target="http://www.123rf.com/photo_16599658_cherry-juice.html" TargetMode="External"/><Relationship Id="rId7" Type="http://schemas.openxmlformats.org/officeDocument/2006/relationships/hyperlink" Target="http://www.123rf.com/photo_5745333_silver-juice-pouch-with-a-yellow-straw-photographed-on-a-white-background.html"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hyperlink" Target="http://www.123rf.com/photo_10851761_simple-small-plastic-water-bottle.html" TargetMode="External"/><Relationship Id="rId4" Type="http://schemas.openxmlformats.org/officeDocument/2006/relationships/image" Target="../media/image83.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6.emf"/></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417CA-2104-E340-A5C7-557329BBCC24}"/>
              </a:ext>
            </a:extLst>
          </p:cNvPr>
          <p:cNvSpPr>
            <a:spLocks noGrp="1"/>
          </p:cNvSpPr>
          <p:nvPr>
            <p:ph type="title"/>
          </p:nvPr>
        </p:nvSpPr>
        <p:spPr>
          <a:xfrm>
            <a:off x="831849" y="1599537"/>
            <a:ext cx="8840471" cy="2852737"/>
          </a:xfrm>
        </p:spPr>
        <p:txBody>
          <a:bodyPr>
            <a:normAutofit/>
          </a:bodyPr>
          <a:lstStyle/>
          <a:p>
            <a:r>
              <a:rPr lang="en-US" dirty="0"/>
              <a:t>Feeding, Elopement, and Toileting</a:t>
            </a:r>
          </a:p>
        </p:txBody>
      </p:sp>
      <p:sp>
        <p:nvSpPr>
          <p:cNvPr id="3" name="Text Placeholder 2">
            <a:extLst>
              <a:ext uri="{FF2B5EF4-FFF2-40B4-BE49-F238E27FC236}">
                <a16:creationId xmlns:a16="http://schemas.microsoft.com/office/drawing/2014/main" id="{96C22664-8116-9244-8B43-136674FBE076}"/>
              </a:ext>
            </a:extLst>
          </p:cNvPr>
          <p:cNvSpPr>
            <a:spLocks noGrp="1"/>
          </p:cNvSpPr>
          <p:nvPr>
            <p:ph type="body" idx="1"/>
          </p:nvPr>
        </p:nvSpPr>
        <p:spPr>
          <a:xfrm>
            <a:off x="831851" y="742605"/>
            <a:ext cx="7550150" cy="860119"/>
          </a:xfrm>
        </p:spPr>
        <p:txBody>
          <a:bodyPr/>
          <a:lstStyle/>
          <a:p>
            <a:r>
              <a:rPr lang="en-US" dirty="0"/>
              <a:t>2022 World TSC Conference</a:t>
            </a:r>
          </a:p>
        </p:txBody>
      </p:sp>
      <p:sp>
        <p:nvSpPr>
          <p:cNvPr id="4" name="Text Placeholder 3">
            <a:extLst>
              <a:ext uri="{FF2B5EF4-FFF2-40B4-BE49-F238E27FC236}">
                <a16:creationId xmlns:a16="http://schemas.microsoft.com/office/drawing/2014/main" id="{F14C4C01-4991-F541-9B38-2523A231772E}"/>
              </a:ext>
            </a:extLst>
          </p:cNvPr>
          <p:cNvSpPr>
            <a:spLocks noGrp="1"/>
          </p:cNvSpPr>
          <p:nvPr>
            <p:ph type="body" idx="10"/>
          </p:nvPr>
        </p:nvSpPr>
        <p:spPr>
          <a:xfrm>
            <a:off x="831849" y="6115395"/>
            <a:ext cx="4349749" cy="574675"/>
          </a:xfrm>
        </p:spPr>
        <p:txBody>
          <a:bodyPr/>
          <a:lstStyle/>
          <a:p>
            <a:r>
              <a:rPr lang="en-US" dirty="0"/>
              <a:t>July 29, 2022</a:t>
            </a:r>
          </a:p>
        </p:txBody>
      </p:sp>
      <p:sp>
        <p:nvSpPr>
          <p:cNvPr id="5" name="Text Placeholder 2">
            <a:extLst>
              <a:ext uri="{FF2B5EF4-FFF2-40B4-BE49-F238E27FC236}">
                <a16:creationId xmlns:a16="http://schemas.microsoft.com/office/drawing/2014/main" id="{3DE5AA4A-13CF-177A-46A9-84CF345222C3}"/>
              </a:ext>
            </a:extLst>
          </p:cNvPr>
          <p:cNvSpPr txBox="1">
            <a:spLocks/>
          </p:cNvSpPr>
          <p:nvPr/>
        </p:nvSpPr>
        <p:spPr>
          <a:xfrm>
            <a:off x="831851" y="4734416"/>
            <a:ext cx="7248893" cy="1048094"/>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2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0"/>
              </a:spcBef>
              <a:spcAft>
                <a:spcPts val="1000"/>
              </a:spcAft>
              <a:buClr>
                <a:srgbClr val="2AB9DD"/>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9600" dirty="0"/>
              <a:t>Valerie Volkert, PhD, BCBA-D</a:t>
            </a:r>
          </a:p>
          <a:p>
            <a:r>
              <a:rPr lang="en-US" sz="9600" dirty="0"/>
              <a:t>Mindy Scheithauer, PhD, BCBA-D</a:t>
            </a:r>
          </a:p>
          <a:p>
            <a:r>
              <a:rPr lang="en-US" sz="9600" dirty="0"/>
              <a:t>Joanna Lomas Mevers, PhD, BCBA-D</a:t>
            </a:r>
          </a:p>
          <a:p>
            <a:endParaRPr lang="en-US" dirty="0"/>
          </a:p>
          <a:p>
            <a:r>
              <a:rPr lang="en-US" dirty="0"/>
              <a:t> </a:t>
            </a:r>
          </a:p>
        </p:txBody>
      </p:sp>
    </p:spTree>
    <p:extLst>
      <p:ext uri="{BB962C8B-B14F-4D97-AF65-F5344CB8AC3E}">
        <p14:creationId xmlns:p14="http://schemas.microsoft.com/office/powerpoint/2010/main" val="2108616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p:txBody>
          <a:bodyPr>
            <a:normAutofit/>
          </a:bodyPr>
          <a:lstStyle/>
          <a:p>
            <a:r>
              <a:rPr lang="en-US" altLang="en-US" dirty="0">
                <a:ea typeface="Geneva"/>
              </a:rPr>
              <a:t>Medical/Behavior Interactions</a:t>
            </a:r>
            <a:endParaRPr lang="en-US" dirty="0"/>
          </a:p>
        </p:txBody>
      </p:sp>
      <p:sp>
        <p:nvSpPr>
          <p:cNvPr id="3" name="Content Placeholder 2">
            <a:extLst>
              <a:ext uri="{FF2B5EF4-FFF2-40B4-BE49-F238E27FC236}">
                <a16:creationId xmlns:a16="http://schemas.microsoft.com/office/drawing/2014/main" id="{729A8989-397F-1143-8613-8187D67F54FB}"/>
              </a:ext>
            </a:extLst>
          </p:cNvPr>
          <p:cNvSpPr>
            <a:spLocks noGrp="1"/>
          </p:cNvSpPr>
          <p:nvPr>
            <p:ph sz="half" idx="1"/>
          </p:nvPr>
        </p:nvSpPr>
        <p:spPr>
          <a:xfrm>
            <a:off x="685800" y="1548882"/>
            <a:ext cx="10557588" cy="4888237"/>
          </a:xfrm>
        </p:spPr>
        <p:txBody>
          <a:bodyPr>
            <a:normAutofit fontScale="77500" lnSpcReduction="20000"/>
          </a:bodyPr>
          <a:lstStyle/>
          <a:p>
            <a:pPr marL="3629" indent="0" defTabSz="584200">
              <a:spcBef>
                <a:spcPts val="0"/>
              </a:spcBef>
              <a:spcAft>
                <a:spcPts val="1200"/>
              </a:spcAft>
              <a:buSzPct val="100000"/>
              <a:buNone/>
              <a:defRPr/>
            </a:pPr>
            <a:r>
              <a:rPr lang="en-US" sz="3600" dirty="0">
                <a:solidFill>
                  <a:schemeClr val="tx2"/>
                </a:solidFill>
                <a:latin typeface="Arial" panose="020B0604020202020204" pitchFamily="34" charset="0"/>
                <a:ea typeface="Helvetica Light"/>
                <a:cs typeface="Arial" panose="020B0604020202020204" pitchFamily="34" charset="0"/>
                <a:sym typeface="Helvetica Light"/>
              </a:rPr>
              <a:t>When addressing feeding difficulties, elopement, or toilet training (or any challenging behavior) ruling out physiological factors is an important first step. </a:t>
            </a:r>
          </a:p>
          <a:p>
            <a:pPr marL="3629" indent="0" defTabSz="584200">
              <a:spcBef>
                <a:spcPts val="0"/>
              </a:spcBef>
              <a:spcAft>
                <a:spcPts val="1200"/>
              </a:spcAft>
              <a:buSzPct val="100000"/>
              <a:buNone/>
              <a:defRPr/>
            </a:pPr>
            <a:r>
              <a:rPr lang="en-US" sz="3600" dirty="0">
                <a:solidFill>
                  <a:schemeClr val="tx2"/>
                </a:solidFill>
                <a:latin typeface="Arial" panose="020B0604020202020204" pitchFamily="34" charset="0"/>
                <a:ea typeface="Helvetica Light"/>
                <a:cs typeface="Arial" panose="020B0604020202020204" pitchFamily="34" charset="0"/>
                <a:sym typeface="Helvetica Light"/>
              </a:rPr>
              <a:t>Examples:</a:t>
            </a:r>
            <a:br>
              <a:rPr lang="en-US" sz="3600" dirty="0">
                <a:solidFill>
                  <a:schemeClr val="tx2"/>
                </a:solidFill>
                <a:latin typeface="Arial" panose="020B0604020202020204" pitchFamily="34" charset="0"/>
                <a:ea typeface="Helvetica Light"/>
                <a:cs typeface="Arial" panose="020B0604020202020204" pitchFamily="34" charset="0"/>
                <a:sym typeface="Helvetica Light"/>
              </a:rPr>
            </a:br>
            <a:endParaRPr lang="en-US" sz="3600" dirty="0">
              <a:solidFill>
                <a:schemeClr val="tx2"/>
              </a:solidFill>
              <a:latin typeface="Arial" panose="020B0604020202020204" pitchFamily="34" charset="0"/>
              <a:ea typeface="Helvetica Light"/>
              <a:cs typeface="Arial" panose="020B0604020202020204" pitchFamily="34" charset="0"/>
              <a:sym typeface="Helvetica Light"/>
            </a:endParaRPr>
          </a:p>
          <a:p>
            <a:pPr marL="918029" lvl="1" indent="-457200" defTabSz="584200">
              <a:spcAft>
                <a:spcPts val="1200"/>
              </a:spcAft>
              <a:buSzPct val="100000"/>
              <a:defRPr/>
            </a:pPr>
            <a:r>
              <a:rPr lang="en-US" sz="3100" dirty="0">
                <a:solidFill>
                  <a:schemeClr val="tx2"/>
                </a:solidFill>
                <a:latin typeface="Arial" panose="020B0604020202020204" pitchFamily="34" charset="0"/>
                <a:ea typeface="Helvetica Light"/>
                <a:cs typeface="Arial" panose="020B0604020202020204" pitchFamily="34" charset="0"/>
                <a:sym typeface="Helvetica Light"/>
              </a:rPr>
              <a:t>Toileting concerns may be a result of or complicated by constipation</a:t>
            </a:r>
          </a:p>
          <a:p>
            <a:pPr marL="918029" lvl="1" indent="-457200" defTabSz="584200">
              <a:spcAft>
                <a:spcPts val="1200"/>
              </a:spcAft>
              <a:buSzPct val="100000"/>
              <a:defRPr/>
            </a:pPr>
            <a:r>
              <a:rPr lang="en-US" sz="3100" dirty="0">
                <a:solidFill>
                  <a:schemeClr val="tx2"/>
                </a:solidFill>
                <a:latin typeface="Arial" panose="020B0604020202020204" pitchFamily="34" charset="0"/>
                <a:ea typeface="Helvetica Light"/>
                <a:cs typeface="Arial" panose="020B0604020202020204" pitchFamily="34" charset="0"/>
                <a:sym typeface="Helvetica Light"/>
              </a:rPr>
              <a:t>Feeding difficulties can be brought on and exacerbated by Eosinophilic-esophagitis</a:t>
            </a:r>
          </a:p>
          <a:p>
            <a:pPr marL="460829" indent="-457200" defTabSz="584200">
              <a:spcBef>
                <a:spcPts val="0"/>
              </a:spcBef>
              <a:spcAft>
                <a:spcPts val="1200"/>
              </a:spcAft>
              <a:buSzPct val="100000"/>
              <a:defRPr/>
            </a:pPr>
            <a:endParaRPr lang="en-US" sz="2800" dirty="0">
              <a:solidFill>
                <a:schemeClr val="tx2"/>
              </a:solidFill>
              <a:latin typeface="Arial" panose="020B0604020202020204" pitchFamily="34" charset="0"/>
              <a:ea typeface="Helvetica Light"/>
              <a:cs typeface="Arial" panose="020B0604020202020204" pitchFamily="34" charset="0"/>
              <a:sym typeface="Helvetica Light"/>
            </a:endParaRPr>
          </a:p>
          <a:p>
            <a:pPr marL="3629" indent="0" defTabSz="584200">
              <a:spcBef>
                <a:spcPts val="0"/>
              </a:spcBef>
              <a:spcAft>
                <a:spcPts val="1200"/>
              </a:spcAft>
              <a:buSzPct val="100000"/>
              <a:buNone/>
              <a:defRPr/>
            </a:pPr>
            <a:r>
              <a:rPr lang="en-US" sz="3600" dirty="0">
                <a:solidFill>
                  <a:schemeClr val="tx2"/>
                </a:solidFill>
                <a:latin typeface="Arial" panose="020B0604020202020204" pitchFamily="34" charset="0"/>
                <a:ea typeface="Helvetica Light"/>
                <a:cs typeface="Arial" panose="020B0604020202020204" pitchFamily="34" charset="0"/>
                <a:sym typeface="Helvetica Light"/>
              </a:rPr>
              <a:t>When it is not possible to rule out medical issues, behavioral strategies can still be implemented, but progress may be limited and treatment planning may rely more on trial-and-error</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2</a:t>
            </a:fld>
            <a:endParaRPr lang="en-US"/>
          </a:p>
        </p:txBody>
      </p:sp>
    </p:spTree>
    <p:extLst>
      <p:ext uri="{BB962C8B-B14F-4D97-AF65-F5344CB8AC3E}">
        <p14:creationId xmlns:p14="http://schemas.microsoft.com/office/powerpoint/2010/main" val="1159306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p:txBody>
          <a:bodyPr>
            <a:normAutofit/>
          </a:bodyPr>
          <a:lstStyle/>
          <a:p>
            <a:r>
              <a:rPr lang="en-US" dirty="0"/>
              <a:t>Caregiver Mediation</a:t>
            </a:r>
          </a:p>
        </p:txBody>
      </p:sp>
      <p:sp>
        <p:nvSpPr>
          <p:cNvPr id="3" name="Content Placeholder 2">
            <a:extLst>
              <a:ext uri="{FF2B5EF4-FFF2-40B4-BE49-F238E27FC236}">
                <a16:creationId xmlns:a16="http://schemas.microsoft.com/office/drawing/2014/main" id="{729A8989-397F-1143-8613-8187D67F54FB}"/>
              </a:ext>
            </a:extLst>
          </p:cNvPr>
          <p:cNvSpPr>
            <a:spLocks noGrp="1"/>
          </p:cNvSpPr>
          <p:nvPr>
            <p:ph sz="half" idx="1"/>
          </p:nvPr>
        </p:nvSpPr>
        <p:spPr>
          <a:xfrm>
            <a:off x="685800" y="1726163"/>
            <a:ext cx="10128380" cy="4418159"/>
          </a:xfrm>
        </p:spPr>
        <p:txBody>
          <a:bodyPr>
            <a:normAutofit/>
          </a:bodyPr>
          <a:lstStyle/>
          <a:p>
            <a:pPr marL="460829" indent="-457200" defTabSz="584200">
              <a:spcAft>
                <a:spcPts val="1200"/>
              </a:spcAft>
              <a:buSzPct val="100000"/>
              <a:defRPr/>
            </a:pPr>
            <a:r>
              <a:rPr lang="en-US" dirty="0">
                <a:solidFill>
                  <a:schemeClr val="tx2"/>
                </a:solidFill>
              </a:rPr>
              <a:t>To produce positive outcomes, behavioral interventions must be implemented consistently over time</a:t>
            </a:r>
          </a:p>
          <a:p>
            <a:pPr marL="460829" indent="-457200" defTabSz="584200">
              <a:spcAft>
                <a:spcPts val="1200"/>
              </a:spcAft>
              <a:buSzPct val="100000"/>
              <a:defRPr/>
            </a:pPr>
            <a:r>
              <a:rPr lang="en-US" dirty="0">
                <a:solidFill>
                  <a:schemeClr val="tx2"/>
                </a:solidFill>
              </a:rPr>
              <a:t>The effects of behavioral interventions can be specific to a particular setting or person</a:t>
            </a:r>
          </a:p>
          <a:p>
            <a:pPr marL="460829" indent="-457200" defTabSz="584200">
              <a:spcAft>
                <a:spcPts val="1200"/>
              </a:spcAft>
              <a:buSzPct val="100000"/>
              <a:defRPr/>
            </a:pPr>
            <a:r>
              <a:rPr lang="en-US" dirty="0">
                <a:solidFill>
                  <a:schemeClr val="tx2"/>
                </a:solidFill>
              </a:rPr>
              <a:t>Thus, to see the benefits at home, behavioral interventions typically must be implemented by caregivers</a:t>
            </a:r>
          </a:p>
          <a:p>
            <a:pPr marL="918029" lvl="1" indent="-457200" defTabSz="584200">
              <a:spcAft>
                <a:spcPts val="1200"/>
              </a:spcAft>
              <a:buSzPct val="100000"/>
              <a:buFont typeface="Arial" panose="020B0604020202020204" pitchFamily="34" charset="0"/>
              <a:buChar char="‒"/>
              <a:defRPr/>
            </a:pPr>
            <a:r>
              <a:rPr lang="en-US" dirty="0">
                <a:solidFill>
                  <a:schemeClr val="tx2"/>
                </a:solidFill>
              </a:rPr>
              <a:t>Requires realistic assessment of individual circumstances and prioritization</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3</a:t>
            </a:fld>
            <a:endParaRPr lang="en-US"/>
          </a:p>
        </p:txBody>
      </p:sp>
    </p:spTree>
    <p:extLst>
      <p:ext uri="{BB962C8B-B14F-4D97-AF65-F5344CB8AC3E}">
        <p14:creationId xmlns:p14="http://schemas.microsoft.com/office/powerpoint/2010/main" val="2725188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p:txBody>
          <a:bodyPr>
            <a:normAutofit/>
          </a:bodyPr>
          <a:lstStyle/>
          <a:p>
            <a:r>
              <a:rPr lang="en-US" dirty="0"/>
              <a:t>The Impact/Effort Ratio</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4</a:t>
            </a:fld>
            <a:endParaRPr lang="en-US"/>
          </a:p>
        </p:txBody>
      </p:sp>
      <p:grpSp>
        <p:nvGrpSpPr>
          <p:cNvPr id="8" name="Group 8">
            <a:extLst>
              <a:ext uri="{FF2B5EF4-FFF2-40B4-BE49-F238E27FC236}">
                <a16:creationId xmlns:a16="http://schemas.microsoft.com/office/drawing/2014/main" id="{1E7F7798-6D9D-473D-BE1B-445C6F310BA4}"/>
              </a:ext>
            </a:extLst>
          </p:cNvPr>
          <p:cNvGrpSpPr>
            <a:grpSpLocks/>
          </p:cNvGrpSpPr>
          <p:nvPr/>
        </p:nvGrpSpPr>
        <p:grpSpPr bwMode="auto">
          <a:xfrm>
            <a:off x="2897155" y="1747934"/>
            <a:ext cx="4195665" cy="4065037"/>
            <a:chOff x="1600200" y="1981200"/>
            <a:chExt cx="3200400" cy="3124200"/>
          </a:xfrm>
        </p:grpSpPr>
        <p:sp>
          <p:nvSpPr>
            <p:cNvPr id="9" name="Oval 8">
              <a:extLst>
                <a:ext uri="{FF2B5EF4-FFF2-40B4-BE49-F238E27FC236}">
                  <a16:creationId xmlns:a16="http://schemas.microsoft.com/office/drawing/2014/main" id="{C2345218-0B14-47BA-B5FF-6A98D5E4FC49}"/>
                </a:ext>
              </a:extLst>
            </p:cNvPr>
            <p:cNvSpPr/>
            <p:nvPr/>
          </p:nvSpPr>
          <p:spPr>
            <a:xfrm>
              <a:off x="1600200" y="1981200"/>
              <a:ext cx="3200400" cy="3124200"/>
            </a:xfrm>
            <a:prstGeom prst="ellipse">
              <a:avLst/>
            </a:prstGeom>
            <a:solidFill>
              <a:schemeClr val="accent1">
                <a:alpha val="5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TextBox 4">
              <a:extLst>
                <a:ext uri="{FF2B5EF4-FFF2-40B4-BE49-F238E27FC236}">
                  <a16:creationId xmlns:a16="http://schemas.microsoft.com/office/drawing/2014/main" id="{57EC5E4E-424B-4172-B78E-AD4CDBA003CB}"/>
                </a:ext>
              </a:extLst>
            </p:cNvPr>
            <p:cNvSpPr txBox="1">
              <a:spLocks noChangeArrowheads="1"/>
            </p:cNvSpPr>
            <p:nvPr/>
          </p:nvSpPr>
          <p:spPr bwMode="auto">
            <a:xfrm>
              <a:off x="1752600" y="3288268"/>
              <a:ext cx="1659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en-US"/>
                <a:t>What will work</a:t>
              </a:r>
            </a:p>
          </p:txBody>
        </p:sp>
      </p:grpSp>
      <p:grpSp>
        <p:nvGrpSpPr>
          <p:cNvPr id="11" name="Group 7">
            <a:extLst>
              <a:ext uri="{FF2B5EF4-FFF2-40B4-BE49-F238E27FC236}">
                <a16:creationId xmlns:a16="http://schemas.microsoft.com/office/drawing/2014/main" id="{6D1750D6-FD5D-448A-B55C-A67CEE313CA4}"/>
              </a:ext>
            </a:extLst>
          </p:cNvPr>
          <p:cNvGrpSpPr>
            <a:grpSpLocks/>
          </p:cNvGrpSpPr>
          <p:nvPr/>
        </p:nvGrpSpPr>
        <p:grpSpPr bwMode="auto">
          <a:xfrm>
            <a:off x="5106955" y="1747934"/>
            <a:ext cx="4195665" cy="4065037"/>
            <a:chOff x="3810000" y="1981200"/>
            <a:chExt cx="3200400" cy="3124200"/>
          </a:xfrm>
          <a:solidFill>
            <a:schemeClr val="tx2">
              <a:alpha val="38000"/>
            </a:schemeClr>
          </a:solidFill>
        </p:grpSpPr>
        <p:sp>
          <p:nvSpPr>
            <p:cNvPr id="12" name="Oval 11">
              <a:extLst>
                <a:ext uri="{FF2B5EF4-FFF2-40B4-BE49-F238E27FC236}">
                  <a16:creationId xmlns:a16="http://schemas.microsoft.com/office/drawing/2014/main" id="{2922E47C-F7D5-4296-97FD-4A7217B1B34A}"/>
                </a:ext>
              </a:extLst>
            </p:cNvPr>
            <p:cNvSpPr/>
            <p:nvPr/>
          </p:nvSpPr>
          <p:spPr>
            <a:xfrm>
              <a:off x="3810000" y="1981200"/>
              <a:ext cx="3200400" cy="3124200"/>
            </a:xfrm>
            <a:prstGeom prst="ellipse">
              <a:avLst/>
            </a:prstGeom>
            <a:grp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extBox 6">
              <a:extLst>
                <a:ext uri="{FF2B5EF4-FFF2-40B4-BE49-F238E27FC236}">
                  <a16:creationId xmlns:a16="http://schemas.microsoft.com/office/drawing/2014/main" id="{E665C476-5802-45CF-976E-8909B2EB8E6C}"/>
                </a:ext>
              </a:extLst>
            </p:cNvPr>
            <p:cNvSpPr txBox="1">
              <a:spLocks noChangeArrowheads="1"/>
            </p:cNvSpPr>
            <p:nvPr/>
          </p:nvSpPr>
          <p:spPr bwMode="auto">
            <a:xfrm>
              <a:off x="5378800" y="3240743"/>
              <a:ext cx="1524000" cy="923330"/>
            </a:xfrm>
            <a:prstGeom prst="rect">
              <a:avLst/>
            </a:prstGeom>
            <a:noFill/>
            <a:ln w="9525">
              <a:noFill/>
              <a:miter lim="800000"/>
              <a:headEnd/>
              <a:tailEnd/>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en-US" altLang="en-US" dirty="0"/>
                <a:t>What’s possible to implement</a:t>
              </a:r>
            </a:p>
          </p:txBody>
        </p:sp>
      </p:grpSp>
    </p:spTree>
    <p:extLst>
      <p:ext uri="{BB962C8B-B14F-4D97-AF65-F5344CB8AC3E}">
        <p14:creationId xmlns:p14="http://schemas.microsoft.com/office/powerpoint/2010/main" val="384490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8.69565E-7 L 0.14167 8.69565E-7 " pathEditMode="relative" rAng="0" ptsTypes="AA">
                                      <p:cBhvr>
                                        <p:cTn id="6" dur="2000" fill="hold"/>
                                        <p:tgtEl>
                                          <p:spTgt spid="8"/>
                                        </p:tgtEl>
                                        <p:attrNameLst>
                                          <p:attrName>ppt_x</p:attrName>
                                          <p:attrName>ppt_y</p:attrName>
                                        </p:attrNameLst>
                                      </p:cBhvr>
                                      <p:rCtr x="7083" y="0"/>
                                    </p:animMotion>
                                  </p:childTnLst>
                                </p:cTn>
                              </p:par>
                              <p:par>
                                <p:cTn id="7" presetID="35" presetClass="path" presetSubtype="0" accel="50000" decel="50000" fill="hold" nodeType="withEffect">
                                  <p:stCondLst>
                                    <p:cond delay="0"/>
                                  </p:stCondLst>
                                  <p:childTnLst>
                                    <p:animMotion origin="layout" path="M 3.33333E-6 8.69565E-7 L -0.09167 8.69565E-7 " pathEditMode="relative" rAng="0" ptsTypes="AA">
                                      <p:cBhvr>
                                        <p:cTn id="8" dur="2000" fill="hold"/>
                                        <p:tgtEl>
                                          <p:spTgt spid="11"/>
                                        </p:tgtEl>
                                        <p:attrNameLst>
                                          <p:attrName>ppt_x</p:attrName>
                                          <p:attrName>ppt_y</p:attrName>
                                        </p:attrNameLst>
                                      </p:cBhvr>
                                      <p:rCtr x="-4583" y="0"/>
                                    </p:animMotion>
                                  </p:childTnLst>
                                </p:cTn>
                              </p:par>
                            </p:childTnLst>
                          </p:cTn>
                        </p:par>
                      </p:childTnLst>
                    </p:cTn>
                  </p:par>
                  <p:par>
                    <p:cTn id="9" fill="hold">
                      <p:stCondLst>
                        <p:cond delay="indefinite"/>
                      </p:stCondLst>
                      <p:childTnLst>
                        <p:par>
                          <p:cTn id="10" fill="hold">
                            <p:stCondLst>
                              <p:cond delay="0"/>
                            </p:stCondLst>
                            <p:childTnLst>
                              <p:par>
                                <p:cTn id="11" presetID="63" presetClass="path" presetSubtype="0" accel="50000" decel="50000" fill="hold" nodeType="clickEffect">
                                  <p:stCondLst>
                                    <p:cond delay="0"/>
                                  </p:stCondLst>
                                  <p:childTnLst>
                                    <p:animMotion origin="layout" path="M -0.1 1.28585E-6 L 0.06666 -0.00555 " pathEditMode="relative" rAng="0" ptsTypes="AA">
                                      <p:cBhvr>
                                        <p:cTn id="12" dur="2000" fill="hold"/>
                                        <p:tgtEl>
                                          <p:spTgt spid="11"/>
                                        </p:tgtEl>
                                        <p:attrNameLst>
                                          <p:attrName>ppt_x</p:attrName>
                                          <p:attrName>ppt_y</p:attrName>
                                        </p:attrNameLst>
                                      </p:cBhvr>
                                      <p:rCtr x="8333" y="-278"/>
                                    </p:animMotion>
                                  </p:childTnLst>
                                </p:cTn>
                              </p:par>
                              <p:par>
                                <p:cTn id="13" presetID="35" presetClass="path" presetSubtype="0" accel="50000" decel="50000" fill="hold" nodeType="withEffect">
                                  <p:stCondLst>
                                    <p:cond delay="0"/>
                                  </p:stCondLst>
                                  <p:childTnLst>
                                    <p:animMotion origin="layout" path="M 0.14167 1.28585E-6 L -0.01667 -0.00555 " pathEditMode="relative" rAng="0" ptsTypes="AA">
                                      <p:cBhvr>
                                        <p:cTn id="14" dur="2000" fill="hold"/>
                                        <p:tgtEl>
                                          <p:spTgt spid="8"/>
                                        </p:tgtEl>
                                        <p:attrNameLst>
                                          <p:attrName>ppt_x</p:attrName>
                                          <p:attrName>ppt_y</p:attrName>
                                        </p:attrNameLst>
                                      </p:cBhvr>
                                      <p:rCtr x="-7917" y="-278"/>
                                    </p:animMotion>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0.06666 -0.00555 L 0.1 -0.00555 " pathEditMode="relative" rAng="0" ptsTypes="AA">
                                      <p:cBhvr>
                                        <p:cTn id="18" dur="2000" fill="hold"/>
                                        <p:tgtEl>
                                          <p:spTgt spid="11"/>
                                        </p:tgtEl>
                                        <p:attrNameLst>
                                          <p:attrName>ppt_x</p:attrName>
                                          <p:attrName>ppt_y</p:attrName>
                                        </p:attrNameLst>
                                      </p:cBhvr>
                                      <p:rCtr x="1667" y="0"/>
                                    </p:animMotion>
                                  </p:childTnLst>
                                </p:cTn>
                              </p:par>
                              <p:par>
                                <p:cTn id="19" presetID="35" presetClass="path" presetSubtype="0" accel="50000" decel="50000" fill="hold" nodeType="withEffect">
                                  <p:stCondLst>
                                    <p:cond delay="0"/>
                                  </p:stCondLst>
                                  <p:childTnLst>
                                    <p:animMotion origin="layout" path="M -0.01667 -0.00556 L -0.05 -0.00556 " pathEditMode="relative" rAng="0" ptsTypes="AA">
                                      <p:cBhvr>
                                        <p:cTn id="20" dur="2000" fill="hold"/>
                                        <p:tgtEl>
                                          <p:spTgt spid="8"/>
                                        </p:tgtEl>
                                        <p:attrNameLst>
                                          <p:attrName>ppt_x</p:attrName>
                                          <p:attrName>ppt_y</p:attrName>
                                        </p:attrNameLst>
                                      </p:cBhvr>
                                      <p:rCtr x="-166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800" y="137160"/>
            <a:ext cx="9736494" cy="1325563"/>
          </a:xfrm>
        </p:spPr>
        <p:txBody>
          <a:bodyPr>
            <a:noAutofit/>
          </a:bodyPr>
          <a:lstStyle/>
          <a:p>
            <a:r>
              <a:rPr lang="en-US" dirty="0"/>
              <a:t>1 Step Backwards → 2 Steps Forward</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5</a:t>
            </a:fld>
            <a:endParaRPr lang="en-US"/>
          </a:p>
        </p:txBody>
      </p:sp>
      <p:sp>
        <p:nvSpPr>
          <p:cNvPr id="8" name="Content Placeholder 2">
            <a:extLst>
              <a:ext uri="{FF2B5EF4-FFF2-40B4-BE49-F238E27FC236}">
                <a16:creationId xmlns:a16="http://schemas.microsoft.com/office/drawing/2014/main" id="{368D0104-7812-4D3B-B1B7-11850AD7BFD3}"/>
              </a:ext>
            </a:extLst>
          </p:cNvPr>
          <p:cNvSpPr>
            <a:spLocks noGrp="1"/>
          </p:cNvSpPr>
          <p:nvPr>
            <p:ph sz="half" idx="1"/>
          </p:nvPr>
        </p:nvSpPr>
        <p:spPr>
          <a:xfrm>
            <a:off x="817562" y="1949450"/>
            <a:ext cx="8915717" cy="4330052"/>
          </a:xfrm>
        </p:spPr>
        <p:txBody>
          <a:bodyPr>
            <a:normAutofit/>
          </a:bodyPr>
          <a:lstStyle/>
          <a:p>
            <a:pPr eaLnBrk="1" hangingPunct="1">
              <a:defRPr/>
            </a:pPr>
            <a:r>
              <a:rPr lang="en-US" dirty="0">
                <a:latin typeface="Arial" panose="020B0604020202020204" pitchFamily="34" charset="0"/>
                <a:cs typeface="Arial" panose="020B0604020202020204" pitchFamily="34" charset="0"/>
              </a:rPr>
              <a:t>To make progress, behavioral interventions it is often necessary to take a step back to “re-establish control” or set a new baseline</a:t>
            </a:r>
          </a:p>
          <a:p>
            <a:pPr lvl="1">
              <a:buFont typeface="Arial" panose="020B0604020202020204" pitchFamily="34" charset="0"/>
              <a:buChar char="‒"/>
              <a:defRPr/>
            </a:pPr>
            <a:r>
              <a:rPr lang="en-US" dirty="0">
                <a:latin typeface="Arial" panose="020B0604020202020204" pitchFamily="34" charset="0"/>
                <a:cs typeface="Arial" panose="020B0604020202020204" pitchFamily="34" charset="0"/>
              </a:rPr>
              <a:t>Feeding: begin with foods the individual will accept before fading non-preferred foods back in</a:t>
            </a:r>
          </a:p>
          <a:p>
            <a:pPr lvl="1">
              <a:buFont typeface="Arial" panose="020B0604020202020204" pitchFamily="34" charset="0"/>
              <a:buChar char="‒"/>
              <a:defRPr/>
            </a:pPr>
            <a:r>
              <a:rPr lang="en-US" dirty="0">
                <a:latin typeface="Arial" panose="020B0604020202020204" pitchFamily="34" charset="0"/>
                <a:cs typeface="Arial" panose="020B0604020202020204" pitchFamily="34" charset="0"/>
              </a:rPr>
              <a:t>Elopement: take short, well-controlled practice trips to community settings before reintroducing regular outings</a:t>
            </a:r>
          </a:p>
          <a:p>
            <a:pPr lvl="1">
              <a:buFont typeface="Arial" panose="020B0604020202020204" pitchFamily="34" charset="0"/>
              <a:buChar char="‒"/>
              <a:defRPr/>
            </a:pPr>
            <a:r>
              <a:rPr lang="en-US" dirty="0">
                <a:latin typeface="Arial" panose="020B0604020202020204" pitchFamily="34" charset="0"/>
                <a:cs typeface="Arial" panose="020B0604020202020204" pitchFamily="34" charset="0"/>
              </a:rPr>
              <a:t>Toileting: establish a schedule with frequent caregiver-initiated trips to the toilet before expecting self-initiation</a:t>
            </a:r>
          </a:p>
        </p:txBody>
      </p:sp>
    </p:spTree>
    <p:extLst>
      <p:ext uri="{BB962C8B-B14F-4D97-AF65-F5344CB8AC3E}">
        <p14:creationId xmlns:p14="http://schemas.microsoft.com/office/powerpoint/2010/main" val="124564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800" y="137160"/>
            <a:ext cx="9250680" cy="1325563"/>
          </a:xfrm>
        </p:spPr>
        <p:txBody>
          <a:bodyPr>
            <a:normAutofit/>
          </a:bodyPr>
          <a:lstStyle/>
          <a:p>
            <a:r>
              <a:rPr lang="en-US" dirty="0"/>
              <a:t>Data Collection/Tracking</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6</a:t>
            </a:fld>
            <a:endParaRPr lang="en-US"/>
          </a:p>
        </p:txBody>
      </p:sp>
      <p:sp>
        <p:nvSpPr>
          <p:cNvPr id="8" name="Content Placeholder 2">
            <a:extLst>
              <a:ext uri="{FF2B5EF4-FFF2-40B4-BE49-F238E27FC236}">
                <a16:creationId xmlns:a16="http://schemas.microsoft.com/office/drawing/2014/main" id="{368D0104-7812-4D3B-B1B7-11850AD7BFD3}"/>
              </a:ext>
            </a:extLst>
          </p:cNvPr>
          <p:cNvSpPr>
            <a:spLocks noGrp="1"/>
          </p:cNvSpPr>
          <p:nvPr>
            <p:ph sz="half" idx="1"/>
          </p:nvPr>
        </p:nvSpPr>
        <p:spPr>
          <a:xfrm>
            <a:off x="899236" y="1462723"/>
            <a:ext cx="11059478" cy="4676819"/>
          </a:xfrm>
        </p:spPr>
        <p:txBody>
          <a:bodyPr>
            <a:normAutofit fontScale="92500" lnSpcReduction="10000"/>
          </a:bodyPr>
          <a:lstStyle/>
          <a:p>
            <a:pPr eaLnBrk="1" hangingPunct="1">
              <a:defRPr/>
            </a:pPr>
            <a:r>
              <a:rPr lang="en-US" sz="3000" dirty="0"/>
              <a:t>It is important to track target behavior (elopement attempts, bites consumed, continent/incontinent urinations, etc.)</a:t>
            </a:r>
          </a:p>
          <a:p>
            <a:pPr lvl="1">
              <a:buFont typeface="Arial" panose="020B0604020202020204" pitchFamily="34" charset="0"/>
              <a:buChar char="‒"/>
              <a:defRPr/>
            </a:pPr>
            <a:r>
              <a:rPr lang="en-US" sz="2600" dirty="0"/>
              <a:t>Efficiency</a:t>
            </a:r>
          </a:p>
          <a:p>
            <a:pPr lvl="2">
              <a:defRPr/>
            </a:pPr>
            <a:r>
              <a:rPr lang="en-US" sz="2600" dirty="0"/>
              <a:t>Don’t spend time doing something that isn’t working</a:t>
            </a:r>
          </a:p>
          <a:p>
            <a:pPr lvl="2">
              <a:defRPr/>
            </a:pPr>
            <a:r>
              <a:rPr lang="en-US" sz="2600" dirty="0"/>
              <a:t>Don’t spend time doing something that is working instead of pushing the envelope</a:t>
            </a:r>
          </a:p>
          <a:p>
            <a:pPr lvl="1">
              <a:buFont typeface="Arial" panose="020B0604020202020204" pitchFamily="34" charset="0"/>
              <a:buChar char="‒"/>
              <a:defRPr/>
            </a:pPr>
            <a:r>
              <a:rPr lang="en-US" dirty="0"/>
              <a:t>Helps you communicate and coordinate service providers</a:t>
            </a:r>
          </a:p>
          <a:p>
            <a:pPr eaLnBrk="1" hangingPunct="1">
              <a:defRPr/>
            </a:pPr>
            <a:r>
              <a:rPr lang="en-US" sz="3000" dirty="0"/>
              <a:t>Set clear definitions for the behavior to be consistent</a:t>
            </a:r>
          </a:p>
          <a:p>
            <a:pPr lvl="1">
              <a:buFont typeface="Arial" panose="020B0604020202020204" pitchFamily="34" charset="0"/>
              <a:buChar char="‒"/>
              <a:defRPr/>
            </a:pPr>
            <a:r>
              <a:rPr lang="en-US" sz="2600" dirty="0"/>
              <a:t>Consider the effort involved (e.g., count every bite vs. finished a serving)</a:t>
            </a:r>
          </a:p>
          <a:p>
            <a:pPr eaLnBrk="1" hangingPunct="1">
              <a:buFont typeface="Arial" charset="0"/>
              <a:buChar char="•"/>
              <a:defRPr/>
            </a:pPr>
            <a:endParaRPr lang="en-US"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2121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800" y="137160"/>
            <a:ext cx="9250680" cy="1325563"/>
          </a:xfrm>
        </p:spPr>
        <p:txBody>
          <a:bodyPr>
            <a:normAutofit/>
          </a:bodyPr>
          <a:lstStyle/>
          <a:p>
            <a:r>
              <a:rPr lang="en-US" dirty="0"/>
              <a:t>Reinforcement</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7</a:t>
            </a:fld>
            <a:endParaRPr lang="en-US"/>
          </a:p>
        </p:txBody>
      </p:sp>
      <p:sp>
        <p:nvSpPr>
          <p:cNvPr id="8" name="Content Placeholder 2">
            <a:extLst>
              <a:ext uri="{FF2B5EF4-FFF2-40B4-BE49-F238E27FC236}">
                <a16:creationId xmlns:a16="http://schemas.microsoft.com/office/drawing/2014/main" id="{368D0104-7812-4D3B-B1B7-11850AD7BFD3}"/>
              </a:ext>
            </a:extLst>
          </p:cNvPr>
          <p:cNvSpPr>
            <a:spLocks noGrp="1"/>
          </p:cNvSpPr>
          <p:nvPr>
            <p:ph sz="half" idx="1"/>
          </p:nvPr>
        </p:nvSpPr>
        <p:spPr>
          <a:xfrm>
            <a:off x="899236" y="1278306"/>
            <a:ext cx="11059478" cy="5438743"/>
          </a:xfrm>
        </p:spPr>
        <p:txBody>
          <a:bodyPr>
            <a:normAutofit fontScale="47500" lnSpcReduction="20000"/>
          </a:bodyPr>
          <a:lstStyle/>
          <a:p>
            <a:r>
              <a:rPr lang="en-US" sz="5900" dirty="0">
                <a:ea typeface="Calibri" charset="0"/>
              </a:rPr>
              <a:t>Any consequence that increases the behavior that preceded it</a:t>
            </a:r>
          </a:p>
          <a:p>
            <a:pPr lvl="1">
              <a:buFont typeface="Arial" panose="020B0604020202020204" pitchFamily="34" charset="0"/>
              <a:buChar char="‒"/>
            </a:pPr>
            <a:r>
              <a:rPr lang="en-US" sz="4600" b="1" dirty="0">
                <a:ea typeface="Calibri" charset="0"/>
              </a:rPr>
              <a:t>KEY</a:t>
            </a:r>
            <a:r>
              <a:rPr lang="en-US" sz="4600" b="0" dirty="0">
                <a:ea typeface="Calibri" charset="0"/>
              </a:rPr>
              <a:t>: </a:t>
            </a:r>
            <a:r>
              <a:rPr lang="en-US" sz="4600" b="0" u="sng" dirty="0">
                <a:ea typeface="Calibri" charset="0"/>
              </a:rPr>
              <a:t>It is only a reinforcer if it results in an increase in behavior</a:t>
            </a:r>
            <a:br>
              <a:rPr lang="en-US" sz="4200" b="0" u="sng" dirty="0">
                <a:ea typeface="Calibri" charset="0"/>
              </a:rPr>
            </a:br>
            <a:endParaRPr lang="en-US" sz="4200" b="0" u="sng" dirty="0">
              <a:ea typeface="Calibri" charset="0"/>
            </a:endParaRPr>
          </a:p>
          <a:p>
            <a:r>
              <a:rPr lang="en-US" sz="5900" b="1" dirty="0">
                <a:ea typeface="Calibri" charset="0"/>
              </a:rPr>
              <a:t>Types of Reinforcers</a:t>
            </a:r>
          </a:p>
          <a:p>
            <a:pPr lvl="1">
              <a:lnSpc>
                <a:spcPct val="90000"/>
              </a:lnSpc>
              <a:buFont typeface="Arial" panose="020B0604020202020204" pitchFamily="34" charset="0"/>
              <a:buChar char="‒"/>
              <a:defRPr/>
            </a:pPr>
            <a:r>
              <a:rPr lang="en-US" sz="4600" b="1" dirty="0"/>
              <a:t>Functional</a:t>
            </a:r>
            <a:r>
              <a:rPr lang="en-US" sz="4600" dirty="0"/>
              <a:t>: the consequence that occurs naturally and causes the behavior to keep happening	</a:t>
            </a:r>
          </a:p>
          <a:p>
            <a:pPr lvl="1">
              <a:lnSpc>
                <a:spcPct val="90000"/>
              </a:lnSpc>
              <a:buFont typeface="Arial" panose="020B0604020202020204" pitchFamily="34" charset="0"/>
              <a:buChar char="‒"/>
              <a:defRPr/>
            </a:pPr>
            <a:r>
              <a:rPr lang="en-US" sz="4600" b="1" dirty="0"/>
              <a:t>Arbitrary</a:t>
            </a:r>
            <a:r>
              <a:rPr lang="en-US" sz="4600" dirty="0"/>
              <a:t>: a consequence that is not related to the behavior of interest, but may be powerful enough to change behavior</a:t>
            </a:r>
          </a:p>
          <a:p>
            <a:pPr>
              <a:lnSpc>
                <a:spcPct val="90000"/>
              </a:lnSpc>
              <a:buClr>
                <a:schemeClr val="tx1"/>
              </a:buClr>
              <a:defRPr/>
            </a:pPr>
            <a:endParaRPr lang="en-US" sz="4200" dirty="0"/>
          </a:p>
          <a:p>
            <a:pPr>
              <a:lnSpc>
                <a:spcPct val="90000"/>
              </a:lnSpc>
              <a:defRPr/>
            </a:pPr>
            <a:r>
              <a:rPr lang="en-US" sz="5900" dirty="0"/>
              <a:t>Identifying reinforcers (preference assessments)</a:t>
            </a:r>
          </a:p>
          <a:p>
            <a:pPr lvl="1">
              <a:lnSpc>
                <a:spcPct val="90000"/>
              </a:lnSpc>
              <a:buFont typeface="Arial" panose="020B0604020202020204" pitchFamily="34" charset="0"/>
              <a:buChar char="‒"/>
              <a:defRPr/>
            </a:pPr>
            <a:r>
              <a:rPr lang="en-US" sz="4600" dirty="0"/>
              <a:t>Preferences can shift (sometimes quickly)</a:t>
            </a:r>
          </a:p>
          <a:p>
            <a:pPr lvl="1">
              <a:lnSpc>
                <a:spcPct val="90000"/>
              </a:lnSpc>
              <a:buFont typeface="Arial" panose="020B0604020202020204" pitchFamily="34" charset="0"/>
              <a:buChar char="‒"/>
              <a:defRPr/>
            </a:pPr>
            <a:r>
              <a:rPr lang="en-US" sz="4600" dirty="0"/>
              <a:t>Although there are some systematic approaches, providing “in the moment” choices is a good way to identify preferences</a:t>
            </a:r>
          </a:p>
          <a:p>
            <a:pPr eaLnBrk="1" hangingPunct="1">
              <a:buFont typeface="Arial" charset="0"/>
              <a:buChar char="•"/>
              <a:defRPr/>
            </a:pPr>
            <a:endParaRPr lang="en-US"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8972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BBFE-87AA-3143-98E8-9C1BD8EEE534}"/>
              </a:ext>
            </a:extLst>
          </p:cNvPr>
          <p:cNvSpPr>
            <a:spLocks noGrp="1"/>
          </p:cNvSpPr>
          <p:nvPr>
            <p:ph type="title"/>
          </p:nvPr>
        </p:nvSpPr>
        <p:spPr>
          <a:xfrm>
            <a:off x="685800" y="137160"/>
            <a:ext cx="9250680" cy="1325563"/>
          </a:xfrm>
        </p:spPr>
        <p:txBody>
          <a:bodyPr>
            <a:normAutofit/>
          </a:bodyPr>
          <a:lstStyle/>
          <a:p>
            <a:r>
              <a:rPr lang="en-US" dirty="0"/>
              <a:t>Reinforcement</a:t>
            </a:r>
          </a:p>
        </p:txBody>
      </p:sp>
      <p:sp>
        <p:nvSpPr>
          <p:cNvPr id="4" name="Slide Number Placeholder 3">
            <a:extLst>
              <a:ext uri="{FF2B5EF4-FFF2-40B4-BE49-F238E27FC236}">
                <a16:creationId xmlns:a16="http://schemas.microsoft.com/office/drawing/2014/main" id="{7EF48503-7C3C-954C-805C-AD3DD3C69970}"/>
              </a:ext>
            </a:extLst>
          </p:cNvPr>
          <p:cNvSpPr>
            <a:spLocks noGrp="1"/>
          </p:cNvSpPr>
          <p:nvPr>
            <p:ph type="sldNum" sz="quarter" idx="12"/>
          </p:nvPr>
        </p:nvSpPr>
        <p:spPr/>
        <p:txBody>
          <a:bodyPr/>
          <a:lstStyle/>
          <a:p>
            <a:fld id="{501F8DFA-C4CA-B44D-8632-6C7F43F11341}" type="slidenum">
              <a:rPr lang="en-US" smtClean="0"/>
              <a:t>8</a:t>
            </a:fld>
            <a:endParaRPr lang="en-US"/>
          </a:p>
        </p:txBody>
      </p:sp>
      <p:sp>
        <p:nvSpPr>
          <p:cNvPr id="8" name="Content Placeholder 2">
            <a:extLst>
              <a:ext uri="{FF2B5EF4-FFF2-40B4-BE49-F238E27FC236}">
                <a16:creationId xmlns:a16="http://schemas.microsoft.com/office/drawing/2014/main" id="{368D0104-7812-4D3B-B1B7-11850AD7BFD3}"/>
              </a:ext>
            </a:extLst>
          </p:cNvPr>
          <p:cNvSpPr>
            <a:spLocks noGrp="1"/>
          </p:cNvSpPr>
          <p:nvPr>
            <p:ph sz="half" idx="1"/>
          </p:nvPr>
        </p:nvSpPr>
        <p:spPr>
          <a:xfrm>
            <a:off x="899236" y="1278306"/>
            <a:ext cx="11059478" cy="5438743"/>
          </a:xfrm>
        </p:spPr>
        <p:txBody>
          <a:bodyPr>
            <a:normAutofit fontScale="47500" lnSpcReduction="20000"/>
          </a:bodyPr>
          <a:lstStyle/>
          <a:p>
            <a:r>
              <a:rPr lang="en-US" sz="5900" dirty="0">
                <a:ea typeface="Calibri" charset="0"/>
              </a:rPr>
              <a:t>Any consequence that increases the behavior that preceded it</a:t>
            </a:r>
          </a:p>
          <a:p>
            <a:pPr lvl="1">
              <a:buFont typeface="Arial" panose="020B0604020202020204" pitchFamily="34" charset="0"/>
              <a:buChar char="‒"/>
            </a:pPr>
            <a:r>
              <a:rPr lang="en-US" sz="4600" b="1" dirty="0">
                <a:ea typeface="Calibri" charset="0"/>
              </a:rPr>
              <a:t>KEY</a:t>
            </a:r>
            <a:r>
              <a:rPr lang="en-US" sz="4600" b="0" dirty="0">
                <a:ea typeface="Calibri" charset="0"/>
              </a:rPr>
              <a:t>: </a:t>
            </a:r>
            <a:r>
              <a:rPr lang="en-US" sz="4600" b="0" u="sng" dirty="0">
                <a:ea typeface="Calibri" charset="0"/>
              </a:rPr>
              <a:t>It is only a reinforcer if it results in an increase in behavior</a:t>
            </a:r>
            <a:br>
              <a:rPr lang="en-US" sz="4200" b="0" u="sng" dirty="0">
                <a:ea typeface="Calibri" charset="0"/>
              </a:rPr>
            </a:br>
            <a:endParaRPr lang="en-US" sz="4200" b="0" u="sng" dirty="0">
              <a:ea typeface="Calibri" charset="0"/>
            </a:endParaRPr>
          </a:p>
          <a:p>
            <a:r>
              <a:rPr lang="en-US" sz="5900" b="1" dirty="0">
                <a:ea typeface="Calibri" charset="0"/>
              </a:rPr>
              <a:t>Types of Reinforcers</a:t>
            </a:r>
          </a:p>
          <a:p>
            <a:pPr lvl="1">
              <a:lnSpc>
                <a:spcPct val="90000"/>
              </a:lnSpc>
              <a:buFont typeface="Arial" panose="020B0604020202020204" pitchFamily="34" charset="0"/>
              <a:buChar char="‒"/>
              <a:defRPr/>
            </a:pPr>
            <a:r>
              <a:rPr lang="en-US" sz="4600" b="1" dirty="0"/>
              <a:t>Functional</a:t>
            </a:r>
            <a:r>
              <a:rPr lang="en-US" sz="4600" dirty="0"/>
              <a:t>: the consequence that occurs naturally and causes the behavior to keep happening	</a:t>
            </a:r>
          </a:p>
          <a:p>
            <a:pPr lvl="1">
              <a:lnSpc>
                <a:spcPct val="90000"/>
              </a:lnSpc>
              <a:buFont typeface="Arial" panose="020B0604020202020204" pitchFamily="34" charset="0"/>
              <a:buChar char="‒"/>
              <a:defRPr/>
            </a:pPr>
            <a:r>
              <a:rPr lang="en-US" sz="4600" b="1" dirty="0"/>
              <a:t>Arbitrary</a:t>
            </a:r>
            <a:r>
              <a:rPr lang="en-US" sz="4600" dirty="0"/>
              <a:t>: a consequence that is not related to the behavior of interest, but may be powerful enough to change behavior</a:t>
            </a:r>
          </a:p>
          <a:p>
            <a:pPr>
              <a:lnSpc>
                <a:spcPct val="90000"/>
              </a:lnSpc>
              <a:buClr>
                <a:schemeClr val="tx1"/>
              </a:buClr>
              <a:defRPr/>
            </a:pPr>
            <a:endParaRPr lang="en-US" sz="4200" dirty="0"/>
          </a:p>
          <a:p>
            <a:pPr>
              <a:lnSpc>
                <a:spcPct val="90000"/>
              </a:lnSpc>
              <a:defRPr/>
            </a:pPr>
            <a:r>
              <a:rPr lang="en-US" sz="5900" dirty="0"/>
              <a:t>Identifying reinforcers (preference assessments)</a:t>
            </a:r>
          </a:p>
          <a:p>
            <a:pPr lvl="1">
              <a:lnSpc>
                <a:spcPct val="90000"/>
              </a:lnSpc>
              <a:buFont typeface="Arial" panose="020B0604020202020204" pitchFamily="34" charset="0"/>
              <a:buChar char="‒"/>
              <a:defRPr/>
            </a:pPr>
            <a:r>
              <a:rPr lang="en-US" sz="4600" dirty="0"/>
              <a:t>Preferences can shift (sometimes quickly)</a:t>
            </a:r>
          </a:p>
          <a:p>
            <a:pPr lvl="1">
              <a:lnSpc>
                <a:spcPct val="90000"/>
              </a:lnSpc>
              <a:buFont typeface="Arial" panose="020B0604020202020204" pitchFamily="34" charset="0"/>
              <a:buChar char="‒"/>
              <a:defRPr/>
            </a:pPr>
            <a:r>
              <a:rPr lang="en-US" sz="4600" dirty="0"/>
              <a:t>Although there are some systematic approaches, providing “in the moment” choices is a good way to identify preferences</a:t>
            </a:r>
          </a:p>
          <a:p>
            <a:pPr eaLnBrk="1" hangingPunct="1">
              <a:buFont typeface="Arial" charset="0"/>
              <a:buChar char="•"/>
              <a:defRPr/>
            </a:pPr>
            <a:endParaRPr lang="en-US" b="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7983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171A5-9138-4EB5-B66C-C5CD6C2A57C9}"/>
              </a:ext>
            </a:extLst>
          </p:cNvPr>
          <p:cNvSpPr>
            <a:spLocks noGrp="1"/>
          </p:cNvSpPr>
          <p:nvPr>
            <p:ph type="title"/>
          </p:nvPr>
        </p:nvSpPr>
        <p:spPr/>
        <p:txBody>
          <a:bodyPr/>
          <a:lstStyle/>
          <a:p>
            <a:r>
              <a:rPr lang="en-US" dirty="0"/>
              <a:t>Feeding</a:t>
            </a:r>
          </a:p>
        </p:txBody>
      </p:sp>
      <p:sp>
        <p:nvSpPr>
          <p:cNvPr id="6" name="Text Placeholder 5">
            <a:extLst>
              <a:ext uri="{FF2B5EF4-FFF2-40B4-BE49-F238E27FC236}">
                <a16:creationId xmlns:a16="http://schemas.microsoft.com/office/drawing/2014/main" id="{0AC0A21A-C47D-47E7-A115-F0020D41A6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ABA116-0883-4618-A833-0EEA42DBBE50}"/>
              </a:ext>
            </a:extLst>
          </p:cNvPr>
          <p:cNvSpPr>
            <a:spLocks noGrp="1"/>
          </p:cNvSpPr>
          <p:nvPr>
            <p:ph type="sldNum" sz="quarter" idx="4294967295"/>
          </p:nvPr>
        </p:nvSpPr>
        <p:spPr>
          <a:xfrm>
            <a:off x="9448800" y="6437313"/>
            <a:ext cx="2743200" cy="365125"/>
          </a:xfrm>
        </p:spPr>
        <p:txBody>
          <a:bodyPr/>
          <a:lstStyle/>
          <a:p>
            <a:fld id="{501F8DFA-C4CA-B44D-8632-6C7F43F11341}" type="slidenum">
              <a:rPr lang="en-US" smtClean="0"/>
              <a:t>9</a:t>
            </a:fld>
            <a:endParaRPr lang="en-US" dirty="0"/>
          </a:p>
        </p:txBody>
      </p:sp>
    </p:spTree>
    <p:extLst>
      <p:ext uri="{BB962C8B-B14F-4D97-AF65-F5344CB8AC3E}">
        <p14:creationId xmlns:p14="http://schemas.microsoft.com/office/powerpoint/2010/main" val="383830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94C8A0-C82B-41DF-ACC3-8DF125A496CF}"/>
              </a:ext>
            </a:extLst>
          </p:cNvPr>
          <p:cNvSpPr>
            <a:spLocks noGrp="1"/>
          </p:cNvSpPr>
          <p:nvPr>
            <p:ph type="title"/>
          </p:nvPr>
        </p:nvSpPr>
        <p:spPr>
          <a:xfrm>
            <a:off x="685800" y="-109295"/>
            <a:ext cx="8229600" cy="1325563"/>
          </a:xfrm>
        </p:spPr>
        <p:txBody>
          <a:bodyPr/>
          <a:lstStyle/>
          <a:p>
            <a:r>
              <a:rPr lang="en-US" dirty="0"/>
              <a:t>Feeding Behavior</a:t>
            </a:r>
          </a:p>
        </p:txBody>
      </p:sp>
      <p:sp>
        <p:nvSpPr>
          <p:cNvPr id="6" name="Content Placeholder 5">
            <a:extLst>
              <a:ext uri="{FF2B5EF4-FFF2-40B4-BE49-F238E27FC236}">
                <a16:creationId xmlns:a16="http://schemas.microsoft.com/office/drawing/2014/main" id="{E04D77A5-A98F-4A56-BA24-1E943E7A66CD}"/>
              </a:ext>
            </a:extLst>
          </p:cNvPr>
          <p:cNvSpPr>
            <a:spLocks noGrp="1"/>
          </p:cNvSpPr>
          <p:nvPr>
            <p:ph sz="half" idx="1"/>
          </p:nvPr>
        </p:nvSpPr>
        <p:spPr>
          <a:xfrm>
            <a:off x="466532" y="2495551"/>
            <a:ext cx="11218908" cy="3830603"/>
          </a:xfrm>
        </p:spPr>
        <p:txBody>
          <a:bodyPr>
            <a:normAutofit fontScale="85000" lnSpcReduction="10000"/>
          </a:bodyPr>
          <a:lstStyle/>
          <a:p>
            <a:endParaRPr lang="en-US" dirty="0"/>
          </a:p>
          <a:p>
            <a:endParaRPr lang="en-US" dirty="0"/>
          </a:p>
          <a:p>
            <a:endParaRPr lang="en-US" dirty="0"/>
          </a:p>
          <a:p>
            <a:endParaRPr lang="en-US" dirty="0"/>
          </a:p>
          <a:p>
            <a:endParaRPr lang="en-US" dirty="0"/>
          </a:p>
          <a:p>
            <a:endParaRPr lang="en-US" dirty="0"/>
          </a:p>
          <a:p>
            <a:r>
              <a:rPr lang="en-US" dirty="0"/>
              <a:t>No human activity has greater biological and social significance than feeding</a:t>
            </a:r>
          </a:p>
          <a:p>
            <a:endParaRPr lang="en-US" dirty="0"/>
          </a:p>
        </p:txBody>
      </p:sp>
      <p:sp>
        <p:nvSpPr>
          <p:cNvPr id="4" name="Slide Number Placeholder 3">
            <a:extLst>
              <a:ext uri="{FF2B5EF4-FFF2-40B4-BE49-F238E27FC236}">
                <a16:creationId xmlns:a16="http://schemas.microsoft.com/office/drawing/2014/main" id="{77DE69AB-540C-478D-872D-D3728E524FB8}"/>
              </a:ext>
            </a:extLst>
          </p:cNvPr>
          <p:cNvSpPr>
            <a:spLocks noGrp="1"/>
          </p:cNvSpPr>
          <p:nvPr>
            <p:ph type="sldNum" sz="quarter" idx="12"/>
          </p:nvPr>
        </p:nvSpPr>
        <p:spPr/>
        <p:txBody>
          <a:bodyPr/>
          <a:lstStyle/>
          <a:p>
            <a:fld id="{501F8DFA-C4CA-B44D-8632-6C7F43F11341}" type="slidenum">
              <a:rPr lang="en-US" smtClean="0"/>
              <a:t>10</a:t>
            </a:fld>
            <a:endParaRPr lang="en-US" dirty="0"/>
          </a:p>
        </p:txBody>
      </p:sp>
      <p:pic>
        <p:nvPicPr>
          <p:cNvPr id="8" name="Picture 4">
            <a:extLst>
              <a:ext uri="{FF2B5EF4-FFF2-40B4-BE49-F238E27FC236}">
                <a16:creationId xmlns:a16="http://schemas.microsoft.com/office/drawing/2014/main" id="{4C8DBBD1-528A-40A9-8F33-25A7B0F9CF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582817" y="1703589"/>
            <a:ext cx="4135582" cy="2755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a:extLst>
              <a:ext uri="{FF2B5EF4-FFF2-40B4-BE49-F238E27FC236}">
                <a16:creationId xmlns:a16="http://schemas.microsoft.com/office/drawing/2014/main" id="{A0305FFB-0C84-4E46-B726-28155986F5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2565" y="3395237"/>
            <a:ext cx="3371443" cy="2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F6413AEE-DF23-4565-8D92-3CBC5EC04B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8784" y="1083894"/>
            <a:ext cx="3365224" cy="2246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755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C92A2-8E0A-4DBD-AA83-8A1ADA35308E}"/>
              </a:ext>
            </a:extLst>
          </p:cNvPr>
          <p:cNvSpPr>
            <a:spLocks noGrp="1"/>
          </p:cNvSpPr>
          <p:nvPr>
            <p:ph type="title"/>
          </p:nvPr>
        </p:nvSpPr>
        <p:spPr>
          <a:xfrm>
            <a:off x="685799" y="86958"/>
            <a:ext cx="8229600" cy="1325563"/>
          </a:xfrm>
        </p:spPr>
        <p:txBody>
          <a:bodyPr/>
          <a:lstStyle/>
          <a:p>
            <a:r>
              <a:rPr lang="en-US" dirty="0"/>
              <a:t>Feeding Behavior</a:t>
            </a:r>
          </a:p>
        </p:txBody>
      </p:sp>
      <p:sp>
        <p:nvSpPr>
          <p:cNvPr id="3" name="Content Placeholder 2">
            <a:extLst>
              <a:ext uri="{FF2B5EF4-FFF2-40B4-BE49-F238E27FC236}">
                <a16:creationId xmlns:a16="http://schemas.microsoft.com/office/drawing/2014/main" id="{D8E6901B-61B4-4822-8B1A-546A02553549}"/>
              </a:ext>
            </a:extLst>
          </p:cNvPr>
          <p:cNvSpPr>
            <a:spLocks noGrp="1"/>
          </p:cNvSpPr>
          <p:nvPr>
            <p:ph sz="half" idx="1"/>
          </p:nvPr>
        </p:nvSpPr>
        <p:spPr>
          <a:xfrm>
            <a:off x="457201" y="1679510"/>
            <a:ext cx="11371258" cy="4757610"/>
          </a:xfrm>
        </p:spPr>
        <p:txBody>
          <a:bodyPr>
            <a:normAutofit fontScale="77500" lnSpcReduction="20000"/>
          </a:bodyPr>
          <a:lstStyle/>
          <a:p>
            <a:pPr marL="0" indent="0">
              <a:buNone/>
            </a:pPr>
            <a:endParaRPr lang="en-US" dirty="0"/>
          </a:p>
          <a:p>
            <a:endParaRPr lang="en-US" dirty="0"/>
          </a:p>
          <a:p>
            <a:pPr marL="0" indent="0">
              <a:buNone/>
            </a:pPr>
            <a:endParaRPr lang="en-US" dirty="0"/>
          </a:p>
          <a:p>
            <a:endParaRPr lang="en-US" dirty="0"/>
          </a:p>
          <a:p>
            <a:endParaRPr lang="en-US" dirty="0"/>
          </a:p>
          <a:p>
            <a:endParaRPr lang="en-US" dirty="0"/>
          </a:p>
          <a:p>
            <a:endParaRPr lang="en-US" dirty="0"/>
          </a:p>
          <a:p>
            <a:endParaRPr lang="en-US" dirty="0"/>
          </a:p>
          <a:p>
            <a:r>
              <a:rPr lang="en-US" sz="3300" dirty="0"/>
              <a:t>Successful feeding is measured against a set of social and cultural standards</a:t>
            </a:r>
          </a:p>
          <a:p>
            <a:pPr marL="0" indent="0">
              <a:buNone/>
            </a:pPr>
            <a:endParaRPr lang="en-US" dirty="0"/>
          </a:p>
        </p:txBody>
      </p:sp>
      <p:sp>
        <p:nvSpPr>
          <p:cNvPr id="4" name="Slide Number Placeholder 3">
            <a:extLst>
              <a:ext uri="{FF2B5EF4-FFF2-40B4-BE49-F238E27FC236}">
                <a16:creationId xmlns:a16="http://schemas.microsoft.com/office/drawing/2014/main" id="{1973AE10-70DD-461F-8DEA-5D7569C25B29}"/>
              </a:ext>
            </a:extLst>
          </p:cNvPr>
          <p:cNvSpPr>
            <a:spLocks noGrp="1"/>
          </p:cNvSpPr>
          <p:nvPr>
            <p:ph type="sldNum" sz="quarter" idx="12"/>
          </p:nvPr>
        </p:nvSpPr>
        <p:spPr/>
        <p:txBody>
          <a:bodyPr/>
          <a:lstStyle/>
          <a:p>
            <a:fld id="{501F8DFA-C4CA-B44D-8632-6C7F43F11341}" type="slidenum">
              <a:rPr lang="en-US" smtClean="0"/>
              <a:t>11</a:t>
            </a:fld>
            <a:endParaRPr lang="en-US" dirty="0"/>
          </a:p>
        </p:txBody>
      </p:sp>
      <p:pic>
        <p:nvPicPr>
          <p:cNvPr id="6" name="Picture 4" descr="hannah3">
            <a:extLst>
              <a:ext uri="{FF2B5EF4-FFF2-40B4-BE49-F238E27FC236}">
                <a16:creationId xmlns:a16="http://schemas.microsoft.com/office/drawing/2014/main" id="{4F52CE7E-42AC-46A6-BF13-8868B7568B02}"/>
              </a:ext>
            </a:extLst>
          </p:cNvPr>
          <p:cNvPicPr>
            <a:picLocks noChangeAspect="1" noChangeArrowheads="1"/>
          </p:cNvPicPr>
          <p:nvPr/>
        </p:nvPicPr>
        <p:blipFill>
          <a:blip r:embed="rId2" cstate="print"/>
          <a:srcRect/>
          <a:stretch>
            <a:fillRect/>
          </a:stretch>
        </p:blipFill>
        <p:spPr bwMode="auto">
          <a:xfrm>
            <a:off x="5953015" y="2141175"/>
            <a:ext cx="2640916" cy="2100472"/>
          </a:xfrm>
          <a:prstGeom prst="rect">
            <a:avLst/>
          </a:prstGeom>
          <a:noFill/>
          <a:ln w="9525">
            <a:noFill/>
            <a:miter lim="800000"/>
            <a:headEnd/>
            <a:tailEnd/>
          </a:ln>
        </p:spPr>
      </p:pic>
      <p:sp>
        <p:nvSpPr>
          <p:cNvPr id="8" name="Rectangle 7">
            <a:extLst>
              <a:ext uri="{FF2B5EF4-FFF2-40B4-BE49-F238E27FC236}">
                <a16:creationId xmlns:a16="http://schemas.microsoft.com/office/drawing/2014/main" id="{030FC888-7A00-413C-B76F-37A59A081EB8}"/>
              </a:ext>
            </a:extLst>
          </p:cNvPr>
          <p:cNvSpPr/>
          <p:nvPr/>
        </p:nvSpPr>
        <p:spPr>
          <a:xfrm>
            <a:off x="363541" y="4015787"/>
            <a:ext cx="4572000" cy="830997"/>
          </a:xfrm>
          <a:prstGeom prst="rect">
            <a:avLst/>
          </a:prstGeom>
        </p:spPr>
        <p:txBody>
          <a:bodyPr>
            <a:spAutoFit/>
          </a:bodyPr>
          <a:lstStyle/>
          <a:p>
            <a:pPr lvl="1">
              <a:defRPr/>
            </a:pPr>
            <a:r>
              <a:rPr lang="en-US" sz="2400" dirty="0">
                <a:solidFill>
                  <a:srgbClr val="676767"/>
                </a:solidFill>
                <a:latin typeface="Calibri" panose="020F0502020204030204" pitchFamily="34" charset="0"/>
                <a:cs typeface="Arial" panose="020B0604020202020204" pitchFamily="34" charset="0"/>
              </a:rPr>
              <a:t>Achievement of adequate physical growth</a:t>
            </a:r>
          </a:p>
        </p:txBody>
      </p:sp>
      <p:pic>
        <p:nvPicPr>
          <p:cNvPr id="9" name="Picture 5" descr="tim2">
            <a:extLst>
              <a:ext uri="{FF2B5EF4-FFF2-40B4-BE49-F238E27FC236}">
                <a16:creationId xmlns:a16="http://schemas.microsoft.com/office/drawing/2014/main" id="{00305187-93AA-4280-9D80-373EEA1B4E9F}"/>
              </a:ext>
            </a:extLst>
          </p:cNvPr>
          <p:cNvPicPr>
            <a:picLocks noChangeAspect="1" noChangeArrowheads="1"/>
          </p:cNvPicPr>
          <p:nvPr/>
        </p:nvPicPr>
        <p:blipFill>
          <a:blip r:embed="rId3" cstate="print"/>
          <a:srcRect/>
          <a:stretch>
            <a:fillRect/>
          </a:stretch>
        </p:blipFill>
        <p:spPr>
          <a:xfrm>
            <a:off x="8915399" y="3096391"/>
            <a:ext cx="2038534" cy="1750393"/>
          </a:xfrm>
          <a:prstGeom prst="rect">
            <a:avLst/>
          </a:prstGeom>
          <a:noFill/>
        </p:spPr>
      </p:pic>
      <p:sp>
        <p:nvSpPr>
          <p:cNvPr id="10" name="Rectangle 9">
            <a:extLst>
              <a:ext uri="{FF2B5EF4-FFF2-40B4-BE49-F238E27FC236}">
                <a16:creationId xmlns:a16="http://schemas.microsoft.com/office/drawing/2014/main" id="{61F7EC86-92AC-40FD-BFDD-21F20FA371B6}"/>
              </a:ext>
            </a:extLst>
          </p:cNvPr>
          <p:cNvSpPr/>
          <p:nvPr/>
        </p:nvSpPr>
        <p:spPr>
          <a:xfrm>
            <a:off x="5532027" y="1412521"/>
            <a:ext cx="5575041" cy="461665"/>
          </a:xfrm>
          <a:prstGeom prst="rect">
            <a:avLst/>
          </a:prstGeom>
        </p:spPr>
        <p:txBody>
          <a:bodyPr wrap="square">
            <a:spAutoFit/>
          </a:bodyPr>
          <a:lstStyle/>
          <a:p>
            <a:pPr lvl="1">
              <a:defRPr/>
            </a:pPr>
            <a:r>
              <a:rPr lang="en-US" sz="2400" dirty="0">
                <a:solidFill>
                  <a:srgbClr val="676767"/>
                </a:solidFill>
                <a:latin typeface="Calibri" panose="020F0502020204030204" pitchFamily="34" charset="0"/>
                <a:cs typeface="Arial" panose="020B0604020202020204" pitchFamily="34" charset="0"/>
              </a:rPr>
              <a:t>Achievement of feeding milestones</a:t>
            </a:r>
          </a:p>
        </p:txBody>
      </p:sp>
      <p:pic>
        <p:nvPicPr>
          <p:cNvPr id="11" name="Picture 2" descr="weighting baby  on scale - baby scale stock pictures, royalty-free photos &amp; images">
            <a:extLst>
              <a:ext uri="{FF2B5EF4-FFF2-40B4-BE49-F238E27FC236}">
                <a16:creationId xmlns:a16="http://schemas.microsoft.com/office/drawing/2014/main" id="{494EF01A-35E6-447F-94A4-1D5CB99679C9}"/>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22072" b="-9118"/>
          <a:stretch/>
        </p:blipFill>
        <p:spPr bwMode="auto">
          <a:xfrm>
            <a:off x="663216" y="1577387"/>
            <a:ext cx="4433454" cy="2438400"/>
          </a:xfrm>
          <a:prstGeom prst="rect">
            <a:avLst/>
          </a:prstGeom>
          <a:noFill/>
          <a:effectLst>
            <a:glow rad="127000">
              <a:schemeClr val="bg2"/>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853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48491-4F31-4E42-B94A-453F89A5638B}"/>
              </a:ext>
            </a:extLst>
          </p:cNvPr>
          <p:cNvSpPr>
            <a:spLocks noGrp="1"/>
          </p:cNvSpPr>
          <p:nvPr>
            <p:ph type="title"/>
          </p:nvPr>
        </p:nvSpPr>
        <p:spPr/>
        <p:txBody>
          <a:bodyPr/>
          <a:lstStyle/>
          <a:p>
            <a:r>
              <a:rPr lang="en-US" dirty="0"/>
              <a:t>Feeding Timeline</a:t>
            </a:r>
            <a:endParaRPr lang="en-US" b="1" dirty="0"/>
          </a:p>
        </p:txBody>
      </p:sp>
      <p:sp>
        <p:nvSpPr>
          <p:cNvPr id="4" name="Slide Number Placeholder 3">
            <a:extLst>
              <a:ext uri="{FF2B5EF4-FFF2-40B4-BE49-F238E27FC236}">
                <a16:creationId xmlns:a16="http://schemas.microsoft.com/office/drawing/2014/main" id="{37BF8E34-B083-4453-91C7-630F45FDF556}"/>
              </a:ext>
            </a:extLst>
          </p:cNvPr>
          <p:cNvSpPr>
            <a:spLocks noGrp="1"/>
          </p:cNvSpPr>
          <p:nvPr>
            <p:ph type="sldNum" sz="quarter" idx="12"/>
          </p:nvPr>
        </p:nvSpPr>
        <p:spPr/>
        <p:txBody>
          <a:bodyPr/>
          <a:lstStyle/>
          <a:p>
            <a:fld id="{501F8DFA-C4CA-B44D-8632-6C7F43F11341}" type="slidenum">
              <a:rPr lang="en-US" smtClean="0"/>
              <a:t>12</a:t>
            </a:fld>
            <a:endParaRPr lang="en-US" dirty="0"/>
          </a:p>
        </p:txBody>
      </p:sp>
      <p:graphicFrame>
        <p:nvGraphicFramePr>
          <p:cNvPr id="5" name="Content Placeholder 4">
            <a:extLst>
              <a:ext uri="{FF2B5EF4-FFF2-40B4-BE49-F238E27FC236}">
                <a16:creationId xmlns:a16="http://schemas.microsoft.com/office/drawing/2014/main" id="{ACEEAE3F-75D4-4698-B578-E9DA68919E18}"/>
              </a:ext>
            </a:extLst>
          </p:cNvPr>
          <p:cNvGraphicFramePr>
            <a:graphicFrameLocks noGrp="1"/>
          </p:cNvGraphicFramePr>
          <p:nvPr>
            <p:ph sz="half" idx="1"/>
            <p:extLst>
              <p:ext uri="{D42A27DB-BD31-4B8C-83A1-F6EECF244321}">
                <p14:modId xmlns:p14="http://schemas.microsoft.com/office/powerpoint/2010/main" val="60689857"/>
              </p:ext>
            </p:extLst>
          </p:nvPr>
        </p:nvGraphicFramePr>
        <p:xfrm>
          <a:off x="1" y="1106311"/>
          <a:ext cx="11849878" cy="5695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E8C114FB-16F9-443D-AE92-16E9008BDDDF}"/>
              </a:ext>
            </a:extLst>
          </p:cNvPr>
          <p:cNvSpPr txBox="1"/>
          <p:nvPr/>
        </p:nvSpPr>
        <p:spPr>
          <a:xfrm>
            <a:off x="1232135" y="4526252"/>
            <a:ext cx="2095445" cy="646331"/>
          </a:xfrm>
          <a:prstGeom prst="rect">
            <a:avLst/>
          </a:prstGeom>
          <a:noFill/>
        </p:spPr>
        <p:txBody>
          <a:bodyPr wrap="none" rtlCol="0">
            <a:spAutoFit/>
          </a:bodyPr>
          <a:lstStyle/>
          <a:p>
            <a:pPr lvl="0"/>
            <a:r>
              <a:rPr lang="en-US" b="1" dirty="0">
                <a:solidFill>
                  <a:schemeClr val="bg1">
                    <a:lumMod val="50000"/>
                  </a:schemeClr>
                </a:solidFill>
              </a:rPr>
              <a:t>Birth to 4 months</a:t>
            </a:r>
          </a:p>
          <a:p>
            <a:endParaRPr lang="en-US" b="1" dirty="0">
              <a:solidFill>
                <a:schemeClr val="bg1">
                  <a:lumMod val="50000"/>
                </a:schemeClr>
              </a:solidFill>
            </a:endParaRPr>
          </a:p>
        </p:txBody>
      </p:sp>
      <p:sp>
        <p:nvSpPr>
          <p:cNvPr id="7" name="TextBox 6">
            <a:extLst>
              <a:ext uri="{FF2B5EF4-FFF2-40B4-BE49-F238E27FC236}">
                <a16:creationId xmlns:a16="http://schemas.microsoft.com/office/drawing/2014/main" id="{01309DDE-2A52-4E2F-A452-028824B66823}"/>
              </a:ext>
            </a:extLst>
          </p:cNvPr>
          <p:cNvSpPr txBox="1"/>
          <p:nvPr/>
        </p:nvSpPr>
        <p:spPr>
          <a:xfrm>
            <a:off x="2279858" y="3538716"/>
            <a:ext cx="2004448" cy="369332"/>
          </a:xfrm>
          <a:prstGeom prst="rect">
            <a:avLst/>
          </a:prstGeom>
          <a:noFill/>
        </p:spPr>
        <p:txBody>
          <a:bodyPr wrap="square" rtlCol="0">
            <a:spAutoFit/>
          </a:bodyPr>
          <a:lstStyle/>
          <a:p>
            <a:pPr lvl="0" algn="ctr"/>
            <a:r>
              <a:rPr lang="en-US" b="1" dirty="0">
                <a:solidFill>
                  <a:schemeClr val="bg1">
                    <a:lumMod val="50000"/>
                  </a:schemeClr>
                </a:solidFill>
              </a:rPr>
              <a:t>4 to 6 months</a:t>
            </a:r>
          </a:p>
        </p:txBody>
      </p:sp>
      <p:sp>
        <p:nvSpPr>
          <p:cNvPr id="8" name="TextBox 7">
            <a:extLst>
              <a:ext uri="{FF2B5EF4-FFF2-40B4-BE49-F238E27FC236}">
                <a16:creationId xmlns:a16="http://schemas.microsoft.com/office/drawing/2014/main" id="{5566CF3B-7FD2-40E8-90E3-5A67F31D1EE3}"/>
              </a:ext>
            </a:extLst>
          </p:cNvPr>
          <p:cNvSpPr txBox="1"/>
          <p:nvPr/>
        </p:nvSpPr>
        <p:spPr>
          <a:xfrm>
            <a:off x="3705993" y="2686353"/>
            <a:ext cx="2004448" cy="369332"/>
          </a:xfrm>
          <a:prstGeom prst="rect">
            <a:avLst/>
          </a:prstGeom>
          <a:noFill/>
        </p:spPr>
        <p:txBody>
          <a:bodyPr wrap="square" rtlCol="0">
            <a:spAutoFit/>
          </a:bodyPr>
          <a:lstStyle/>
          <a:p>
            <a:pPr lvl="0" algn="ctr"/>
            <a:r>
              <a:rPr lang="en-US" b="1" dirty="0">
                <a:solidFill>
                  <a:schemeClr val="bg1">
                    <a:lumMod val="50000"/>
                  </a:schemeClr>
                </a:solidFill>
              </a:rPr>
              <a:t>8 to 10 months</a:t>
            </a:r>
          </a:p>
        </p:txBody>
      </p:sp>
      <p:sp>
        <p:nvSpPr>
          <p:cNvPr id="9" name="TextBox 8">
            <a:extLst>
              <a:ext uri="{FF2B5EF4-FFF2-40B4-BE49-F238E27FC236}">
                <a16:creationId xmlns:a16="http://schemas.microsoft.com/office/drawing/2014/main" id="{B3082202-1713-4646-8032-FA0B71546E4B}"/>
              </a:ext>
            </a:extLst>
          </p:cNvPr>
          <p:cNvSpPr txBox="1"/>
          <p:nvPr/>
        </p:nvSpPr>
        <p:spPr>
          <a:xfrm>
            <a:off x="5344924" y="1998775"/>
            <a:ext cx="2004448" cy="369332"/>
          </a:xfrm>
          <a:prstGeom prst="rect">
            <a:avLst/>
          </a:prstGeom>
          <a:noFill/>
        </p:spPr>
        <p:txBody>
          <a:bodyPr wrap="square" rtlCol="0">
            <a:spAutoFit/>
          </a:bodyPr>
          <a:lstStyle/>
          <a:p>
            <a:pPr lvl="0" algn="ctr"/>
            <a:r>
              <a:rPr lang="en-US" b="1" dirty="0">
                <a:solidFill>
                  <a:schemeClr val="bg1">
                    <a:lumMod val="50000"/>
                  </a:schemeClr>
                </a:solidFill>
              </a:rPr>
              <a:t>12 to 18 months</a:t>
            </a:r>
          </a:p>
        </p:txBody>
      </p:sp>
      <p:sp>
        <p:nvSpPr>
          <p:cNvPr id="10" name="TextBox 9">
            <a:extLst>
              <a:ext uri="{FF2B5EF4-FFF2-40B4-BE49-F238E27FC236}">
                <a16:creationId xmlns:a16="http://schemas.microsoft.com/office/drawing/2014/main" id="{B33318F3-2F13-485B-B659-78328DCE7CC8}"/>
              </a:ext>
            </a:extLst>
          </p:cNvPr>
          <p:cNvSpPr txBox="1"/>
          <p:nvPr/>
        </p:nvSpPr>
        <p:spPr>
          <a:xfrm>
            <a:off x="7256843" y="1546083"/>
            <a:ext cx="2004448" cy="369332"/>
          </a:xfrm>
          <a:prstGeom prst="rect">
            <a:avLst/>
          </a:prstGeom>
          <a:noFill/>
        </p:spPr>
        <p:txBody>
          <a:bodyPr wrap="square" rtlCol="0">
            <a:spAutoFit/>
          </a:bodyPr>
          <a:lstStyle/>
          <a:p>
            <a:pPr lvl="0" algn="ctr"/>
            <a:r>
              <a:rPr lang="en-US" b="1" dirty="0">
                <a:solidFill>
                  <a:schemeClr val="bg1">
                    <a:lumMod val="50000"/>
                  </a:schemeClr>
                </a:solidFill>
              </a:rPr>
              <a:t>24 to 36 months</a:t>
            </a:r>
          </a:p>
        </p:txBody>
      </p:sp>
    </p:spTree>
    <p:extLst>
      <p:ext uri="{BB962C8B-B14F-4D97-AF65-F5344CB8AC3E}">
        <p14:creationId xmlns:p14="http://schemas.microsoft.com/office/powerpoint/2010/main" val="746775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406CE-27CF-4EE1-A197-D554926AC287}"/>
              </a:ext>
            </a:extLst>
          </p:cNvPr>
          <p:cNvSpPr>
            <a:spLocks noGrp="1"/>
          </p:cNvSpPr>
          <p:nvPr>
            <p:ph type="title"/>
          </p:nvPr>
        </p:nvSpPr>
        <p:spPr/>
        <p:txBody>
          <a:bodyPr/>
          <a:lstStyle/>
          <a:p>
            <a:r>
              <a:rPr lang="en-US" dirty="0"/>
              <a:t>The Goal</a:t>
            </a:r>
          </a:p>
        </p:txBody>
      </p:sp>
      <p:sp>
        <p:nvSpPr>
          <p:cNvPr id="4" name="Slide Number Placeholder 3">
            <a:extLst>
              <a:ext uri="{FF2B5EF4-FFF2-40B4-BE49-F238E27FC236}">
                <a16:creationId xmlns:a16="http://schemas.microsoft.com/office/drawing/2014/main" id="{E082CC4D-F92F-489D-A06D-8D3119542FD5}"/>
              </a:ext>
            </a:extLst>
          </p:cNvPr>
          <p:cNvSpPr>
            <a:spLocks noGrp="1"/>
          </p:cNvSpPr>
          <p:nvPr>
            <p:ph type="sldNum" sz="quarter" idx="12"/>
          </p:nvPr>
        </p:nvSpPr>
        <p:spPr/>
        <p:txBody>
          <a:bodyPr/>
          <a:lstStyle/>
          <a:p>
            <a:fld id="{501F8DFA-C4CA-B44D-8632-6C7F43F11341}" type="slidenum">
              <a:rPr lang="en-US" smtClean="0"/>
              <a:t>13</a:t>
            </a:fld>
            <a:endParaRPr lang="en-US" dirty="0"/>
          </a:p>
        </p:txBody>
      </p:sp>
      <p:pic>
        <p:nvPicPr>
          <p:cNvPr id="5" name="Picture 2" descr="http://www.choosemyplate.gov/images/MyPlateImages/JPG/myplate_yellow.jpg">
            <a:extLst>
              <a:ext uri="{FF2B5EF4-FFF2-40B4-BE49-F238E27FC236}">
                <a16:creationId xmlns:a16="http://schemas.microsoft.com/office/drawing/2014/main" id="{487985C5-45E5-4B10-ACD6-58006E3B2860}"/>
              </a:ext>
            </a:extLst>
          </p:cNvPr>
          <p:cNvPicPr>
            <a:picLocks noGrp="1" noChangeAspect="1" noChangeArrowheads="1"/>
          </p:cNvPicPr>
          <p:nvPr>
            <p:ph sz="half" idx="1"/>
          </p:nvPr>
        </p:nvPicPr>
        <p:blipFill>
          <a:blip r:embed="rId2" cstate="print"/>
          <a:srcRect/>
          <a:stretch>
            <a:fillRect/>
          </a:stretch>
        </p:blipFill>
        <p:spPr bwMode="auto">
          <a:xfrm>
            <a:off x="3194689" y="1214367"/>
            <a:ext cx="5727700" cy="5207000"/>
          </a:xfrm>
          <a:prstGeom prst="rect">
            <a:avLst/>
          </a:prstGeom>
          <a:noFill/>
        </p:spPr>
      </p:pic>
    </p:spTree>
    <p:extLst>
      <p:ext uri="{BB962C8B-B14F-4D97-AF65-F5344CB8AC3E}">
        <p14:creationId xmlns:p14="http://schemas.microsoft.com/office/powerpoint/2010/main" val="52472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727468FA-E472-473B-889D-80F478AF2E61}"/>
              </a:ext>
            </a:extLst>
          </p:cNvPr>
          <p:cNvSpPr txBox="1">
            <a:spLocks noGrp="1"/>
          </p:cNvSpPr>
          <p:nvPr>
            <p:ph type="title"/>
          </p:nvPr>
        </p:nvSpPr>
        <p:spPr>
          <a:xfrm>
            <a:off x="685800" y="137160"/>
            <a:ext cx="8229600" cy="1325563"/>
          </a:xfrm>
        </p:spPr>
        <p:txBody>
          <a:bodyPr rtlCol="0" anchor="ctr">
            <a:normAutofit/>
          </a:bodyPr>
          <a:lstStyle/>
          <a:p>
            <a:r>
              <a:rPr lang="en-US"/>
              <a:t>Most Children Enjoy Eating</a:t>
            </a:r>
          </a:p>
        </p:txBody>
      </p:sp>
      <p:pic>
        <p:nvPicPr>
          <p:cNvPr id="3074" name="Picture 2" descr="United Children of the World | Eating watermelon, Watermelon, Poor children">
            <a:extLst>
              <a:ext uri="{FF2B5EF4-FFF2-40B4-BE49-F238E27FC236}">
                <a16:creationId xmlns:a16="http://schemas.microsoft.com/office/drawing/2014/main" id="{9EF8349E-B3A5-4104-AC8E-D2375125C4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73"/>
          <a:stretch/>
        </p:blipFill>
        <p:spPr bwMode="auto">
          <a:xfrm>
            <a:off x="685800" y="2302727"/>
            <a:ext cx="5181600" cy="3978275"/>
          </a:xfrm>
          <a:prstGeom prst="rect">
            <a:avLst/>
          </a:prstGeom>
          <a:solidFill>
            <a:srgbClr val="FFFFFF"/>
          </a:solidFill>
        </p:spPr>
      </p:pic>
      <p:pic>
        <p:nvPicPr>
          <p:cNvPr id="3076" name="Picture 4" descr="Happy Children in Pizzeria stock photo. Image of industry - 120284520">
            <a:extLst>
              <a:ext uri="{FF2B5EF4-FFF2-40B4-BE49-F238E27FC236}">
                <a16:creationId xmlns:a16="http://schemas.microsoft.com/office/drawing/2014/main" id="{56C7C5B7-6455-4207-838E-D41052A7B4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235" b="2"/>
          <a:stretch/>
        </p:blipFill>
        <p:spPr bwMode="auto">
          <a:xfrm>
            <a:off x="6172200" y="2294789"/>
            <a:ext cx="5181600" cy="3986213"/>
          </a:xfrm>
          <a:prstGeom prst="rect">
            <a:avLst/>
          </a:prstGeom>
          <a:solidFill>
            <a:srgbClr val="FFFFFF"/>
          </a:solidFill>
        </p:spPr>
      </p:pic>
      <p:sp>
        <p:nvSpPr>
          <p:cNvPr id="4" name="Slide Number Placeholder 3">
            <a:extLst>
              <a:ext uri="{FF2B5EF4-FFF2-40B4-BE49-F238E27FC236}">
                <a16:creationId xmlns:a16="http://schemas.microsoft.com/office/drawing/2014/main" id="{C69CF118-C6F7-4954-97BB-E6308342D154}"/>
              </a:ext>
            </a:extLst>
          </p:cNvPr>
          <p:cNvSpPr>
            <a:spLocks noGrp="1"/>
          </p:cNvSpPr>
          <p:nvPr>
            <p:ph type="sldNum" sz="quarter" idx="11"/>
          </p:nvPr>
        </p:nvSpPr>
        <p:spPr>
          <a:xfrm>
            <a:off x="9215514" y="6448271"/>
            <a:ext cx="2743200" cy="365125"/>
          </a:xfrm>
        </p:spPr>
        <p:txBody>
          <a:bodyPr anchor="ctr">
            <a:normAutofit/>
          </a:bodyPr>
          <a:lstStyle/>
          <a:p>
            <a:pPr>
              <a:spcAft>
                <a:spcPts val="600"/>
              </a:spcAft>
            </a:pPr>
            <a:fld id="{501F8DFA-C4CA-B44D-8632-6C7F43F11341}" type="slidenum">
              <a:rPr lang="en-US" smtClean="0"/>
              <a:pPr>
                <a:spcAft>
                  <a:spcPts val="600"/>
                </a:spcAft>
              </a:pPr>
              <a:t>14</a:t>
            </a:fld>
            <a:endParaRPr lang="en-US"/>
          </a:p>
        </p:txBody>
      </p:sp>
    </p:spTree>
    <p:extLst>
      <p:ext uri="{BB962C8B-B14F-4D97-AF65-F5344CB8AC3E}">
        <p14:creationId xmlns:p14="http://schemas.microsoft.com/office/powerpoint/2010/main" val="1743335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727468FA-E472-473B-889D-80F478AF2E61}"/>
              </a:ext>
            </a:extLst>
          </p:cNvPr>
          <p:cNvSpPr txBox="1">
            <a:spLocks noGrp="1"/>
          </p:cNvSpPr>
          <p:nvPr>
            <p:ph type="title"/>
          </p:nvPr>
        </p:nvSpPr>
        <p:spPr>
          <a:xfrm>
            <a:off x="685800" y="137160"/>
            <a:ext cx="8229600" cy="1325563"/>
          </a:xfrm>
        </p:spPr>
        <p:txBody>
          <a:bodyPr rtlCol="0" anchor="ctr">
            <a:normAutofit/>
          </a:bodyPr>
          <a:lstStyle/>
          <a:p>
            <a:r>
              <a:rPr lang="en-US"/>
              <a:t>Picky Eating</a:t>
            </a:r>
          </a:p>
        </p:txBody>
      </p:sp>
      <p:pic>
        <p:nvPicPr>
          <p:cNvPr id="6" name="Picture 2" descr="S:\Feeding\Feeding Community Outreach\Presentations\Program Resources\Images from Marketing\3.jpg">
            <a:extLst>
              <a:ext uri="{FF2B5EF4-FFF2-40B4-BE49-F238E27FC236}">
                <a16:creationId xmlns:a16="http://schemas.microsoft.com/office/drawing/2014/main" id="{EFC8B421-FC64-4C28-8701-9B3F50EDB2FD}"/>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13193" r="-1" b="35942"/>
          <a:stretch/>
        </p:blipFill>
        <p:spPr bwMode="auto">
          <a:xfrm>
            <a:off x="685800" y="2302727"/>
            <a:ext cx="5181600" cy="3978275"/>
          </a:xfrm>
          <a:prstGeom prst="rect">
            <a:avLst/>
          </a:prstGeom>
          <a:solidFill>
            <a:srgbClr val="FFFFFF"/>
          </a:solidFill>
        </p:spPr>
      </p:pic>
      <p:pic>
        <p:nvPicPr>
          <p:cNvPr id="4098" name="Picture 2" descr="A boy covers his mouth with both hands as another hand proffers a fork with broccoli on it.">
            <a:extLst>
              <a:ext uri="{FF2B5EF4-FFF2-40B4-BE49-F238E27FC236}">
                <a16:creationId xmlns:a16="http://schemas.microsoft.com/office/drawing/2014/main" id="{BD126DB4-3D3D-43E3-B5BE-E84904EFC1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33" r="2" b="2"/>
          <a:stretch/>
        </p:blipFill>
        <p:spPr bwMode="auto">
          <a:xfrm>
            <a:off x="6172200" y="2294789"/>
            <a:ext cx="5181600" cy="3986213"/>
          </a:xfrm>
          <a:prstGeom prst="rect">
            <a:avLst/>
          </a:prstGeom>
          <a:solidFill>
            <a:srgbClr val="FFFFFF"/>
          </a:solidFill>
        </p:spPr>
      </p:pic>
      <p:sp>
        <p:nvSpPr>
          <p:cNvPr id="4" name="Slide Number Placeholder 3">
            <a:extLst>
              <a:ext uri="{FF2B5EF4-FFF2-40B4-BE49-F238E27FC236}">
                <a16:creationId xmlns:a16="http://schemas.microsoft.com/office/drawing/2014/main" id="{C69CF118-C6F7-4954-97BB-E6308342D154}"/>
              </a:ext>
            </a:extLst>
          </p:cNvPr>
          <p:cNvSpPr>
            <a:spLocks noGrp="1"/>
          </p:cNvSpPr>
          <p:nvPr>
            <p:ph type="sldNum" sz="quarter" idx="11"/>
          </p:nvPr>
        </p:nvSpPr>
        <p:spPr>
          <a:xfrm>
            <a:off x="9215514" y="6448271"/>
            <a:ext cx="2743200" cy="365125"/>
          </a:xfrm>
        </p:spPr>
        <p:txBody>
          <a:bodyPr anchor="ctr">
            <a:normAutofit/>
          </a:bodyPr>
          <a:lstStyle/>
          <a:p>
            <a:pPr>
              <a:spcAft>
                <a:spcPts val="600"/>
              </a:spcAft>
            </a:pPr>
            <a:fld id="{501F8DFA-C4CA-B44D-8632-6C7F43F11341}" type="slidenum">
              <a:rPr lang="en-US" smtClean="0"/>
              <a:pPr>
                <a:spcAft>
                  <a:spcPts val="600"/>
                </a:spcAft>
              </a:pPr>
              <a:t>15</a:t>
            </a:fld>
            <a:endParaRPr lang="en-US"/>
          </a:p>
        </p:txBody>
      </p:sp>
    </p:spTree>
    <p:extLst>
      <p:ext uri="{BB962C8B-B14F-4D97-AF65-F5344CB8AC3E}">
        <p14:creationId xmlns:p14="http://schemas.microsoft.com/office/powerpoint/2010/main" val="137009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9CF118-C6F7-4954-97BB-E6308342D154}"/>
              </a:ext>
            </a:extLst>
          </p:cNvPr>
          <p:cNvSpPr>
            <a:spLocks noGrp="1"/>
          </p:cNvSpPr>
          <p:nvPr>
            <p:ph type="sldNum" sz="quarter" idx="12"/>
          </p:nvPr>
        </p:nvSpPr>
        <p:spPr/>
        <p:txBody>
          <a:bodyPr/>
          <a:lstStyle/>
          <a:p>
            <a:fld id="{501F8DFA-C4CA-B44D-8632-6C7F43F11341}" type="slidenum">
              <a:rPr lang="en-US" smtClean="0"/>
              <a:t>16</a:t>
            </a:fld>
            <a:endParaRPr lang="en-US" dirty="0"/>
          </a:p>
        </p:txBody>
      </p:sp>
      <p:sp>
        <p:nvSpPr>
          <p:cNvPr id="8" name="Title 4">
            <a:extLst>
              <a:ext uri="{FF2B5EF4-FFF2-40B4-BE49-F238E27FC236}">
                <a16:creationId xmlns:a16="http://schemas.microsoft.com/office/drawing/2014/main" id="{727468FA-E472-473B-889D-80F478AF2E61}"/>
              </a:ext>
            </a:extLst>
          </p:cNvPr>
          <p:cNvSpPr txBox="1">
            <a:spLocks noGrp="1"/>
          </p:cNvSpPr>
          <p:nvPr>
            <p:ph type="title"/>
          </p:nvPr>
        </p:nvSpPr>
        <p:spPr>
          <a:xfrm>
            <a:off x="685800" y="420741"/>
            <a:ext cx="6659195" cy="757130"/>
          </a:xfrm>
          <a:prstGeom prst="rect">
            <a:avLst/>
          </a:prstGeom>
          <a:noFill/>
        </p:spPr>
        <p:txBody>
          <a:bodyPr wrap="none" rtlCol="0">
            <a:spAutoFit/>
          </a:bodyPr>
          <a:lstStyle/>
          <a:p>
            <a:r>
              <a:rPr lang="en-US" dirty="0">
                <a:cs typeface="Arial" panose="020B0604020202020204" pitchFamily="34" charset="0"/>
              </a:rPr>
              <a:t>Chronic Feeding Issues</a:t>
            </a:r>
            <a:endParaRPr lang="en-US" sz="3600" dirty="0">
              <a:latin typeface="Calibri" panose="020F0502020204030204" pitchFamily="34" charset="0"/>
              <a:cs typeface="Arial" panose="020B0604020202020204" pitchFamily="34" charset="0"/>
            </a:endParaRPr>
          </a:p>
        </p:txBody>
      </p:sp>
      <p:pic>
        <p:nvPicPr>
          <p:cNvPr id="7" name="Picture 2" descr="Image result for refusing food">
            <a:extLst>
              <a:ext uri="{FF2B5EF4-FFF2-40B4-BE49-F238E27FC236}">
                <a16:creationId xmlns:a16="http://schemas.microsoft.com/office/drawing/2014/main" id="{D23FCAC0-ED4E-4986-A8C3-4343E580491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340211" y="1654837"/>
            <a:ext cx="6018278" cy="4012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258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C49FE-6E70-4704-B8EC-DD0C03CF36D1}"/>
              </a:ext>
            </a:extLst>
          </p:cNvPr>
          <p:cNvSpPr>
            <a:spLocks noGrp="1"/>
          </p:cNvSpPr>
          <p:nvPr>
            <p:ph type="title"/>
          </p:nvPr>
        </p:nvSpPr>
        <p:spPr/>
        <p:txBody>
          <a:bodyPr/>
          <a:lstStyle/>
          <a:p>
            <a:r>
              <a:rPr lang="en-US" dirty="0"/>
              <a:t>Picky Eating</a:t>
            </a:r>
          </a:p>
        </p:txBody>
      </p:sp>
      <p:sp>
        <p:nvSpPr>
          <p:cNvPr id="3" name="Content Placeholder 2">
            <a:extLst>
              <a:ext uri="{FF2B5EF4-FFF2-40B4-BE49-F238E27FC236}">
                <a16:creationId xmlns:a16="http://schemas.microsoft.com/office/drawing/2014/main" id="{F7C8293E-2BE2-4870-9071-FF0B26F51F93}"/>
              </a:ext>
            </a:extLst>
          </p:cNvPr>
          <p:cNvSpPr>
            <a:spLocks noGrp="1"/>
          </p:cNvSpPr>
          <p:nvPr>
            <p:ph sz="half" idx="1"/>
          </p:nvPr>
        </p:nvSpPr>
        <p:spPr>
          <a:xfrm>
            <a:off x="553156" y="1569156"/>
            <a:ext cx="9803824" cy="4052652"/>
          </a:xfrm>
        </p:spPr>
        <p:txBody>
          <a:bodyPr/>
          <a:lstStyle/>
          <a:p>
            <a:r>
              <a:rPr lang="en-US" dirty="0"/>
              <a:t>The estimated prevalence of picky eating is 22%</a:t>
            </a:r>
          </a:p>
          <a:p>
            <a:endParaRPr lang="en-US" dirty="0"/>
          </a:p>
          <a:p>
            <a:r>
              <a:rPr lang="en-US" dirty="0"/>
              <a:t>Almost a quarter of children aged 2 years are picky eaters</a:t>
            </a:r>
          </a:p>
          <a:p>
            <a:pPr lvl="1">
              <a:buFont typeface="Arial" panose="020B0604020202020204" pitchFamily="34" charset="0"/>
              <a:buChar char="‒"/>
            </a:pPr>
            <a:r>
              <a:rPr lang="en-US" dirty="0"/>
              <a:t>Overall, parents perceive picky eating as an occasional behavior</a:t>
            </a:r>
          </a:p>
          <a:p>
            <a:pPr marL="0" indent="0">
              <a:buNone/>
            </a:pPr>
            <a:endParaRPr lang="en-US" sz="2000" i="1" dirty="0"/>
          </a:p>
          <a:p>
            <a:pPr marL="0" indent="0">
              <a:buNone/>
            </a:pPr>
            <a:r>
              <a:rPr lang="en-US" sz="2000" i="1" dirty="0"/>
              <a:t>(Cole, An, Lee, &amp; Donovan, 2017)</a:t>
            </a:r>
          </a:p>
          <a:p>
            <a:endParaRPr lang="en-US" dirty="0"/>
          </a:p>
        </p:txBody>
      </p:sp>
      <p:sp>
        <p:nvSpPr>
          <p:cNvPr id="4" name="Slide Number Placeholder 3">
            <a:extLst>
              <a:ext uri="{FF2B5EF4-FFF2-40B4-BE49-F238E27FC236}">
                <a16:creationId xmlns:a16="http://schemas.microsoft.com/office/drawing/2014/main" id="{2E7B9E14-20FB-4190-B04C-4CDD4642988E}"/>
              </a:ext>
            </a:extLst>
          </p:cNvPr>
          <p:cNvSpPr>
            <a:spLocks noGrp="1"/>
          </p:cNvSpPr>
          <p:nvPr>
            <p:ph type="sldNum" sz="quarter" idx="12"/>
          </p:nvPr>
        </p:nvSpPr>
        <p:spPr/>
        <p:txBody>
          <a:bodyPr/>
          <a:lstStyle/>
          <a:p>
            <a:fld id="{501F8DFA-C4CA-B44D-8632-6C7F43F11341}" type="slidenum">
              <a:rPr lang="en-US" smtClean="0"/>
              <a:t>17</a:t>
            </a:fld>
            <a:endParaRPr lang="en-US" dirty="0"/>
          </a:p>
        </p:txBody>
      </p:sp>
    </p:spTree>
    <p:extLst>
      <p:ext uri="{BB962C8B-B14F-4D97-AF65-F5344CB8AC3E}">
        <p14:creationId xmlns:p14="http://schemas.microsoft.com/office/powerpoint/2010/main" val="2263273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C49FE-6E70-4704-B8EC-DD0C03CF36D1}"/>
              </a:ext>
            </a:extLst>
          </p:cNvPr>
          <p:cNvSpPr>
            <a:spLocks noGrp="1"/>
          </p:cNvSpPr>
          <p:nvPr>
            <p:ph type="title"/>
          </p:nvPr>
        </p:nvSpPr>
        <p:spPr>
          <a:xfrm>
            <a:off x="685800" y="374226"/>
            <a:ext cx="8229600" cy="1325563"/>
          </a:xfrm>
        </p:spPr>
        <p:txBody>
          <a:bodyPr anchor="ctr">
            <a:normAutofit/>
          </a:bodyPr>
          <a:lstStyle/>
          <a:p>
            <a:r>
              <a:rPr lang="en-US" dirty="0"/>
              <a:t>Picky Eating</a:t>
            </a:r>
          </a:p>
        </p:txBody>
      </p:sp>
      <p:pic>
        <p:nvPicPr>
          <p:cNvPr id="5" name="Picture 4" descr="Related image">
            <a:hlinkClick r:id="rId2"/>
            <a:extLst>
              <a:ext uri="{FF2B5EF4-FFF2-40B4-BE49-F238E27FC236}">
                <a16:creationId xmlns:a16="http://schemas.microsoft.com/office/drawing/2014/main" id="{8FAA3E77-43D3-4C54-B5CF-4E021D5409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217" r="10215" b="-2"/>
          <a:stretch/>
        </p:blipFill>
        <p:spPr bwMode="auto">
          <a:xfrm>
            <a:off x="685800" y="2302727"/>
            <a:ext cx="5181600" cy="3978275"/>
          </a:xfrm>
          <a:prstGeom prst="rect">
            <a:avLst/>
          </a:prstGeom>
          <a:solidFill>
            <a:srgbClr val="FFFFFF"/>
          </a:solidFill>
        </p:spPr>
      </p:pic>
      <p:sp>
        <p:nvSpPr>
          <p:cNvPr id="3" name="Content Placeholder 2">
            <a:extLst>
              <a:ext uri="{FF2B5EF4-FFF2-40B4-BE49-F238E27FC236}">
                <a16:creationId xmlns:a16="http://schemas.microsoft.com/office/drawing/2014/main" id="{F7C8293E-2BE2-4870-9071-FF0B26F51F93}"/>
              </a:ext>
            </a:extLst>
          </p:cNvPr>
          <p:cNvSpPr>
            <a:spLocks noGrp="1"/>
          </p:cNvSpPr>
          <p:nvPr>
            <p:ph sz="half" idx="2"/>
          </p:nvPr>
        </p:nvSpPr>
        <p:spPr>
          <a:xfrm>
            <a:off x="6172200" y="2294789"/>
            <a:ext cx="5181600" cy="3986213"/>
          </a:xfrm>
        </p:spPr>
        <p:txBody>
          <a:bodyPr>
            <a:normAutofit/>
          </a:bodyPr>
          <a:lstStyle/>
          <a:p>
            <a:pPr>
              <a:lnSpc>
                <a:spcPct val="90000"/>
              </a:lnSpc>
            </a:pPr>
            <a:r>
              <a:rPr lang="en-US" sz="2200" dirty="0"/>
              <a:t>The estimated prevalence of picky eating is 22%</a:t>
            </a:r>
          </a:p>
          <a:p>
            <a:pPr>
              <a:lnSpc>
                <a:spcPct val="90000"/>
              </a:lnSpc>
            </a:pPr>
            <a:endParaRPr lang="en-US" sz="2200" dirty="0"/>
          </a:p>
          <a:p>
            <a:pPr>
              <a:lnSpc>
                <a:spcPct val="90000"/>
              </a:lnSpc>
            </a:pPr>
            <a:r>
              <a:rPr lang="en-US" sz="2200" dirty="0"/>
              <a:t>Almost a quarter of children aged 2 years are picky eaters</a:t>
            </a:r>
          </a:p>
          <a:p>
            <a:pPr lvl="1">
              <a:lnSpc>
                <a:spcPct val="90000"/>
              </a:lnSpc>
            </a:pPr>
            <a:r>
              <a:rPr lang="en-US" sz="2200" dirty="0"/>
              <a:t>Overall, parents perceive picky eating as an occasional behavior</a:t>
            </a:r>
          </a:p>
          <a:p>
            <a:pPr marL="0" indent="0">
              <a:lnSpc>
                <a:spcPct val="90000"/>
              </a:lnSpc>
              <a:buNone/>
            </a:pPr>
            <a:endParaRPr lang="en-US" sz="2200" i="1" dirty="0"/>
          </a:p>
          <a:p>
            <a:pPr marL="0" indent="0">
              <a:lnSpc>
                <a:spcPct val="90000"/>
              </a:lnSpc>
              <a:buNone/>
            </a:pPr>
            <a:r>
              <a:rPr lang="en-US" sz="2200" i="1" dirty="0"/>
              <a:t>(Cole, An, Lee, &amp; Donovan, 2017)</a:t>
            </a:r>
          </a:p>
          <a:p>
            <a:pPr>
              <a:lnSpc>
                <a:spcPct val="90000"/>
              </a:lnSpc>
            </a:pPr>
            <a:endParaRPr lang="en-US" sz="2200" dirty="0"/>
          </a:p>
        </p:txBody>
      </p:sp>
      <p:sp>
        <p:nvSpPr>
          <p:cNvPr id="4" name="Slide Number Placeholder 3">
            <a:extLst>
              <a:ext uri="{FF2B5EF4-FFF2-40B4-BE49-F238E27FC236}">
                <a16:creationId xmlns:a16="http://schemas.microsoft.com/office/drawing/2014/main" id="{2E7B9E14-20FB-4190-B04C-4CDD4642988E}"/>
              </a:ext>
            </a:extLst>
          </p:cNvPr>
          <p:cNvSpPr>
            <a:spLocks noGrp="1"/>
          </p:cNvSpPr>
          <p:nvPr>
            <p:ph type="sldNum" sz="quarter" idx="11"/>
          </p:nvPr>
        </p:nvSpPr>
        <p:spPr>
          <a:xfrm>
            <a:off x="9215514" y="6448271"/>
            <a:ext cx="2743200" cy="365125"/>
          </a:xfrm>
        </p:spPr>
        <p:txBody>
          <a:bodyPr anchor="ctr">
            <a:normAutofit/>
          </a:bodyPr>
          <a:lstStyle/>
          <a:p>
            <a:pPr>
              <a:spcAft>
                <a:spcPts val="600"/>
              </a:spcAft>
            </a:pPr>
            <a:fld id="{501F8DFA-C4CA-B44D-8632-6C7F43F11341}" type="slidenum">
              <a:rPr lang="en-US" smtClean="0"/>
              <a:pPr>
                <a:spcAft>
                  <a:spcPts val="600"/>
                </a:spcAft>
              </a:pPr>
              <a:t>18</a:t>
            </a:fld>
            <a:endParaRPr lang="en-US"/>
          </a:p>
        </p:txBody>
      </p:sp>
    </p:spTree>
    <p:extLst>
      <p:ext uri="{BB962C8B-B14F-4D97-AF65-F5344CB8AC3E}">
        <p14:creationId xmlns:p14="http://schemas.microsoft.com/office/powerpoint/2010/main" val="91773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E057AB-2DD7-4D15-A6C3-BCA3B3050ACC}"/>
              </a:ext>
            </a:extLst>
          </p:cNvPr>
          <p:cNvSpPr>
            <a:spLocks noGrp="1"/>
          </p:cNvSpPr>
          <p:nvPr>
            <p:ph type="title"/>
          </p:nvPr>
        </p:nvSpPr>
        <p:spPr/>
        <p:txBody>
          <a:bodyPr/>
          <a:lstStyle/>
          <a:p>
            <a:r>
              <a:rPr lang="en-US" dirty="0"/>
              <a:t>Food Neophobia</a:t>
            </a:r>
          </a:p>
        </p:txBody>
      </p:sp>
      <p:sp>
        <p:nvSpPr>
          <p:cNvPr id="7" name="Content Placeholder 6">
            <a:extLst>
              <a:ext uri="{FF2B5EF4-FFF2-40B4-BE49-F238E27FC236}">
                <a16:creationId xmlns:a16="http://schemas.microsoft.com/office/drawing/2014/main" id="{71F5D6B5-1F34-4AD2-B373-BBAD70C35AD0}"/>
              </a:ext>
            </a:extLst>
          </p:cNvPr>
          <p:cNvSpPr>
            <a:spLocks noGrp="1"/>
          </p:cNvSpPr>
          <p:nvPr>
            <p:ph sz="half" idx="1"/>
          </p:nvPr>
        </p:nvSpPr>
        <p:spPr>
          <a:xfrm>
            <a:off x="685799" y="1580788"/>
            <a:ext cx="10367105" cy="3886200"/>
          </a:xfrm>
        </p:spPr>
        <p:txBody>
          <a:bodyPr/>
          <a:lstStyle/>
          <a:p>
            <a:r>
              <a:rPr lang="en-US" dirty="0"/>
              <a:t>Reluctance or avoidance of new foods</a:t>
            </a:r>
          </a:p>
          <a:p>
            <a:r>
              <a:rPr lang="en-US" dirty="0"/>
              <a:t>Evolutionarily beneficial survival mechanism to help children avoid ingesting noxious or toxic chemicals 			</a:t>
            </a:r>
          </a:p>
          <a:p>
            <a:pPr lvl="1">
              <a:buFont typeface="Arial" panose="020B0604020202020204" pitchFamily="34" charset="0"/>
              <a:buChar char="‒"/>
            </a:pPr>
            <a:r>
              <a:rPr lang="en-US" dirty="0"/>
              <a:t>“reject bitter”</a:t>
            </a:r>
          </a:p>
          <a:p>
            <a:endParaRPr lang="en-US" b="1" dirty="0"/>
          </a:p>
        </p:txBody>
      </p:sp>
      <p:sp>
        <p:nvSpPr>
          <p:cNvPr id="5" name="Slide Number Placeholder 4">
            <a:extLst>
              <a:ext uri="{FF2B5EF4-FFF2-40B4-BE49-F238E27FC236}">
                <a16:creationId xmlns:a16="http://schemas.microsoft.com/office/drawing/2014/main" id="{BA34ED0A-B63C-4DC5-B920-1B41EE45A957}"/>
              </a:ext>
            </a:extLst>
          </p:cNvPr>
          <p:cNvSpPr>
            <a:spLocks noGrp="1"/>
          </p:cNvSpPr>
          <p:nvPr>
            <p:ph type="sldNum" sz="quarter" idx="12"/>
          </p:nvPr>
        </p:nvSpPr>
        <p:spPr/>
        <p:txBody>
          <a:bodyPr/>
          <a:lstStyle/>
          <a:p>
            <a:fld id="{501F8DFA-C4CA-B44D-8632-6C7F43F11341}" type="slidenum">
              <a:rPr lang="en-US" smtClean="0"/>
              <a:pPr/>
              <a:t>19</a:t>
            </a:fld>
            <a:endParaRPr lang="en-US" dirty="0"/>
          </a:p>
        </p:txBody>
      </p:sp>
      <p:pic>
        <p:nvPicPr>
          <p:cNvPr id="8" name="Picture 2">
            <a:extLst>
              <a:ext uri="{FF2B5EF4-FFF2-40B4-BE49-F238E27FC236}">
                <a16:creationId xmlns:a16="http://schemas.microsoft.com/office/drawing/2014/main" id="{F8D295F6-3652-4EEF-9631-C5E2183DE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8345" y="3094842"/>
            <a:ext cx="6228769" cy="3625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8743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37160"/>
            <a:ext cx="9727163" cy="1325563"/>
          </a:xfrm>
        </p:spPr>
        <p:txBody>
          <a:bodyPr>
            <a:normAutofit/>
          </a:bodyPr>
          <a:lstStyle/>
          <a:p>
            <a:r>
              <a:rPr lang="en-US" dirty="0"/>
              <a:t>Typical versus Disordered Feeding</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597847360"/>
              </p:ext>
            </p:extLst>
          </p:nvPr>
        </p:nvGraphicFramePr>
        <p:xfrm>
          <a:off x="1095022" y="1738489"/>
          <a:ext cx="9317940" cy="4102475"/>
        </p:xfrm>
        <a:graphic>
          <a:graphicData uri="http://schemas.openxmlformats.org/drawingml/2006/table">
            <a:tbl>
              <a:tblPr firstRow="1" bandRow="1">
                <a:tableStyleId>{5C22544A-7EE6-4342-B048-85BDC9FD1C3A}</a:tableStyleId>
              </a:tblPr>
              <a:tblGrid>
                <a:gridCol w="4658970">
                  <a:extLst>
                    <a:ext uri="{9D8B030D-6E8A-4147-A177-3AD203B41FA5}">
                      <a16:colId xmlns:a16="http://schemas.microsoft.com/office/drawing/2014/main" val="20000"/>
                    </a:ext>
                  </a:extLst>
                </a:gridCol>
                <a:gridCol w="4658970">
                  <a:extLst>
                    <a:ext uri="{9D8B030D-6E8A-4147-A177-3AD203B41FA5}">
                      <a16:colId xmlns:a16="http://schemas.microsoft.com/office/drawing/2014/main" val="20001"/>
                    </a:ext>
                  </a:extLst>
                </a:gridCol>
              </a:tblGrid>
              <a:tr h="700131">
                <a:tc>
                  <a:txBody>
                    <a:bodyPr/>
                    <a:lstStyle/>
                    <a:p>
                      <a:r>
                        <a:rPr lang="en-US" sz="2000" dirty="0">
                          <a:latin typeface="Calibri" panose="020F0502020204030204" pitchFamily="34" charset="0"/>
                        </a:rPr>
                        <a:t>Typical</a:t>
                      </a:r>
                    </a:p>
                  </a:txBody>
                  <a:tcPr marL="97777" marR="97777"/>
                </a:tc>
                <a:tc>
                  <a:txBody>
                    <a:bodyPr/>
                    <a:lstStyle/>
                    <a:p>
                      <a:r>
                        <a:rPr lang="en-US" sz="2000" dirty="0">
                          <a:latin typeface="Calibri" panose="020F0502020204030204" pitchFamily="34" charset="0"/>
                        </a:rPr>
                        <a:t>Disordered</a:t>
                      </a:r>
                    </a:p>
                  </a:txBody>
                  <a:tcPr marL="97777" marR="97777"/>
                </a:tc>
                <a:extLst>
                  <a:ext uri="{0D108BD9-81ED-4DB2-BD59-A6C34878D82A}">
                    <a16:rowId xmlns:a16="http://schemas.microsoft.com/office/drawing/2014/main" val="10000"/>
                  </a:ext>
                </a:extLst>
              </a:tr>
              <a:tr h="87637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Accepts breast milk or formula </a:t>
                      </a:r>
                    </a:p>
                    <a:p>
                      <a:endParaRPr lang="en-US" sz="2000" dirty="0">
                        <a:latin typeface="Calibri" panose="020F0502020204030204" pitchFamily="34" charset="0"/>
                      </a:endParaRP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Has difficulty breast or formula feeding </a:t>
                      </a:r>
                    </a:p>
                  </a:txBody>
                  <a:tcPr marL="97777" marR="97777"/>
                </a:tc>
                <a:extLst>
                  <a:ext uri="{0D108BD9-81ED-4DB2-BD59-A6C34878D82A}">
                    <a16:rowId xmlns:a16="http://schemas.microsoft.com/office/drawing/2014/main" val="10001"/>
                  </a:ext>
                </a:extLst>
              </a:tr>
              <a:tr h="8419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Starts baby food around 4 to 6 months of age</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Consistently rejects baby foods </a:t>
                      </a:r>
                    </a:p>
                    <a:p>
                      <a:endParaRPr lang="en-US" sz="2000" dirty="0">
                        <a:latin typeface="Calibri" panose="020F0502020204030204" pitchFamily="34" charset="0"/>
                      </a:endParaRPr>
                    </a:p>
                  </a:txBody>
                  <a:tcPr marL="97777" marR="97777"/>
                </a:tc>
                <a:extLst>
                  <a:ext uri="{0D108BD9-81ED-4DB2-BD59-A6C34878D82A}">
                    <a16:rowId xmlns:a16="http://schemas.microsoft.com/office/drawing/2014/main" val="10002"/>
                  </a:ext>
                </a:extLst>
              </a:tr>
              <a:tr h="8419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Transitions to mashed table foods by 12 months of age</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Has difficulty transitioning to mashed table foods</a:t>
                      </a:r>
                    </a:p>
                  </a:txBody>
                  <a:tcPr marL="97777" marR="97777"/>
                </a:tc>
                <a:extLst>
                  <a:ext uri="{0D108BD9-81ED-4DB2-BD59-A6C34878D82A}">
                    <a16:rowId xmlns:a16="http://schemas.microsoft.com/office/drawing/2014/main" val="10003"/>
                  </a:ext>
                </a:extLst>
              </a:tr>
              <a:tr h="8419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Picky eating emerges at 18 months of age</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Reaction to non-preferred food is excessive</a:t>
                      </a:r>
                    </a:p>
                  </a:txBody>
                  <a:tcPr marL="97777" marR="97777"/>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pPr>
              <a:defRPr/>
            </a:pPr>
            <a:fld id="{01D945C9-0277-4107-B589-EC55ECD240BC}" type="slidenum">
              <a:rPr lang="en-US" smtClean="0"/>
              <a:pPr>
                <a:defRPr/>
              </a:pPr>
              <a:t>20</a:t>
            </a:fld>
            <a:endParaRPr lang="en-US" dirty="0"/>
          </a:p>
        </p:txBody>
      </p:sp>
      <p:sp>
        <p:nvSpPr>
          <p:cNvPr id="10" name="Rectangle 9"/>
          <p:cNvSpPr/>
          <p:nvPr/>
        </p:nvSpPr>
        <p:spPr>
          <a:xfrm>
            <a:off x="1905001" y="1371600"/>
            <a:ext cx="530915" cy="523220"/>
          </a:xfrm>
          <a:prstGeom prst="rect">
            <a:avLst/>
          </a:prstGeom>
        </p:spPr>
        <p:txBody>
          <a:bodyPr wrap="none">
            <a:spAutoFit/>
          </a:bodyPr>
          <a:lstStyle/>
          <a:p>
            <a:pPr marL="342900" indent="-342900" eaLnBrk="0" hangingPunct="0">
              <a:spcBef>
                <a:spcPct val="20000"/>
              </a:spcBef>
              <a:buFont typeface="Arial" charset="0"/>
              <a:buChar char="•"/>
            </a:pPr>
            <a:endParaRPr lang="en-US" sz="2800" dirty="0">
              <a:latin typeface="Calibri" pitchFamily="34" charset="0"/>
            </a:endParaRPr>
          </a:p>
        </p:txBody>
      </p:sp>
    </p:spTree>
    <p:extLst>
      <p:ext uri="{BB962C8B-B14F-4D97-AF65-F5344CB8AC3E}">
        <p14:creationId xmlns:p14="http://schemas.microsoft.com/office/powerpoint/2010/main" val="3984574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37160"/>
            <a:ext cx="9601199" cy="1325563"/>
          </a:xfrm>
        </p:spPr>
        <p:txBody>
          <a:bodyPr>
            <a:normAutofit/>
          </a:bodyPr>
          <a:lstStyle/>
          <a:p>
            <a:r>
              <a:rPr lang="en-US" dirty="0"/>
              <a:t>Typical versus Disordered Feeding</a:t>
            </a: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923490162"/>
              </p:ext>
            </p:extLst>
          </p:nvPr>
        </p:nvGraphicFramePr>
        <p:xfrm>
          <a:off x="1236307" y="1474237"/>
          <a:ext cx="9419252" cy="4774238"/>
        </p:xfrm>
        <a:graphic>
          <a:graphicData uri="http://schemas.openxmlformats.org/drawingml/2006/table">
            <a:tbl>
              <a:tblPr firstRow="1" bandRow="1">
                <a:tableStyleId>{5C22544A-7EE6-4342-B048-85BDC9FD1C3A}</a:tableStyleId>
              </a:tblPr>
              <a:tblGrid>
                <a:gridCol w="4709626">
                  <a:extLst>
                    <a:ext uri="{9D8B030D-6E8A-4147-A177-3AD203B41FA5}">
                      <a16:colId xmlns:a16="http://schemas.microsoft.com/office/drawing/2014/main" val="20000"/>
                    </a:ext>
                  </a:extLst>
                </a:gridCol>
                <a:gridCol w="4709626">
                  <a:extLst>
                    <a:ext uri="{9D8B030D-6E8A-4147-A177-3AD203B41FA5}">
                      <a16:colId xmlns:a16="http://schemas.microsoft.com/office/drawing/2014/main" val="20001"/>
                    </a:ext>
                  </a:extLst>
                </a:gridCol>
              </a:tblGrid>
              <a:tr h="652616">
                <a:tc>
                  <a:txBody>
                    <a:bodyPr/>
                    <a:lstStyle/>
                    <a:p>
                      <a:r>
                        <a:rPr lang="en-US" sz="2000" dirty="0">
                          <a:latin typeface="Calibri" panose="020F0502020204030204" pitchFamily="34" charset="0"/>
                        </a:rPr>
                        <a:t>Typical</a:t>
                      </a:r>
                    </a:p>
                  </a:txBody>
                  <a:tcPr marL="97777" marR="97777"/>
                </a:tc>
                <a:tc>
                  <a:txBody>
                    <a:bodyPr/>
                    <a:lstStyle/>
                    <a:p>
                      <a:r>
                        <a:rPr lang="en-US" sz="2000" dirty="0">
                          <a:latin typeface="Calibri" panose="020F0502020204030204" pitchFamily="34" charset="0"/>
                        </a:rPr>
                        <a:t>Disordered</a:t>
                      </a:r>
                    </a:p>
                  </a:txBody>
                  <a:tcPr marL="97777" marR="97777"/>
                </a:tc>
                <a:extLst>
                  <a:ext uri="{0D108BD9-81ED-4DB2-BD59-A6C34878D82A}">
                    <a16:rowId xmlns:a16="http://schemas.microsoft.com/office/drawing/2014/main" val="10000"/>
                  </a:ext>
                </a:extLst>
              </a:tr>
              <a:tr h="78459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Variety will reemerge with exposure</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latin typeface="Calibri" panose="020F0502020204030204" pitchFamily="34" charset="0"/>
                      </a:endParaRP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Inflexible food preferences may change, but variety remains restricted</a:t>
                      </a:r>
                    </a:p>
                  </a:txBody>
                  <a:tcPr marL="97777" marR="97777"/>
                </a:tc>
                <a:extLst>
                  <a:ext uri="{0D108BD9-81ED-4DB2-BD59-A6C34878D82A}">
                    <a16:rowId xmlns:a16="http://schemas.microsoft.com/office/drawing/2014/main" val="10001"/>
                  </a:ext>
                </a:extLst>
              </a:tr>
              <a:tr h="78459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Variety will be sufficient to provide adequate nutrition</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Variety does not provide adequate nutrition</a:t>
                      </a:r>
                    </a:p>
                  </a:txBody>
                  <a:tcPr marL="97777" marR="97777"/>
                </a:tc>
                <a:extLst>
                  <a:ext uri="{0D108BD9-81ED-4DB2-BD59-A6C34878D82A}">
                    <a16:rowId xmlns:a16="http://schemas.microsoft.com/office/drawing/2014/main" val="10002"/>
                  </a:ext>
                </a:extLst>
              </a:tr>
              <a:tr h="78459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Preferences are influenced by peers</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Insensitive to social cues around eating</a:t>
                      </a:r>
                    </a:p>
                  </a:txBody>
                  <a:tcPr marL="97777" marR="97777"/>
                </a:tc>
                <a:extLst>
                  <a:ext uri="{0D108BD9-81ED-4DB2-BD59-A6C34878D82A}">
                    <a16:rowId xmlns:a16="http://schemas.microsoft.com/office/drawing/2014/main" val="10003"/>
                  </a:ext>
                </a:extLst>
              </a:tr>
              <a:tr h="762000">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Eating persists in different environmental conditions</a:t>
                      </a: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Eating is disrupted in different conditions </a:t>
                      </a:r>
                    </a:p>
                  </a:txBody>
                  <a:tcPr marL="97777" marR="97777"/>
                </a:tc>
                <a:extLst>
                  <a:ext uri="{0D108BD9-81ED-4DB2-BD59-A6C34878D82A}">
                    <a16:rowId xmlns:a16="http://schemas.microsoft.com/office/drawing/2014/main" val="10004"/>
                  </a:ext>
                </a:extLst>
              </a:tr>
              <a:tr h="753807">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Will eat non-preferred food when hungry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latin typeface="Calibri" panose="020F0502020204030204" pitchFamily="34" charset="0"/>
                      </a:endParaRPr>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rPr>
                        <a:t>Will not eat non-preferred food even when hungry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latin typeface="Calibri" panose="020F0502020204030204" pitchFamily="34" charset="0"/>
                      </a:endParaRPr>
                    </a:p>
                  </a:txBody>
                  <a:tcPr marL="97777" marR="97777"/>
                </a:tc>
                <a:extLst>
                  <a:ext uri="{0D108BD9-81ED-4DB2-BD59-A6C34878D82A}">
                    <a16:rowId xmlns:a16="http://schemas.microsoft.com/office/drawing/2014/main" val="10005"/>
                  </a:ext>
                </a:extLst>
              </a:tr>
            </a:tbl>
          </a:graphicData>
        </a:graphic>
      </p:graphicFrame>
      <p:sp>
        <p:nvSpPr>
          <p:cNvPr id="4" name="Slide Number Placeholder 3"/>
          <p:cNvSpPr>
            <a:spLocks noGrp="1"/>
          </p:cNvSpPr>
          <p:nvPr>
            <p:ph type="sldNum" sz="quarter" idx="12"/>
          </p:nvPr>
        </p:nvSpPr>
        <p:spPr/>
        <p:txBody>
          <a:bodyPr/>
          <a:lstStyle/>
          <a:p>
            <a:pPr>
              <a:defRPr/>
            </a:pPr>
            <a:fld id="{01D945C9-0277-4107-B589-EC55ECD240BC}" type="slidenum">
              <a:rPr lang="en-US" smtClean="0"/>
              <a:pPr>
                <a:defRPr/>
              </a:pPr>
              <a:t>21</a:t>
            </a:fld>
            <a:endParaRPr lang="en-US" dirty="0"/>
          </a:p>
        </p:txBody>
      </p:sp>
      <p:sp>
        <p:nvSpPr>
          <p:cNvPr id="10" name="Rectangle 9"/>
          <p:cNvSpPr/>
          <p:nvPr/>
        </p:nvSpPr>
        <p:spPr>
          <a:xfrm>
            <a:off x="1905001" y="1371600"/>
            <a:ext cx="530915" cy="523220"/>
          </a:xfrm>
          <a:prstGeom prst="rect">
            <a:avLst/>
          </a:prstGeom>
        </p:spPr>
        <p:txBody>
          <a:bodyPr wrap="none">
            <a:spAutoFit/>
          </a:bodyPr>
          <a:lstStyle/>
          <a:p>
            <a:pPr marL="342900" indent="-342900" eaLnBrk="0" hangingPunct="0">
              <a:spcBef>
                <a:spcPct val="20000"/>
              </a:spcBef>
              <a:buFont typeface="Arial" charset="0"/>
              <a:buChar char="•"/>
            </a:pPr>
            <a:endParaRPr lang="en-US" sz="2800" dirty="0">
              <a:latin typeface="Calibri" pitchFamily="34" charset="0"/>
            </a:endParaRPr>
          </a:p>
        </p:txBody>
      </p:sp>
    </p:spTree>
    <p:extLst>
      <p:ext uri="{BB962C8B-B14F-4D97-AF65-F5344CB8AC3E}">
        <p14:creationId xmlns:p14="http://schemas.microsoft.com/office/powerpoint/2010/main" val="3826746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7DDF1-8DC0-449A-8EFE-538A39AFDCDA}"/>
              </a:ext>
            </a:extLst>
          </p:cNvPr>
          <p:cNvSpPr>
            <a:spLocks noGrp="1"/>
          </p:cNvSpPr>
          <p:nvPr>
            <p:ph type="title"/>
          </p:nvPr>
        </p:nvSpPr>
        <p:spPr>
          <a:xfrm>
            <a:off x="321906" y="137160"/>
            <a:ext cx="8229600" cy="1325563"/>
          </a:xfrm>
        </p:spPr>
        <p:txBody>
          <a:bodyPr/>
          <a:lstStyle/>
          <a:p>
            <a:r>
              <a:rPr lang="en-US" dirty="0"/>
              <a:t>DSM-5 Definition </a:t>
            </a:r>
          </a:p>
        </p:txBody>
      </p:sp>
      <p:sp>
        <p:nvSpPr>
          <p:cNvPr id="3" name="Content Placeholder 2">
            <a:extLst>
              <a:ext uri="{FF2B5EF4-FFF2-40B4-BE49-F238E27FC236}">
                <a16:creationId xmlns:a16="http://schemas.microsoft.com/office/drawing/2014/main" id="{1DADE553-83F1-44C6-8CE5-D770688A5A0F}"/>
              </a:ext>
            </a:extLst>
          </p:cNvPr>
          <p:cNvSpPr>
            <a:spLocks noGrp="1"/>
          </p:cNvSpPr>
          <p:nvPr>
            <p:ph sz="half" idx="1"/>
          </p:nvPr>
        </p:nvSpPr>
        <p:spPr>
          <a:xfrm>
            <a:off x="248355" y="0"/>
            <a:ext cx="6366934" cy="5460829"/>
          </a:xfrm>
        </p:spPr>
        <p:txBody>
          <a:bodyPr>
            <a:normAutofit fontScale="92500" lnSpcReduction="10000"/>
          </a:bodyPr>
          <a:lstStyle/>
          <a:p>
            <a:endParaRPr lang="en-US" dirty="0"/>
          </a:p>
          <a:p>
            <a:pPr marL="0" indent="0">
              <a:buNone/>
            </a:pPr>
            <a:endParaRPr lang="en-US" dirty="0"/>
          </a:p>
          <a:p>
            <a:endParaRPr lang="en-US" dirty="0"/>
          </a:p>
          <a:p>
            <a:r>
              <a:rPr lang="en-US" dirty="0"/>
              <a:t>An eating or feeding disturbance (e.g., apparent lack of interest in eating or food; avoidance based on the sensory characteristics of food; concern about aversive consequences of eating) as manifested by persistent failure to meet appropriate nutritional and/or energy needs associated with one (or more) of the following:</a:t>
            </a:r>
          </a:p>
          <a:p>
            <a:endParaRPr lang="en-US" dirty="0"/>
          </a:p>
          <a:p>
            <a:endParaRPr lang="en-US" dirty="0"/>
          </a:p>
        </p:txBody>
      </p:sp>
      <p:sp>
        <p:nvSpPr>
          <p:cNvPr id="4" name="Slide Number Placeholder 3">
            <a:extLst>
              <a:ext uri="{FF2B5EF4-FFF2-40B4-BE49-F238E27FC236}">
                <a16:creationId xmlns:a16="http://schemas.microsoft.com/office/drawing/2014/main" id="{D2DA3ECB-F970-4072-9CDF-B1072F4F55C8}"/>
              </a:ext>
            </a:extLst>
          </p:cNvPr>
          <p:cNvSpPr>
            <a:spLocks noGrp="1"/>
          </p:cNvSpPr>
          <p:nvPr>
            <p:ph type="sldNum" sz="quarter" idx="12"/>
          </p:nvPr>
        </p:nvSpPr>
        <p:spPr/>
        <p:txBody>
          <a:bodyPr/>
          <a:lstStyle/>
          <a:p>
            <a:fld id="{501F8DFA-C4CA-B44D-8632-6C7F43F11341}" type="slidenum">
              <a:rPr lang="en-US" smtClean="0"/>
              <a:t>22</a:t>
            </a:fld>
            <a:endParaRPr lang="en-US" dirty="0"/>
          </a:p>
        </p:txBody>
      </p:sp>
      <p:pic>
        <p:nvPicPr>
          <p:cNvPr id="5" name="Content Placeholder 4">
            <a:extLst>
              <a:ext uri="{FF2B5EF4-FFF2-40B4-BE49-F238E27FC236}">
                <a16:creationId xmlns:a16="http://schemas.microsoft.com/office/drawing/2014/main" id="{97C2509A-C0FF-4164-A61F-B921866A9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9102" y="1678309"/>
            <a:ext cx="4169165" cy="3084504"/>
          </a:xfrm>
          <a:prstGeom prst="rect">
            <a:avLst/>
          </a:prstGeom>
        </p:spPr>
      </p:pic>
    </p:spTree>
    <p:extLst>
      <p:ext uri="{BB962C8B-B14F-4D97-AF65-F5344CB8AC3E}">
        <p14:creationId xmlns:p14="http://schemas.microsoft.com/office/powerpoint/2010/main" val="1208203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7A08E-76CC-4A1B-B062-7A9ADFD8CEE2}"/>
              </a:ext>
            </a:extLst>
          </p:cNvPr>
          <p:cNvSpPr>
            <a:spLocks noGrp="1"/>
          </p:cNvSpPr>
          <p:nvPr>
            <p:ph type="title"/>
          </p:nvPr>
        </p:nvSpPr>
        <p:spPr/>
        <p:txBody>
          <a:bodyPr/>
          <a:lstStyle/>
          <a:p>
            <a:r>
              <a:rPr lang="en-US" dirty="0"/>
              <a:t>ARFID</a:t>
            </a:r>
          </a:p>
        </p:txBody>
      </p:sp>
      <p:sp>
        <p:nvSpPr>
          <p:cNvPr id="4" name="Slide Number Placeholder 3">
            <a:extLst>
              <a:ext uri="{FF2B5EF4-FFF2-40B4-BE49-F238E27FC236}">
                <a16:creationId xmlns:a16="http://schemas.microsoft.com/office/drawing/2014/main" id="{C456072B-96E8-4896-810E-878EC0FC2C82}"/>
              </a:ext>
            </a:extLst>
          </p:cNvPr>
          <p:cNvSpPr>
            <a:spLocks noGrp="1"/>
          </p:cNvSpPr>
          <p:nvPr>
            <p:ph type="sldNum" sz="quarter" idx="12"/>
          </p:nvPr>
        </p:nvSpPr>
        <p:spPr/>
        <p:txBody>
          <a:bodyPr/>
          <a:lstStyle/>
          <a:p>
            <a:fld id="{501F8DFA-C4CA-B44D-8632-6C7F43F11341}" type="slidenum">
              <a:rPr lang="en-US" smtClean="0"/>
              <a:t>23</a:t>
            </a:fld>
            <a:endParaRPr lang="en-US" dirty="0"/>
          </a:p>
        </p:txBody>
      </p:sp>
      <p:graphicFrame>
        <p:nvGraphicFramePr>
          <p:cNvPr id="5" name="Content Placeholder 4">
            <a:extLst>
              <a:ext uri="{FF2B5EF4-FFF2-40B4-BE49-F238E27FC236}">
                <a16:creationId xmlns:a16="http://schemas.microsoft.com/office/drawing/2014/main" id="{EF24CD77-7A6A-4817-9DC0-85E2E68EF7E0}"/>
              </a:ext>
            </a:extLst>
          </p:cNvPr>
          <p:cNvGraphicFramePr>
            <a:graphicFrameLocks noGrp="1"/>
          </p:cNvGraphicFramePr>
          <p:nvPr>
            <p:ph sz="half" idx="1"/>
            <p:extLst>
              <p:ext uri="{D42A27DB-BD31-4B8C-83A1-F6EECF244321}">
                <p14:modId xmlns:p14="http://schemas.microsoft.com/office/powerpoint/2010/main" val="3553247490"/>
              </p:ext>
            </p:extLst>
          </p:nvPr>
        </p:nvGraphicFramePr>
        <p:xfrm>
          <a:off x="550506" y="1212981"/>
          <a:ext cx="9673465" cy="4329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850B339-4C9E-4078-BA51-8F5E6B97C588}"/>
              </a:ext>
            </a:extLst>
          </p:cNvPr>
          <p:cNvSpPr txBox="1"/>
          <p:nvPr/>
        </p:nvSpPr>
        <p:spPr>
          <a:xfrm>
            <a:off x="1078510" y="2257430"/>
            <a:ext cx="609600" cy="369332"/>
          </a:xfrm>
          <a:prstGeom prst="rect">
            <a:avLst/>
          </a:prstGeom>
          <a:noFill/>
        </p:spPr>
        <p:txBody>
          <a:bodyPr wrap="square" rtlCol="0">
            <a:spAutoFit/>
          </a:bodyPr>
          <a:lstStyle/>
          <a:p>
            <a:r>
              <a:rPr lang="en-US" b="1" dirty="0"/>
              <a:t>A1</a:t>
            </a:r>
          </a:p>
        </p:txBody>
      </p:sp>
      <p:sp>
        <p:nvSpPr>
          <p:cNvPr id="7" name="TextBox 6">
            <a:extLst>
              <a:ext uri="{FF2B5EF4-FFF2-40B4-BE49-F238E27FC236}">
                <a16:creationId xmlns:a16="http://schemas.microsoft.com/office/drawing/2014/main" id="{D4658DDA-10F5-4C02-9DD6-C5F8F234D9DB}"/>
              </a:ext>
            </a:extLst>
          </p:cNvPr>
          <p:cNvSpPr txBox="1"/>
          <p:nvPr/>
        </p:nvSpPr>
        <p:spPr>
          <a:xfrm>
            <a:off x="1165596" y="4231239"/>
            <a:ext cx="609600" cy="369332"/>
          </a:xfrm>
          <a:prstGeom prst="rect">
            <a:avLst/>
          </a:prstGeom>
          <a:noFill/>
        </p:spPr>
        <p:txBody>
          <a:bodyPr wrap="square" rtlCol="0">
            <a:spAutoFit/>
          </a:bodyPr>
          <a:lstStyle/>
          <a:p>
            <a:r>
              <a:rPr lang="en-US" b="1" dirty="0"/>
              <a:t>A2</a:t>
            </a:r>
          </a:p>
        </p:txBody>
      </p:sp>
      <p:pic>
        <p:nvPicPr>
          <p:cNvPr id="8" name="Content Placeholder 8" descr="C:\Users\ws8610\AppData\Local\Microsoft\Windows\Temporary Internet Files\Content.Outlook\8SLWEHIY\JJ1.png">
            <a:extLst>
              <a:ext uri="{FF2B5EF4-FFF2-40B4-BE49-F238E27FC236}">
                <a16:creationId xmlns:a16="http://schemas.microsoft.com/office/drawing/2014/main" id="{156184BA-FBED-40B3-9C42-A68F025A49CB}"/>
              </a:ext>
            </a:extLst>
          </p:cNvPr>
          <p:cNvPicPr>
            <a:picLocks/>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373628" y="3715138"/>
            <a:ext cx="1473119" cy="2349759"/>
          </a:xfrm>
          <a:prstGeom prst="rect">
            <a:avLst/>
          </a:prstGeom>
          <a:noFill/>
          <a:ln>
            <a:noFill/>
          </a:ln>
        </p:spPr>
      </p:pic>
    </p:spTree>
    <p:extLst>
      <p:ext uri="{BB962C8B-B14F-4D97-AF65-F5344CB8AC3E}">
        <p14:creationId xmlns:p14="http://schemas.microsoft.com/office/powerpoint/2010/main" val="1269571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D4901-2AAC-4DE0-874B-F0C1F34BA40A}"/>
              </a:ext>
            </a:extLst>
          </p:cNvPr>
          <p:cNvSpPr>
            <a:spLocks noGrp="1"/>
          </p:cNvSpPr>
          <p:nvPr>
            <p:ph type="title"/>
          </p:nvPr>
        </p:nvSpPr>
        <p:spPr/>
        <p:txBody>
          <a:bodyPr/>
          <a:lstStyle/>
          <a:p>
            <a:r>
              <a:rPr lang="en-US" dirty="0"/>
              <a:t>ARFID</a:t>
            </a:r>
          </a:p>
        </p:txBody>
      </p:sp>
      <p:sp>
        <p:nvSpPr>
          <p:cNvPr id="4" name="Slide Number Placeholder 3">
            <a:extLst>
              <a:ext uri="{FF2B5EF4-FFF2-40B4-BE49-F238E27FC236}">
                <a16:creationId xmlns:a16="http://schemas.microsoft.com/office/drawing/2014/main" id="{EB622B43-DC4A-4456-9F38-BE44424A4975}"/>
              </a:ext>
            </a:extLst>
          </p:cNvPr>
          <p:cNvSpPr>
            <a:spLocks noGrp="1"/>
          </p:cNvSpPr>
          <p:nvPr>
            <p:ph type="sldNum" sz="quarter" idx="12"/>
          </p:nvPr>
        </p:nvSpPr>
        <p:spPr/>
        <p:txBody>
          <a:bodyPr/>
          <a:lstStyle/>
          <a:p>
            <a:fld id="{501F8DFA-C4CA-B44D-8632-6C7F43F11341}" type="slidenum">
              <a:rPr lang="en-US" smtClean="0"/>
              <a:t>24</a:t>
            </a:fld>
            <a:endParaRPr lang="en-US" dirty="0"/>
          </a:p>
        </p:txBody>
      </p:sp>
      <p:graphicFrame>
        <p:nvGraphicFramePr>
          <p:cNvPr id="5" name="Content Placeholder 4">
            <a:extLst>
              <a:ext uri="{FF2B5EF4-FFF2-40B4-BE49-F238E27FC236}">
                <a16:creationId xmlns:a16="http://schemas.microsoft.com/office/drawing/2014/main" id="{BEC78FE7-9616-4B8F-9EB4-2307B53555F9}"/>
              </a:ext>
            </a:extLst>
          </p:cNvPr>
          <p:cNvGraphicFramePr>
            <a:graphicFrameLocks noGrp="1"/>
          </p:cNvGraphicFramePr>
          <p:nvPr>
            <p:ph sz="half" idx="1"/>
            <p:extLst>
              <p:ext uri="{D42A27DB-BD31-4B8C-83A1-F6EECF244321}">
                <p14:modId xmlns:p14="http://schemas.microsoft.com/office/powerpoint/2010/main" val="3725632141"/>
              </p:ext>
            </p:extLst>
          </p:nvPr>
        </p:nvGraphicFramePr>
        <p:xfrm>
          <a:off x="503852" y="1456411"/>
          <a:ext cx="9971294" cy="450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8B632F19-45DA-421D-8C93-1A1D6CA394A9}"/>
              </a:ext>
            </a:extLst>
          </p:cNvPr>
          <p:cNvSpPr txBox="1"/>
          <p:nvPr/>
        </p:nvSpPr>
        <p:spPr>
          <a:xfrm>
            <a:off x="1107254" y="2565412"/>
            <a:ext cx="609600" cy="369332"/>
          </a:xfrm>
          <a:prstGeom prst="rect">
            <a:avLst/>
          </a:prstGeom>
          <a:noFill/>
        </p:spPr>
        <p:txBody>
          <a:bodyPr wrap="square" rtlCol="0">
            <a:spAutoFit/>
          </a:bodyPr>
          <a:lstStyle/>
          <a:p>
            <a:r>
              <a:rPr lang="en-US" b="1" dirty="0"/>
              <a:t>A3</a:t>
            </a:r>
          </a:p>
        </p:txBody>
      </p:sp>
      <p:sp>
        <p:nvSpPr>
          <p:cNvPr id="7" name="TextBox 6">
            <a:extLst>
              <a:ext uri="{FF2B5EF4-FFF2-40B4-BE49-F238E27FC236}">
                <a16:creationId xmlns:a16="http://schemas.microsoft.com/office/drawing/2014/main" id="{0514A584-A8C1-4BF4-BF27-99F2BAEF62C9}"/>
              </a:ext>
            </a:extLst>
          </p:cNvPr>
          <p:cNvSpPr txBox="1"/>
          <p:nvPr/>
        </p:nvSpPr>
        <p:spPr>
          <a:xfrm>
            <a:off x="1178768" y="4586097"/>
            <a:ext cx="609600" cy="369332"/>
          </a:xfrm>
          <a:prstGeom prst="rect">
            <a:avLst/>
          </a:prstGeom>
          <a:noFill/>
        </p:spPr>
        <p:txBody>
          <a:bodyPr wrap="square" rtlCol="0">
            <a:spAutoFit/>
          </a:bodyPr>
          <a:lstStyle/>
          <a:p>
            <a:r>
              <a:rPr lang="en-US" b="1" dirty="0"/>
              <a:t>A4</a:t>
            </a:r>
          </a:p>
        </p:txBody>
      </p:sp>
      <p:pic>
        <p:nvPicPr>
          <p:cNvPr id="2050" name="Picture 2" descr="Pediatric Feeding and Swallowing Center | Children's Hospital of  Philadelphia">
            <a:extLst>
              <a:ext uri="{FF2B5EF4-FFF2-40B4-BE49-F238E27FC236}">
                <a16:creationId xmlns:a16="http://schemas.microsoft.com/office/drawing/2014/main" id="{CABF8B44-A0E7-44FE-9673-F003DDDE79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2213" y="137160"/>
            <a:ext cx="3374572" cy="18981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C87DD97F-1FDC-4463-B9DE-9D03AB569C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6844" y="4955429"/>
            <a:ext cx="533400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9178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DSM-5 Definition of ARFID</a:t>
            </a:r>
          </a:p>
        </p:txBody>
      </p:sp>
      <p:sp>
        <p:nvSpPr>
          <p:cNvPr id="3" name="Content Placeholder 2"/>
          <p:cNvSpPr>
            <a:spLocks noGrp="1"/>
          </p:cNvSpPr>
          <p:nvPr>
            <p:ph sz="half" idx="1"/>
          </p:nvPr>
        </p:nvSpPr>
        <p:spPr>
          <a:xfrm>
            <a:off x="889000" y="1625943"/>
            <a:ext cx="10772422" cy="4537789"/>
          </a:xfrm>
        </p:spPr>
        <p:txBody>
          <a:bodyPr>
            <a:normAutofit/>
          </a:bodyPr>
          <a:lstStyle/>
          <a:p>
            <a:pPr marL="0" indent="0">
              <a:buNone/>
            </a:pPr>
            <a:r>
              <a:rPr lang="en-US" sz="2400" b="1" dirty="0"/>
              <a:t>B.</a:t>
            </a:r>
            <a:r>
              <a:rPr lang="en-US" sz="2400" dirty="0"/>
              <a:t> The disturbance is not better explained by lack of available food or by an associated culturally sanctioned practice.</a:t>
            </a:r>
          </a:p>
          <a:p>
            <a:pPr marL="0" indent="0">
              <a:buNone/>
            </a:pPr>
            <a:r>
              <a:rPr lang="en-US" sz="2400" b="1" dirty="0"/>
              <a:t>C.</a:t>
            </a:r>
            <a:r>
              <a:rPr lang="en-US" sz="2400" dirty="0"/>
              <a:t> The eating disturbance does not occur exclusively during the course of anorexia nervosa or bulimia nervosa, and there is no evidence of a disturbance in the way in which one’s body weight or shape is experienced.</a:t>
            </a:r>
          </a:p>
          <a:p>
            <a:pPr marL="0" indent="0">
              <a:buNone/>
            </a:pPr>
            <a:r>
              <a:rPr lang="en-US" sz="2400" b="1" dirty="0"/>
              <a:t>D.</a:t>
            </a:r>
            <a:r>
              <a:rPr lang="en-US" sz="2400" dirty="0"/>
              <a:t> The eating disturbance is not attributable to a concurrent medical condition or not better explained by another mental disorder. When the eating disturbance occurs in the context of another condition or disorder, the severity of the eating disturbance exceeds that routinely associated with the condition or disorder and warrants additional clinical attention.</a:t>
            </a:r>
          </a:p>
          <a:p>
            <a:endParaRPr lang="en-US" sz="1600" dirty="0"/>
          </a:p>
        </p:txBody>
      </p:sp>
      <p:sp>
        <p:nvSpPr>
          <p:cNvPr id="4" name="Slide Number Placeholder 3"/>
          <p:cNvSpPr>
            <a:spLocks noGrp="1"/>
          </p:cNvSpPr>
          <p:nvPr>
            <p:ph type="sldNum" sz="quarter" idx="12"/>
          </p:nvPr>
        </p:nvSpPr>
        <p:spPr/>
        <p:txBody>
          <a:bodyPr/>
          <a:lstStyle/>
          <a:p>
            <a:fld id="{B6761BED-127F-4714-AE70-548270172845}" type="slidenum">
              <a:rPr lang="en-US" smtClean="0">
                <a:solidFill>
                  <a:schemeClr val="bg1">
                    <a:lumMod val="65000"/>
                  </a:schemeClr>
                </a:solidFill>
              </a:rPr>
              <a:pPr/>
              <a:t>25</a:t>
            </a:fld>
            <a:endParaRPr lang="en-US" dirty="0">
              <a:solidFill>
                <a:schemeClr val="bg1">
                  <a:lumMod val="65000"/>
                </a:schemeClr>
              </a:solidFill>
            </a:endParaRPr>
          </a:p>
        </p:txBody>
      </p:sp>
    </p:spTree>
    <p:extLst>
      <p:ext uri="{BB962C8B-B14F-4D97-AF65-F5344CB8AC3E}">
        <p14:creationId xmlns:p14="http://schemas.microsoft.com/office/powerpoint/2010/main" val="4125578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AAC6"/>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4414"/>
          <a:stretch/>
        </p:blipFill>
        <p:spPr>
          <a:xfrm>
            <a:off x="0" y="179363"/>
            <a:ext cx="7182853" cy="6499275"/>
          </a:xfrm>
          <a:prstGeom prst="rect">
            <a:avLst/>
          </a:prstGeom>
        </p:spPr>
      </p:pic>
      <p:pic>
        <p:nvPicPr>
          <p:cNvPr id="5" name="Picture 4" descr="Diagram&#10;&#10;Description automatically generated">
            <a:extLst>
              <a:ext uri="{FF2B5EF4-FFF2-40B4-BE49-F238E27FC236}">
                <a16:creationId xmlns:a16="http://schemas.microsoft.com/office/drawing/2014/main" id="{47D44803-5BCF-47B9-AEE3-B0E59407BE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883" y="1167064"/>
            <a:ext cx="5043984" cy="4981073"/>
          </a:xfrm>
          <a:prstGeom prst="rect">
            <a:avLst/>
          </a:prstGeom>
        </p:spPr>
      </p:pic>
      <p:pic>
        <p:nvPicPr>
          <p:cNvPr id="6" name="Picture 5">
            <a:extLst>
              <a:ext uri="{FF2B5EF4-FFF2-40B4-BE49-F238E27FC236}">
                <a16:creationId xmlns:a16="http://schemas.microsoft.com/office/drawing/2014/main" id="{3D000C20-77F9-4E6E-8ED5-8BF17F684213}"/>
              </a:ext>
            </a:extLst>
          </p:cNvPr>
          <p:cNvPicPr>
            <a:picLocks noChangeAspect="1"/>
          </p:cNvPicPr>
          <p:nvPr/>
        </p:nvPicPr>
        <p:blipFill>
          <a:blip r:embed="rId5"/>
          <a:stretch>
            <a:fillRect/>
          </a:stretch>
        </p:blipFill>
        <p:spPr>
          <a:xfrm>
            <a:off x="8215075" y="5934501"/>
            <a:ext cx="3149600" cy="744136"/>
          </a:xfrm>
          <a:prstGeom prst="rect">
            <a:avLst/>
          </a:prstGeom>
        </p:spPr>
      </p:pic>
      <p:pic>
        <p:nvPicPr>
          <p:cNvPr id="3" name="Picture 2">
            <a:extLst>
              <a:ext uri="{FF2B5EF4-FFF2-40B4-BE49-F238E27FC236}">
                <a16:creationId xmlns:a16="http://schemas.microsoft.com/office/drawing/2014/main" id="{7B27D29B-BE6D-43D2-BBCA-7219BF43E35C}"/>
              </a:ext>
            </a:extLst>
          </p:cNvPr>
          <p:cNvPicPr>
            <a:picLocks noChangeAspect="1"/>
          </p:cNvPicPr>
          <p:nvPr/>
        </p:nvPicPr>
        <p:blipFill>
          <a:blip r:embed="rId6"/>
          <a:stretch>
            <a:fillRect/>
          </a:stretch>
        </p:blipFill>
        <p:spPr>
          <a:xfrm>
            <a:off x="6943344" y="195146"/>
            <a:ext cx="5248656" cy="890779"/>
          </a:xfrm>
          <a:prstGeom prst="rect">
            <a:avLst/>
          </a:prstGeom>
        </p:spPr>
      </p:pic>
    </p:spTree>
    <p:extLst>
      <p:ext uri="{BB962C8B-B14F-4D97-AF65-F5344CB8AC3E}">
        <p14:creationId xmlns:p14="http://schemas.microsoft.com/office/powerpoint/2010/main" val="196645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E8CCB694-7ABD-4C25-A92F-4FECA01E5BD8}"/>
              </a:ext>
            </a:extLst>
          </p:cNvPr>
          <p:cNvPicPr>
            <a:picLocks noChangeAspect="1"/>
          </p:cNvPicPr>
          <p:nvPr/>
        </p:nvPicPr>
        <p:blipFill rotWithShape="1">
          <a:blip r:embed="rId2"/>
          <a:srcRect b="2598"/>
          <a:stretch/>
        </p:blipFill>
        <p:spPr>
          <a:xfrm>
            <a:off x="0" y="10"/>
            <a:ext cx="12192000" cy="6857991"/>
          </a:xfrm>
          <a:prstGeom prst="rect">
            <a:avLst/>
          </a:prstGeom>
          <a:noFill/>
        </p:spPr>
      </p:pic>
      <p:sp>
        <p:nvSpPr>
          <p:cNvPr id="4" name="Slide Number Placeholder 3" hidden="1">
            <a:extLst>
              <a:ext uri="{FF2B5EF4-FFF2-40B4-BE49-F238E27FC236}">
                <a16:creationId xmlns:a16="http://schemas.microsoft.com/office/drawing/2014/main" id="{27A25607-B2E9-4422-B30B-423CE20443B9}"/>
              </a:ext>
            </a:extLst>
          </p:cNvPr>
          <p:cNvSpPr>
            <a:spLocks noGrp="1"/>
          </p:cNvSpPr>
          <p:nvPr>
            <p:ph type="sldNum" sz="quarter" idx="4"/>
          </p:nvPr>
        </p:nvSpPr>
        <p:spPr/>
        <p:txBody>
          <a:bodyPr/>
          <a:lstStyle/>
          <a:p>
            <a:pPr>
              <a:spcAft>
                <a:spcPts val="600"/>
              </a:spcAft>
            </a:pPr>
            <a:fld id="{B6761BED-127F-4714-AE70-548270172845}" type="slidenum">
              <a:rPr lang="en-US" smtClean="0">
                <a:solidFill>
                  <a:schemeClr val="bg1">
                    <a:lumMod val="65000"/>
                  </a:schemeClr>
                </a:solidFill>
              </a:rPr>
              <a:pPr>
                <a:spcAft>
                  <a:spcPts val="600"/>
                </a:spcAft>
              </a:pPr>
              <a:t>27</a:t>
            </a:fld>
            <a:endParaRPr lang="en-US">
              <a:solidFill>
                <a:schemeClr val="bg1">
                  <a:lumMod val="65000"/>
                </a:schemeClr>
              </a:solidFill>
            </a:endParaRPr>
          </a:p>
        </p:txBody>
      </p:sp>
    </p:spTree>
    <p:extLst>
      <p:ext uri="{BB962C8B-B14F-4D97-AF65-F5344CB8AC3E}">
        <p14:creationId xmlns:p14="http://schemas.microsoft.com/office/powerpoint/2010/main" val="3927800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497741-DB8F-4E82-92DC-3AF8FBE37D4A}"/>
              </a:ext>
            </a:extLst>
          </p:cNvPr>
          <p:cNvPicPr>
            <a:picLocks noChangeAspect="1"/>
          </p:cNvPicPr>
          <p:nvPr/>
        </p:nvPicPr>
        <p:blipFill rotWithShape="1">
          <a:blip r:embed="rId2"/>
          <a:srcRect b="2280"/>
          <a:stretch/>
        </p:blipFill>
        <p:spPr>
          <a:xfrm>
            <a:off x="1" y="10"/>
            <a:ext cx="12191999" cy="6857991"/>
          </a:xfrm>
          <a:prstGeom prst="rect">
            <a:avLst/>
          </a:prstGeom>
          <a:noFill/>
        </p:spPr>
      </p:pic>
      <p:sp>
        <p:nvSpPr>
          <p:cNvPr id="4" name="Slide Number Placeholder 3" hidden="1">
            <a:extLst>
              <a:ext uri="{FF2B5EF4-FFF2-40B4-BE49-F238E27FC236}">
                <a16:creationId xmlns:a16="http://schemas.microsoft.com/office/drawing/2014/main" id="{1D02B8D7-D0CB-4107-BFE1-3A14EA96C3FB}"/>
              </a:ext>
            </a:extLst>
          </p:cNvPr>
          <p:cNvSpPr>
            <a:spLocks noGrp="1"/>
          </p:cNvSpPr>
          <p:nvPr>
            <p:ph type="sldNum" sz="quarter" idx="4"/>
          </p:nvPr>
        </p:nvSpPr>
        <p:spPr/>
        <p:txBody>
          <a:bodyPr/>
          <a:lstStyle/>
          <a:p>
            <a:pPr>
              <a:spcAft>
                <a:spcPts val="600"/>
              </a:spcAft>
            </a:pPr>
            <a:fld id="{B6761BED-127F-4714-AE70-548270172845}" type="slidenum">
              <a:rPr lang="en-US" smtClean="0">
                <a:solidFill>
                  <a:schemeClr val="bg1">
                    <a:lumMod val="65000"/>
                  </a:schemeClr>
                </a:solidFill>
              </a:rPr>
              <a:pPr>
                <a:spcAft>
                  <a:spcPts val="600"/>
                </a:spcAft>
              </a:pPr>
              <a:t>28</a:t>
            </a:fld>
            <a:endParaRPr lang="en-US">
              <a:solidFill>
                <a:schemeClr val="bg1">
                  <a:lumMod val="65000"/>
                </a:schemeClr>
              </a:solidFill>
            </a:endParaRPr>
          </a:p>
        </p:txBody>
      </p:sp>
    </p:spTree>
    <p:extLst>
      <p:ext uri="{BB962C8B-B14F-4D97-AF65-F5344CB8AC3E}">
        <p14:creationId xmlns:p14="http://schemas.microsoft.com/office/powerpoint/2010/main" val="4161460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6324E56-879B-1C44-B74A-762276554090}"/>
              </a:ext>
            </a:extLst>
          </p:cNvPr>
          <p:cNvSpPr/>
          <p:nvPr/>
        </p:nvSpPr>
        <p:spPr>
          <a:xfrm rot="10800000" flipV="1">
            <a:off x="1589" y="0"/>
            <a:ext cx="3263463" cy="685800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194">
              <a:defRPr/>
            </a:pPr>
            <a:endParaRPr lang="en-US" dirty="0">
              <a:solidFill>
                <a:srgbClr val="58595B"/>
              </a:solidFill>
              <a:latin typeface="Montserrat Light" charset="0"/>
            </a:endParaRPr>
          </a:p>
        </p:txBody>
      </p:sp>
      <p:grpSp>
        <p:nvGrpSpPr>
          <p:cNvPr id="11" name="Group 10">
            <a:extLst>
              <a:ext uri="{FF2B5EF4-FFF2-40B4-BE49-F238E27FC236}">
                <a16:creationId xmlns:a16="http://schemas.microsoft.com/office/drawing/2014/main" id="{3BE84E00-D8B9-D34C-B14C-35E09F9C64AC}"/>
              </a:ext>
            </a:extLst>
          </p:cNvPr>
          <p:cNvGrpSpPr/>
          <p:nvPr/>
        </p:nvGrpSpPr>
        <p:grpSpPr>
          <a:xfrm>
            <a:off x="6601756" y="1456799"/>
            <a:ext cx="6213885" cy="2120253"/>
            <a:chOff x="3995066" y="639860"/>
            <a:chExt cx="12427769" cy="4240503"/>
          </a:xfrm>
        </p:grpSpPr>
        <p:sp>
          <p:nvSpPr>
            <p:cNvPr id="13" name="TextBox 12">
              <a:extLst>
                <a:ext uri="{FF2B5EF4-FFF2-40B4-BE49-F238E27FC236}">
                  <a16:creationId xmlns:a16="http://schemas.microsoft.com/office/drawing/2014/main" id="{90139923-8A6E-7E47-87E3-4948342195CA}"/>
                </a:ext>
              </a:extLst>
            </p:cNvPr>
            <p:cNvSpPr txBox="1"/>
            <p:nvPr/>
          </p:nvSpPr>
          <p:spPr>
            <a:xfrm>
              <a:off x="3995066" y="1248602"/>
              <a:ext cx="12427769" cy="3631761"/>
            </a:xfrm>
            <a:prstGeom prst="rect">
              <a:avLst/>
            </a:prstGeom>
            <a:noFill/>
          </p:spPr>
          <p:txBody>
            <a:bodyPr wrap="square" rtlCol="0">
              <a:spAutoFit/>
            </a:bodyPr>
            <a:lstStyle/>
            <a:p>
              <a:pPr defTabSz="914194">
                <a:defRPr/>
              </a:pPr>
              <a:r>
                <a:rPr lang="en-US" sz="4400" spc="300" dirty="0">
                  <a:solidFill>
                    <a:srgbClr val="58595B"/>
                  </a:solidFill>
                  <a:latin typeface="Oswald" panose="00000500000000000000" pitchFamily="2" charset="0"/>
                  <a:ea typeface="Montserrat" charset="0"/>
                  <a:cs typeface="Montserrat" charset="0"/>
                </a:rPr>
                <a:t>FEEDING MATTERS</a:t>
              </a:r>
            </a:p>
            <a:p>
              <a:pPr defTabSz="914194">
                <a:defRPr/>
              </a:pPr>
              <a:r>
                <a:rPr lang="en-US" sz="2400" spc="300" dirty="0">
                  <a:solidFill>
                    <a:srgbClr val="58595B"/>
                  </a:solidFill>
                  <a:latin typeface="Oswald" panose="00000500000000000000" pitchFamily="2" charset="0"/>
                  <a:ea typeface="Montserrat" charset="0"/>
                  <a:cs typeface="Montserrat" charset="0"/>
                </a:rPr>
                <a:t>feedingmatters.org/toolkit</a:t>
              </a:r>
            </a:p>
            <a:p>
              <a:pPr defTabSz="914194">
                <a:defRPr/>
              </a:pPr>
              <a:endParaRPr lang="en-US" sz="4400" spc="300" dirty="0">
                <a:solidFill>
                  <a:srgbClr val="58595B"/>
                </a:solidFill>
                <a:latin typeface="Oswald" panose="00000500000000000000" pitchFamily="2" charset="0"/>
                <a:ea typeface="Montserrat" charset="0"/>
                <a:cs typeface="Montserrat" charset="0"/>
              </a:endParaRPr>
            </a:p>
          </p:txBody>
        </p:sp>
        <p:sp>
          <p:nvSpPr>
            <p:cNvPr id="14" name="TextBox 13">
              <a:extLst>
                <a:ext uri="{FF2B5EF4-FFF2-40B4-BE49-F238E27FC236}">
                  <a16:creationId xmlns:a16="http://schemas.microsoft.com/office/drawing/2014/main" id="{75A19CC0-D3E9-664E-B73B-CB3197C408D8}"/>
                </a:ext>
              </a:extLst>
            </p:cNvPr>
            <p:cNvSpPr txBox="1"/>
            <p:nvPr/>
          </p:nvSpPr>
          <p:spPr>
            <a:xfrm>
              <a:off x="3995066" y="639860"/>
              <a:ext cx="4790414" cy="800219"/>
            </a:xfrm>
            <a:prstGeom prst="rect">
              <a:avLst/>
            </a:prstGeom>
            <a:noFill/>
          </p:spPr>
          <p:txBody>
            <a:bodyPr wrap="none" rtlCol="0">
              <a:spAutoFit/>
            </a:bodyPr>
            <a:lstStyle/>
            <a:p>
              <a:pPr defTabSz="914194">
                <a:defRPr/>
              </a:pPr>
              <a:r>
                <a:rPr lang="en-US" sz="2000" spc="600" dirty="0">
                  <a:solidFill>
                    <a:srgbClr val="F58C41"/>
                  </a:solidFill>
                  <a:latin typeface="Raleway" pitchFamily="2" charset="77"/>
                  <a:ea typeface="Montserrat" charset="0"/>
                  <a:cs typeface="Montserrat" charset="0"/>
                </a:rPr>
                <a:t>RESOURCES</a:t>
              </a:r>
            </a:p>
          </p:txBody>
        </p:sp>
      </p:grpSp>
      <p:grpSp>
        <p:nvGrpSpPr>
          <p:cNvPr id="21" name="Group 20">
            <a:extLst>
              <a:ext uri="{FF2B5EF4-FFF2-40B4-BE49-F238E27FC236}">
                <a16:creationId xmlns:a16="http://schemas.microsoft.com/office/drawing/2014/main" id="{0C6DCEDE-11DD-2A48-97BF-A987820729C7}"/>
              </a:ext>
            </a:extLst>
          </p:cNvPr>
          <p:cNvGrpSpPr/>
          <p:nvPr/>
        </p:nvGrpSpPr>
        <p:grpSpPr>
          <a:xfrm>
            <a:off x="6700160" y="3218054"/>
            <a:ext cx="4593605" cy="1217775"/>
            <a:chOff x="1013318" y="5654159"/>
            <a:chExt cx="9187209" cy="2435550"/>
          </a:xfrm>
        </p:grpSpPr>
        <p:sp>
          <p:nvSpPr>
            <p:cNvPr id="26" name="Rectangle 25">
              <a:extLst>
                <a:ext uri="{FF2B5EF4-FFF2-40B4-BE49-F238E27FC236}">
                  <a16:creationId xmlns:a16="http://schemas.microsoft.com/office/drawing/2014/main" id="{39011D10-C71A-F044-96E7-DB84D2D476C8}"/>
                </a:ext>
              </a:extLst>
            </p:cNvPr>
            <p:cNvSpPr/>
            <p:nvPr/>
          </p:nvSpPr>
          <p:spPr>
            <a:xfrm>
              <a:off x="1013318" y="6123101"/>
              <a:ext cx="278296" cy="27829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194">
                <a:defRPr/>
              </a:pPr>
              <a:endParaRPr lang="en-US">
                <a:solidFill>
                  <a:srgbClr val="58595B"/>
                </a:solidFill>
                <a:latin typeface="Calibri" panose="020F0502020204030204"/>
              </a:endParaRPr>
            </a:p>
          </p:txBody>
        </p:sp>
        <p:sp>
          <p:nvSpPr>
            <p:cNvPr id="27" name="Subtitle 2">
              <a:extLst>
                <a:ext uri="{FF2B5EF4-FFF2-40B4-BE49-F238E27FC236}">
                  <a16:creationId xmlns:a16="http://schemas.microsoft.com/office/drawing/2014/main" id="{F1BB57E2-E980-3E4F-B877-BEA42AEB18CB}"/>
                </a:ext>
              </a:extLst>
            </p:cNvPr>
            <p:cNvSpPr txBox="1">
              <a:spLocks/>
            </p:cNvSpPr>
            <p:nvPr/>
          </p:nvSpPr>
          <p:spPr>
            <a:xfrm>
              <a:off x="1615700" y="5654159"/>
              <a:ext cx="8584827" cy="2435550"/>
            </a:xfrm>
            <a:prstGeom prst="rect">
              <a:avLst/>
            </a:prstGeom>
          </p:spPr>
          <p:txBody>
            <a:bodyPr vert="horz" wrap="square" lIns="108717" tIns="54359" rIns="108717" bIns="54359"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defTabSz="543805">
                <a:lnSpc>
                  <a:spcPct val="100000"/>
                </a:lnSpc>
                <a:defRPr/>
              </a:pPr>
              <a:r>
                <a:rPr lang="en-US" spc="151" dirty="0">
                  <a:solidFill>
                    <a:srgbClr val="58595B"/>
                  </a:solidFill>
                  <a:latin typeface="Lora" pitchFamily="2" charset="0"/>
                  <a:ea typeface="Lato Light" panose="020F0502020204030203" pitchFamily="34" charset="0"/>
                  <a:cs typeface="Lato Light" panose="020F0502020204030203" pitchFamily="34" charset="0"/>
                </a:rPr>
                <a:t>Fact sheets, screeners, infographics and advocacy tools for PFD</a:t>
              </a:r>
            </a:p>
          </p:txBody>
        </p:sp>
      </p:grpSp>
      <p:pic>
        <p:nvPicPr>
          <p:cNvPr id="33" name="Picture 32">
            <a:extLst>
              <a:ext uri="{FF2B5EF4-FFF2-40B4-BE49-F238E27FC236}">
                <a16:creationId xmlns:a16="http://schemas.microsoft.com/office/drawing/2014/main" id="{8364E708-C67D-DF44-9C00-F06201F10D28}"/>
              </a:ext>
            </a:extLst>
          </p:cNvPr>
          <p:cNvPicPr>
            <a:picLocks noChangeAspect="1"/>
          </p:cNvPicPr>
          <p:nvPr/>
        </p:nvPicPr>
        <p:blipFill rotWithShape="1">
          <a:blip r:embed="rId3"/>
          <a:srcRect l="4792" t="12636" r="6089" b="14423"/>
          <a:stretch/>
        </p:blipFill>
        <p:spPr>
          <a:xfrm>
            <a:off x="-1980595" y="557241"/>
            <a:ext cx="9527345" cy="6068863"/>
          </a:xfrm>
          <a:prstGeom prst="rect">
            <a:avLst/>
          </a:prstGeom>
        </p:spPr>
      </p:pic>
      <p:pic>
        <p:nvPicPr>
          <p:cNvPr id="5" name="Picture Placeholder 4">
            <a:extLst>
              <a:ext uri="{FF2B5EF4-FFF2-40B4-BE49-F238E27FC236}">
                <a16:creationId xmlns:a16="http://schemas.microsoft.com/office/drawing/2014/main" id="{7BA1C9CC-260E-4551-923A-3DC71D4C490C}"/>
              </a:ext>
            </a:extLst>
          </p:cNvPr>
          <p:cNvPicPr>
            <a:picLocks noGrp="1" noChangeAspect="1"/>
          </p:cNvPicPr>
          <p:nvPr>
            <p:ph type="pic" sz="quarter" idx="18"/>
          </p:nvPr>
        </p:nvPicPr>
        <p:blipFill rotWithShape="1">
          <a:blip r:embed="rId4">
            <a:extLst>
              <a:ext uri="{28A0092B-C50C-407E-A947-70E740481C1C}">
                <a14:useLocalDpi xmlns:a14="http://schemas.microsoft.com/office/drawing/2010/main" val="0"/>
              </a:ext>
            </a:extLst>
          </a:blip>
          <a:srcRect r="18994"/>
          <a:stretch/>
        </p:blipFill>
        <p:spPr>
          <a:xfrm>
            <a:off x="-1487994" y="1019857"/>
            <a:ext cx="7185532" cy="4396401"/>
          </a:xfrm>
          <a:prstGeom prst="rect">
            <a:avLst/>
          </a:prstGeom>
        </p:spPr>
      </p:pic>
    </p:spTree>
    <p:extLst>
      <p:ext uri="{BB962C8B-B14F-4D97-AF65-F5344CB8AC3E}">
        <p14:creationId xmlns:p14="http://schemas.microsoft.com/office/powerpoint/2010/main" val="3929406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0527-D51D-4F77-AE63-886F5402D71F}"/>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0D9568A8-10EA-4F09-8975-3AA8B10D3B57}"/>
              </a:ext>
            </a:extLst>
          </p:cNvPr>
          <p:cNvSpPr>
            <a:spLocks noGrp="1"/>
          </p:cNvSpPr>
          <p:nvPr>
            <p:ph sz="half" idx="1"/>
          </p:nvPr>
        </p:nvSpPr>
        <p:spPr>
          <a:xfrm>
            <a:off x="685799" y="2258122"/>
            <a:ext cx="11272915" cy="4178998"/>
          </a:xfrm>
        </p:spPr>
        <p:txBody>
          <a:bodyPr>
            <a:normAutofit fontScale="92500" lnSpcReduction="10000"/>
          </a:bodyPr>
          <a:lstStyle/>
          <a:p>
            <a:endParaRPr lang="en-US" dirty="0">
              <a:latin typeface="AdvPS94BA"/>
            </a:endParaRPr>
          </a:p>
          <a:p>
            <a:endParaRPr lang="en-US" dirty="0">
              <a:latin typeface="AdvPS94BA"/>
            </a:endParaRPr>
          </a:p>
          <a:p>
            <a:endParaRPr lang="en-US" dirty="0">
              <a:latin typeface="AdvPS94BA"/>
            </a:endParaRPr>
          </a:p>
          <a:p>
            <a:r>
              <a:rPr lang="en-US" dirty="0">
                <a:latin typeface="AdvPS94BA"/>
              </a:rPr>
              <a:t>A</a:t>
            </a:r>
            <a:r>
              <a:rPr lang="en-US" b="0" i="0" u="none" strike="noStrike" baseline="0" dirty="0">
                <a:latin typeface="AdvPS94BA"/>
              </a:rPr>
              <a:t>nnual prevalence of PFD in US children is between 1 in 23 (4%) and 1 in 37 (3%) children under 5 years of age</a:t>
            </a:r>
          </a:p>
          <a:p>
            <a:endParaRPr lang="en-US" dirty="0">
              <a:latin typeface="AdvPS94BA"/>
            </a:endParaRPr>
          </a:p>
          <a:p>
            <a:r>
              <a:rPr lang="en-US" b="0" i="0" u="none" strike="noStrike" baseline="0" dirty="0">
                <a:latin typeface="AdvPS94BA"/>
              </a:rPr>
              <a:t>Annual prevalence is between 1 in 3 (30%) and 1 in 5 (20%) in children under 5 years of age with other chronic diseases</a:t>
            </a:r>
          </a:p>
          <a:p>
            <a:pPr marL="0" indent="0">
              <a:buNone/>
            </a:pPr>
            <a:endParaRPr lang="en-US" sz="1800" dirty="0">
              <a:latin typeface="AdvPS94BA"/>
            </a:endParaRPr>
          </a:p>
          <a:p>
            <a:pPr marL="0" indent="0">
              <a:buNone/>
            </a:pPr>
            <a:endParaRPr lang="en-US" dirty="0"/>
          </a:p>
        </p:txBody>
      </p:sp>
      <p:sp>
        <p:nvSpPr>
          <p:cNvPr id="4" name="Slide Number Placeholder 3">
            <a:extLst>
              <a:ext uri="{FF2B5EF4-FFF2-40B4-BE49-F238E27FC236}">
                <a16:creationId xmlns:a16="http://schemas.microsoft.com/office/drawing/2014/main" id="{BEE43165-580E-4AFC-AA1E-BDC88A21A5C3}"/>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30</a:t>
            </a:fld>
            <a:endParaRPr lang="en-US" dirty="0">
              <a:solidFill>
                <a:schemeClr val="bg1">
                  <a:lumMod val="65000"/>
                </a:schemeClr>
              </a:solidFill>
            </a:endParaRPr>
          </a:p>
        </p:txBody>
      </p:sp>
      <p:pic>
        <p:nvPicPr>
          <p:cNvPr id="9" name="Picture 8">
            <a:extLst>
              <a:ext uri="{FF2B5EF4-FFF2-40B4-BE49-F238E27FC236}">
                <a16:creationId xmlns:a16="http://schemas.microsoft.com/office/drawing/2014/main" id="{AA513A7F-A47C-44F8-94AA-223823DF26C5}"/>
              </a:ext>
            </a:extLst>
          </p:cNvPr>
          <p:cNvPicPr>
            <a:picLocks noChangeAspect="1"/>
          </p:cNvPicPr>
          <p:nvPr/>
        </p:nvPicPr>
        <p:blipFill rotWithShape="1">
          <a:blip r:embed="rId2"/>
          <a:srcRect b="2901"/>
          <a:stretch/>
        </p:blipFill>
        <p:spPr>
          <a:xfrm>
            <a:off x="598312" y="55755"/>
            <a:ext cx="10769600" cy="3400797"/>
          </a:xfrm>
          <a:prstGeom prst="rect">
            <a:avLst/>
          </a:prstGeom>
        </p:spPr>
      </p:pic>
    </p:spTree>
    <p:extLst>
      <p:ext uri="{BB962C8B-B14F-4D97-AF65-F5344CB8AC3E}">
        <p14:creationId xmlns:p14="http://schemas.microsoft.com/office/powerpoint/2010/main" val="3145770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9CAF-CF4D-4FE8-9175-FE633F2D29E4}"/>
              </a:ext>
            </a:extLst>
          </p:cNvPr>
          <p:cNvSpPr>
            <a:spLocks noGrp="1"/>
          </p:cNvSpPr>
          <p:nvPr>
            <p:ph type="title"/>
          </p:nvPr>
        </p:nvSpPr>
        <p:spPr>
          <a:xfrm>
            <a:off x="685800" y="137160"/>
            <a:ext cx="9745824" cy="1325563"/>
          </a:xfrm>
        </p:spPr>
        <p:txBody>
          <a:bodyPr>
            <a:normAutofit/>
          </a:bodyPr>
          <a:lstStyle/>
          <a:p>
            <a:r>
              <a:rPr lang="en-US" dirty="0"/>
              <a:t>Two Distinct Clinical Presentation</a:t>
            </a:r>
          </a:p>
        </p:txBody>
      </p:sp>
      <p:sp>
        <p:nvSpPr>
          <p:cNvPr id="4" name="Slide Number Placeholder 3">
            <a:extLst>
              <a:ext uri="{FF2B5EF4-FFF2-40B4-BE49-F238E27FC236}">
                <a16:creationId xmlns:a16="http://schemas.microsoft.com/office/drawing/2014/main" id="{CEA36964-52F0-44CC-9FF5-D359A42501F9}"/>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31</a:t>
            </a:fld>
            <a:endParaRPr lang="en-US" dirty="0">
              <a:solidFill>
                <a:schemeClr val="bg1">
                  <a:lumMod val="65000"/>
                </a:schemeClr>
              </a:solidFill>
            </a:endParaRPr>
          </a:p>
        </p:txBody>
      </p:sp>
      <p:sp>
        <p:nvSpPr>
          <p:cNvPr id="5" name="Rectangle 4">
            <a:extLst>
              <a:ext uri="{FF2B5EF4-FFF2-40B4-BE49-F238E27FC236}">
                <a16:creationId xmlns:a16="http://schemas.microsoft.com/office/drawing/2014/main" id="{F526A6E8-B31C-485A-869E-BA6EAED1A370}"/>
              </a:ext>
            </a:extLst>
          </p:cNvPr>
          <p:cNvSpPr/>
          <p:nvPr/>
        </p:nvSpPr>
        <p:spPr>
          <a:xfrm>
            <a:off x="2921101" y="4738419"/>
            <a:ext cx="806631" cy="1323439"/>
          </a:xfrm>
          <a:prstGeom prst="rect">
            <a:avLst/>
          </a:prstGeom>
          <a:noFill/>
        </p:spPr>
        <p:txBody>
          <a:bodyPr wrap="none" lIns="91440" tIns="45720" rIns="91440" bIns="45720">
            <a:spAutoFit/>
          </a:bodyPr>
          <a:lstStyle/>
          <a:p>
            <a:pPr algn="ctr"/>
            <a:r>
              <a:rPr lang="en-US" sz="8000" dirty="0">
                <a:ln w="1905"/>
                <a:solidFill>
                  <a:srgbClr val="00B050"/>
                </a:solidFill>
                <a:effectLst>
                  <a:innerShdw blurRad="69850" dist="43180" dir="5400000">
                    <a:srgbClr val="000000">
                      <a:alpha val="65000"/>
                    </a:srgbClr>
                  </a:innerShdw>
                </a:effectLst>
              </a:rPr>
              <a:t>A</a:t>
            </a:r>
          </a:p>
        </p:txBody>
      </p:sp>
      <p:sp>
        <p:nvSpPr>
          <p:cNvPr id="7" name="Rectangle 6">
            <a:extLst>
              <a:ext uri="{FF2B5EF4-FFF2-40B4-BE49-F238E27FC236}">
                <a16:creationId xmlns:a16="http://schemas.microsoft.com/office/drawing/2014/main" id="{6B2A21D5-193F-487D-BEAA-8504F279DC0F}"/>
              </a:ext>
            </a:extLst>
          </p:cNvPr>
          <p:cNvSpPr/>
          <p:nvPr/>
        </p:nvSpPr>
        <p:spPr>
          <a:xfrm>
            <a:off x="8084198" y="4926050"/>
            <a:ext cx="760144" cy="1323439"/>
          </a:xfrm>
          <a:prstGeom prst="rect">
            <a:avLst/>
          </a:prstGeom>
          <a:noFill/>
        </p:spPr>
        <p:txBody>
          <a:bodyPr wrap="none" lIns="91440" tIns="45720" rIns="91440" bIns="45720">
            <a:spAutoFit/>
          </a:bodyPr>
          <a:lstStyle/>
          <a:p>
            <a:pPr algn="ctr"/>
            <a:r>
              <a:rPr lang="en-US" sz="8000" dirty="0">
                <a:ln w="1905"/>
                <a:solidFill>
                  <a:srgbClr val="00B0F0"/>
                </a:solidFill>
                <a:effectLst>
                  <a:innerShdw blurRad="69850" dist="43180" dir="5400000">
                    <a:srgbClr val="000000">
                      <a:alpha val="65000"/>
                    </a:srgbClr>
                  </a:innerShdw>
                </a:effectLst>
              </a:rPr>
              <a:t>B</a:t>
            </a:r>
          </a:p>
        </p:txBody>
      </p:sp>
      <p:pic>
        <p:nvPicPr>
          <p:cNvPr id="9" name="Picture 8">
            <a:extLst>
              <a:ext uri="{FF2B5EF4-FFF2-40B4-BE49-F238E27FC236}">
                <a16:creationId xmlns:a16="http://schemas.microsoft.com/office/drawing/2014/main" id="{85C3C1BF-25EF-46D7-BFE8-204760AA4690}"/>
              </a:ext>
            </a:extLst>
          </p:cNvPr>
          <p:cNvPicPr>
            <a:picLocks noChangeAspect="1"/>
          </p:cNvPicPr>
          <p:nvPr/>
        </p:nvPicPr>
        <p:blipFill>
          <a:blip r:embed="rId2"/>
          <a:stretch>
            <a:fillRect/>
          </a:stretch>
        </p:blipFill>
        <p:spPr>
          <a:xfrm>
            <a:off x="6944049" y="1715819"/>
            <a:ext cx="2892488" cy="3022600"/>
          </a:xfrm>
          <a:prstGeom prst="rect">
            <a:avLst/>
          </a:prstGeom>
        </p:spPr>
      </p:pic>
      <p:pic>
        <p:nvPicPr>
          <p:cNvPr id="10" name="Picture 2">
            <a:extLst>
              <a:ext uri="{FF2B5EF4-FFF2-40B4-BE49-F238E27FC236}">
                <a16:creationId xmlns:a16="http://schemas.microsoft.com/office/drawing/2014/main" id="{D40A5C6E-0E94-424A-98AF-3CBC96B430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6037" y="1565499"/>
            <a:ext cx="2076679" cy="311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174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D281F2-48DC-49F4-ACFE-0CBA52835734}"/>
              </a:ext>
            </a:extLst>
          </p:cNvPr>
          <p:cNvSpPr>
            <a:spLocks noGrp="1"/>
          </p:cNvSpPr>
          <p:nvPr>
            <p:ph type="title"/>
          </p:nvPr>
        </p:nvSpPr>
        <p:spPr/>
        <p:txBody>
          <a:bodyPr anchor="b">
            <a:normAutofit/>
          </a:bodyPr>
          <a:lstStyle/>
          <a:p>
            <a:r>
              <a:rPr lang="en-US" dirty="0"/>
              <a:t>Nutrition Targets</a:t>
            </a:r>
          </a:p>
        </p:txBody>
      </p:sp>
      <p:pic>
        <p:nvPicPr>
          <p:cNvPr id="1026" name="Picture 2" descr="MyPlate Graphics | MyPlate">
            <a:extLst>
              <a:ext uri="{FF2B5EF4-FFF2-40B4-BE49-F238E27FC236}">
                <a16:creationId xmlns:a16="http://schemas.microsoft.com/office/drawing/2014/main" id="{B9C51AE8-D52E-49E9-A5C8-C8384F56ACC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603184" y="1822646"/>
            <a:ext cx="3976521" cy="3565157"/>
          </a:xfrm>
          <a:prstGeom prst="rect">
            <a:avLst/>
          </a:prstGeom>
          <a:solidFill>
            <a:srgbClr val="FFFFFF"/>
          </a:solidFill>
        </p:spPr>
      </p:pic>
      <p:sp>
        <p:nvSpPr>
          <p:cNvPr id="4" name="Slide Number Placeholder 3">
            <a:extLst>
              <a:ext uri="{FF2B5EF4-FFF2-40B4-BE49-F238E27FC236}">
                <a16:creationId xmlns:a16="http://schemas.microsoft.com/office/drawing/2014/main" id="{D0C15BE6-6317-423A-9F4F-467EAD05702D}"/>
              </a:ext>
            </a:extLst>
          </p:cNvPr>
          <p:cNvSpPr>
            <a:spLocks noGrp="1"/>
          </p:cNvSpPr>
          <p:nvPr>
            <p:ph type="sldNum" sz="quarter" idx="12"/>
          </p:nvPr>
        </p:nvSpPr>
        <p:spPr/>
        <p:txBody>
          <a:bodyPr>
            <a:normAutofit/>
          </a:bodyPr>
          <a:lstStyle/>
          <a:p>
            <a:pPr>
              <a:spcAft>
                <a:spcPts val="600"/>
              </a:spcAft>
            </a:pPr>
            <a:fld id="{B6761BED-127F-4714-AE70-548270172845}" type="slidenum">
              <a:rPr lang="en-US" smtClean="0">
                <a:solidFill>
                  <a:schemeClr val="bg1">
                    <a:lumMod val="65000"/>
                  </a:schemeClr>
                </a:solidFill>
              </a:rPr>
              <a:pPr>
                <a:spcAft>
                  <a:spcPts val="600"/>
                </a:spcAft>
              </a:pPr>
              <a:t>32</a:t>
            </a:fld>
            <a:endParaRPr lang="en-US">
              <a:solidFill>
                <a:schemeClr val="bg1">
                  <a:lumMod val="65000"/>
                </a:schemeClr>
              </a:solidFill>
            </a:endParaRPr>
          </a:p>
        </p:txBody>
      </p:sp>
      <p:pic>
        <p:nvPicPr>
          <p:cNvPr id="8" name="684ae50f-cf8c-4a57-8382-671115e3c9eb" descr="BADD94D1-35A0-4DF5-943E-2A5FA7B24D11@hsd1">
            <a:extLst>
              <a:ext uri="{FF2B5EF4-FFF2-40B4-BE49-F238E27FC236}">
                <a16:creationId xmlns:a16="http://schemas.microsoft.com/office/drawing/2014/main" id="{86C77025-C106-4039-9054-7D5613E7D56A}"/>
              </a:ext>
            </a:extLst>
          </p:cNvPr>
          <p:cNvPicPr>
            <a:picLocks noGrp="1" noChangeAspect="1" noChangeArrowheads="1"/>
          </p:cNvPicPr>
          <p:nvPr>
            <p:ph sz="half" idx="4294967295"/>
          </p:nvPr>
        </p:nvPicPr>
        <p:blipFill>
          <a:blip r:embed="rId3" cstate="print"/>
          <a:srcRect/>
          <a:stretch>
            <a:fillRect/>
          </a:stretch>
        </p:blipFill>
        <p:spPr bwMode="auto">
          <a:xfrm>
            <a:off x="6748462" y="1822989"/>
            <a:ext cx="4333875" cy="3625850"/>
          </a:xfrm>
          <a:prstGeom prst="rect">
            <a:avLst/>
          </a:prstGeom>
          <a:noFill/>
          <a:ln w="9525">
            <a:noFill/>
            <a:miter lim="800000"/>
            <a:headEnd/>
            <a:tailEnd/>
          </a:ln>
        </p:spPr>
      </p:pic>
    </p:spTree>
    <p:extLst>
      <p:ext uri="{BB962C8B-B14F-4D97-AF65-F5344CB8AC3E}">
        <p14:creationId xmlns:p14="http://schemas.microsoft.com/office/powerpoint/2010/main" val="180362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4D77D7-8C46-4110-A5F2-1133D6BFA1A3}"/>
              </a:ext>
            </a:extLst>
          </p:cNvPr>
          <p:cNvSpPr>
            <a:spLocks noGrp="1"/>
          </p:cNvSpPr>
          <p:nvPr>
            <p:ph type="title"/>
          </p:nvPr>
        </p:nvSpPr>
        <p:spPr/>
        <p:txBody>
          <a:bodyPr/>
          <a:lstStyle/>
          <a:p>
            <a:r>
              <a:rPr lang="en-US" dirty="0"/>
              <a:t>Volume Concerns</a:t>
            </a:r>
          </a:p>
        </p:txBody>
      </p:sp>
      <p:pic>
        <p:nvPicPr>
          <p:cNvPr id="17" name="Picture 2" descr="16811f2e-882f-4165-9cba-98fb9b7d8534@CHOA">
            <a:extLst>
              <a:ext uri="{FF2B5EF4-FFF2-40B4-BE49-F238E27FC236}">
                <a16:creationId xmlns:a16="http://schemas.microsoft.com/office/drawing/2014/main" id="{B8182E2F-BCE5-4C29-B47A-E090B445B6E7}"/>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5404376" y="1370264"/>
            <a:ext cx="503701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799BD1ED-2CD9-4B02-B7FC-9BB038E61A51}"/>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33</a:t>
            </a:fld>
            <a:endParaRPr lang="en-US" dirty="0">
              <a:solidFill>
                <a:schemeClr val="bg1">
                  <a:lumMod val="65000"/>
                </a:schemeClr>
              </a:solidFill>
            </a:endParaRPr>
          </a:p>
        </p:txBody>
      </p:sp>
      <p:sp>
        <p:nvSpPr>
          <p:cNvPr id="6" name="Rectangle 5">
            <a:extLst>
              <a:ext uri="{FF2B5EF4-FFF2-40B4-BE49-F238E27FC236}">
                <a16:creationId xmlns:a16="http://schemas.microsoft.com/office/drawing/2014/main" id="{E88BB444-AB06-46B7-9746-D754B21A7521}"/>
              </a:ext>
            </a:extLst>
          </p:cNvPr>
          <p:cNvSpPr/>
          <p:nvPr/>
        </p:nvSpPr>
        <p:spPr>
          <a:xfrm>
            <a:off x="1724053" y="4952479"/>
            <a:ext cx="2642070" cy="1323439"/>
          </a:xfrm>
          <a:prstGeom prst="rect">
            <a:avLst/>
          </a:prstGeom>
          <a:noFill/>
        </p:spPr>
        <p:txBody>
          <a:bodyPr wrap="none" lIns="91440" tIns="45720" rIns="91440" bIns="45720">
            <a:spAutoFit/>
          </a:bodyPr>
          <a:lstStyle/>
          <a:p>
            <a:pPr algn="ctr"/>
            <a:r>
              <a:rPr lang="en-US" sz="8000" b="1" dirty="0">
                <a:ln w="1905"/>
                <a:solidFill>
                  <a:srgbClr val="00B050"/>
                </a:solidFill>
                <a:effectLst>
                  <a:innerShdw blurRad="69850" dist="43180" dir="5400000">
                    <a:srgbClr val="000000">
                      <a:alpha val="65000"/>
                    </a:srgbClr>
                  </a:innerShdw>
                </a:effectLst>
              </a:rPr>
              <a:t>A </a:t>
            </a:r>
            <a:r>
              <a:rPr lang="en-US" sz="3733" b="1" dirty="0">
                <a:ln w="1905"/>
                <a:solidFill>
                  <a:srgbClr val="00B050"/>
                </a:solidFill>
                <a:effectLst>
                  <a:innerShdw blurRad="69850" dist="43180" dir="5400000">
                    <a:srgbClr val="000000">
                      <a:alpha val="65000"/>
                    </a:srgbClr>
                  </a:innerShdw>
                </a:effectLst>
              </a:rPr>
              <a:t>(A1; A3)</a:t>
            </a:r>
          </a:p>
        </p:txBody>
      </p:sp>
      <p:pic>
        <p:nvPicPr>
          <p:cNvPr id="8" name="Picture 2">
            <a:extLst>
              <a:ext uri="{FF2B5EF4-FFF2-40B4-BE49-F238E27FC236}">
                <a16:creationId xmlns:a16="http://schemas.microsoft.com/office/drawing/2014/main" id="{F57D9CCF-A949-4B40-A899-4DDF719C1E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1392" y="1613678"/>
            <a:ext cx="2227392" cy="333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4060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C434EA-B70B-49A7-8265-A95CEF8F6B81}"/>
              </a:ext>
            </a:extLst>
          </p:cNvPr>
          <p:cNvSpPr>
            <a:spLocks noGrp="1"/>
          </p:cNvSpPr>
          <p:nvPr>
            <p:ph type="title"/>
          </p:nvPr>
        </p:nvSpPr>
        <p:spPr/>
        <p:txBody>
          <a:bodyPr/>
          <a:lstStyle/>
          <a:p>
            <a:r>
              <a:rPr lang="en-US" dirty="0"/>
              <a:t>Volume: Medical Detection </a:t>
            </a:r>
          </a:p>
        </p:txBody>
      </p:sp>
      <p:sp>
        <p:nvSpPr>
          <p:cNvPr id="4" name="Slide Number Placeholder 3">
            <a:extLst>
              <a:ext uri="{FF2B5EF4-FFF2-40B4-BE49-F238E27FC236}">
                <a16:creationId xmlns:a16="http://schemas.microsoft.com/office/drawing/2014/main" id="{AA8FFA91-2836-4C35-B318-ED72C0A109E5}"/>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34</a:t>
            </a:fld>
            <a:endParaRPr lang="en-US" dirty="0">
              <a:solidFill>
                <a:schemeClr val="bg1">
                  <a:lumMod val="65000"/>
                </a:schemeClr>
              </a:solidFill>
            </a:endParaRPr>
          </a:p>
        </p:txBody>
      </p:sp>
      <p:pic>
        <p:nvPicPr>
          <p:cNvPr id="7" name="Picture 6">
            <a:extLst>
              <a:ext uri="{FF2B5EF4-FFF2-40B4-BE49-F238E27FC236}">
                <a16:creationId xmlns:a16="http://schemas.microsoft.com/office/drawing/2014/main" id="{133FF45C-13F2-43FE-8E09-AF1191AB5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2445" y="1117969"/>
            <a:ext cx="3750683" cy="5319151"/>
          </a:xfrm>
          <a:prstGeom prst="rect">
            <a:avLst/>
          </a:prstGeom>
        </p:spPr>
      </p:pic>
    </p:spTree>
    <p:extLst>
      <p:ext uri="{BB962C8B-B14F-4D97-AF65-F5344CB8AC3E}">
        <p14:creationId xmlns:p14="http://schemas.microsoft.com/office/powerpoint/2010/main" val="96973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34DD06-C0A8-415F-A222-E4DCAC231D8F}"/>
              </a:ext>
            </a:extLst>
          </p:cNvPr>
          <p:cNvSpPr txBox="1"/>
          <p:nvPr/>
        </p:nvSpPr>
        <p:spPr>
          <a:xfrm>
            <a:off x="7429499" y="3663720"/>
            <a:ext cx="5080000" cy="2286000"/>
          </a:xfrm>
          <a:prstGeom prst="rect">
            <a:avLst/>
          </a:prstGeom>
        </p:spPr>
        <p:txBody>
          <a:bodyPr vert="horz" lIns="91440" tIns="45720" rIns="91440" bIns="45720" rtlCol="0">
            <a:normAutofit/>
          </a:bodyPr>
          <a:lstStyle/>
          <a:p>
            <a:pPr>
              <a:spcBef>
                <a:spcPct val="20000"/>
              </a:spcBef>
              <a:buClr>
                <a:srgbClr val="00A94F"/>
              </a:buClr>
              <a:buFont typeface="Arial" panose="020B0604020202020204" pitchFamily="34" charset="0"/>
            </a:pPr>
            <a:endParaRPr lang="en-US" sz="3200" dirty="0">
              <a:solidFill>
                <a:srgbClr val="676767"/>
              </a:solidFill>
            </a:endParaRPr>
          </a:p>
          <a:p>
            <a:pPr marL="342900" indent="-342900">
              <a:spcBef>
                <a:spcPct val="20000"/>
              </a:spcBef>
              <a:buClr>
                <a:srgbClr val="2AB9DD"/>
              </a:buClr>
              <a:buFont typeface="Arial" panose="020B0604020202020204" pitchFamily="34" charset="0"/>
              <a:buChar char="•"/>
            </a:pPr>
            <a:r>
              <a:rPr lang="en-US" sz="2400" dirty="0">
                <a:solidFill>
                  <a:srgbClr val="676767"/>
                </a:solidFill>
              </a:rPr>
              <a:t>formula supplementation  </a:t>
            </a:r>
          </a:p>
          <a:p>
            <a:pPr>
              <a:spcBef>
                <a:spcPct val="20000"/>
              </a:spcBef>
              <a:buClr>
                <a:srgbClr val="00A94F"/>
              </a:buClr>
              <a:buFont typeface="Arial" panose="020B0604020202020204" pitchFamily="34" charset="0"/>
            </a:pPr>
            <a:endParaRPr lang="en-US" sz="3200" dirty="0">
              <a:solidFill>
                <a:srgbClr val="000000"/>
              </a:solidFill>
            </a:endParaRPr>
          </a:p>
          <a:p>
            <a:pPr>
              <a:spcBef>
                <a:spcPct val="20000"/>
              </a:spcBef>
              <a:buClr>
                <a:srgbClr val="00A94F"/>
              </a:buClr>
              <a:buFont typeface="Arial" panose="020B0604020202020204" pitchFamily="34" charset="0"/>
            </a:pPr>
            <a:r>
              <a:rPr lang="en-US" sz="3200" dirty="0">
                <a:solidFill>
                  <a:srgbClr val="000000"/>
                </a:solidFill>
              </a:rPr>
              <a:t>          </a:t>
            </a:r>
          </a:p>
        </p:txBody>
      </p:sp>
      <p:sp>
        <p:nvSpPr>
          <p:cNvPr id="2" name="Title 1">
            <a:extLst>
              <a:ext uri="{FF2B5EF4-FFF2-40B4-BE49-F238E27FC236}">
                <a16:creationId xmlns:a16="http://schemas.microsoft.com/office/drawing/2014/main" id="{6F794068-7BE6-4FA3-A73E-F4C6EC7D57B7}"/>
              </a:ext>
            </a:extLst>
          </p:cNvPr>
          <p:cNvSpPr>
            <a:spLocks noGrp="1"/>
          </p:cNvSpPr>
          <p:nvPr>
            <p:ph type="title"/>
          </p:nvPr>
        </p:nvSpPr>
        <p:spPr>
          <a:xfrm>
            <a:off x="448733" y="-242603"/>
            <a:ext cx="8229600" cy="1325563"/>
          </a:xfrm>
        </p:spPr>
        <p:txBody>
          <a:bodyPr vert="horz" lIns="91440" tIns="45720" rIns="91440" bIns="45720" rtlCol="0" anchor="b" anchorCtr="0">
            <a:normAutofit fontScale="90000"/>
          </a:bodyPr>
          <a:lstStyle/>
          <a:p>
            <a:r>
              <a:rPr lang="en-US" kern="1200" dirty="0"/>
              <a:t>Volume: Medical Management </a:t>
            </a:r>
          </a:p>
        </p:txBody>
      </p:sp>
      <p:pic>
        <p:nvPicPr>
          <p:cNvPr id="10" name="Content Placeholder 4">
            <a:extLst>
              <a:ext uri="{FF2B5EF4-FFF2-40B4-BE49-F238E27FC236}">
                <a16:creationId xmlns:a16="http://schemas.microsoft.com/office/drawing/2014/main" id="{3DB3B4EE-770E-4FF9-8F81-0F47316AFFF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5494" y="1721506"/>
            <a:ext cx="6053503" cy="3886200"/>
          </a:xfrm>
        </p:spPr>
      </p:pic>
      <p:sp>
        <p:nvSpPr>
          <p:cNvPr id="4" name="Slide Number Placeholder 3">
            <a:extLst>
              <a:ext uri="{FF2B5EF4-FFF2-40B4-BE49-F238E27FC236}">
                <a16:creationId xmlns:a16="http://schemas.microsoft.com/office/drawing/2014/main" id="{09AA089A-D305-4E32-B096-9660D66656FB}"/>
              </a:ext>
            </a:extLst>
          </p:cNvPr>
          <p:cNvSpPr>
            <a:spLocks noGrp="1"/>
          </p:cNvSpPr>
          <p:nvPr>
            <p:ph type="sldNum" sz="quarter" idx="12"/>
          </p:nvPr>
        </p:nvSpPr>
        <p:spPr/>
        <p:txBody>
          <a:bodyPr>
            <a:normAutofit/>
          </a:bodyPr>
          <a:lstStyle/>
          <a:p>
            <a:pPr>
              <a:spcAft>
                <a:spcPts val="600"/>
              </a:spcAft>
            </a:pPr>
            <a:fld id="{B6761BED-127F-4714-AE70-548270172845}" type="slidenum">
              <a:rPr lang="en-US" smtClean="0">
                <a:solidFill>
                  <a:schemeClr val="bg1">
                    <a:lumMod val="65000"/>
                  </a:schemeClr>
                </a:solidFill>
              </a:rPr>
              <a:pPr>
                <a:spcAft>
                  <a:spcPts val="600"/>
                </a:spcAft>
              </a:pPr>
              <a:t>35</a:t>
            </a:fld>
            <a:endParaRPr lang="en-US">
              <a:solidFill>
                <a:schemeClr val="bg1">
                  <a:lumMod val="65000"/>
                </a:schemeClr>
              </a:solidFill>
            </a:endParaRPr>
          </a:p>
        </p:txBody>
      </p:sp>
      <p:pic>
        <p:nvPicPr>
          <p:cNvPr id="8" name="Picture 7">
            <a:extLst>
              <a:ext uri="{FF2B5EF4-FFF2-40B4-BE49-F238E27FC236}">
                <a16:creationId xmlns:a16="http://schemas.microsoft.com/office/drawing/2014/main" id="{6D4575E4-4D49-44EA-90F5-3A4B8BFCD5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3240" y="1436723"/>
            <a:ext cx="3516087" cy="2562703"/>
          </a:xfrm>
          <a:prstGeom prst="rect">
            <a:avLst/>
          </a:prstGeom>
        </p:spPr>
      </p:pic>
      <p:sp>
        <p:nvSpPr>
          <p:cNvPr id="11" name="TextBox 10">
            <a:extLst>
              <a:ext uri="{FF2B5EF4-FFF2-40B4-BE49-F238E27FC236}">
                <a16:creationId xmlns:a16="http://schemas.microsoft.com/office/drawing/2014/main" id="{575521C1-68A1-4792-9DDC-A714E2BDB917}"/>
              </a:ext>
            </a:extLst>
          </p:cNvPr>
          <p:cNvSpPr txBox="1"/>
          <p:nvPr/>
        </p:nvSpPr>
        <p:spPr>
          <a:xfrm>
            <a:off x="749131" y="1218045"/>
            <a:ext cx="6169866" cy="461665"/>
          </a:xfrm>
          <a:prstGeom prst="rect">
            <a:avLst/>
          </a:prstGeom>
          <a:noFill/>
        </p:spPr>
        <p:txBody>
          <a:bodyPr wrap="square">
            <a:spAutoFit/>
          </a:bodyPr>
          <a:lstStyle/>
          <a:p>
            <a:pPr marL="342900" indent="-342900">
              <a:buClr>
                <a:srgbClr val="2AB9DD"/>
              </a:buClr>
              <a:buFont typeface="Arial" panose="020B0604020202020204" pitchFamily="34" charset="0"/>
              <a:buChar char="•"/>
            </a:pPr>
            <a:r>
              <a:rPr lang="en-US" sz="2400" dirty="0">
                <a:solidFill>
                  <a:srgbClr val="676767"/>
                </a:solidFill>
              </a:rPr>
              <a:t>feeding tube</a:t>
            </a:r>
          </a:p>
        </p:txBody>
      </p:sp>
    </p:spTree>
    <p:extLst>
      <p:ext uri="{BB962C8B-B14F-4D97-AF65-F5344CB8AC3E}">
        <p14:creationId xmlns:p14="http://schemas.microsoft.com/office/powerpoint/2010/main" val="3950569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94068-7BE6-4FA3-A73E-F4C6EC7D57B7}"/>
              </a:ext>
            </a:extLst>
          </p:cNvPr>
          <p:cNvSpPr>
            <a:spLocks noGrp="1"/>
          </p:cNvSpPr>
          <p:nvPr>
            <p:ph type="title"/>
          </p:nvPr>
        </p:nvSpPr>
        <p:spPr>
          <a:xfrm>
            <a:off x="396551" y="-186612"/>
            <a:ext cx="8229600" cy="1325563"/>
          </a:xfrm>
        </p:spPr>
        <p:txBody>
          <a:bodyPr/>
          <a:lstStyle/>
          <a:p>
            <a:r>
              <a:rPr lang="en-US" dirty="0"/>
              <a:t>Volume: Associated Factors</a:t>
            </a:r>
          </a:p>
        </p:txBody>
      </p:sp>
      <p:sp>
        <p:nvSpPr>
          <p:cNvPr id="3" name="Content Placeholder 2">
            <a:extLst>
              <a:ext uri="{FF2B5EF4-FFF2-40B4-BE49-F238E27FC236}">
                <a16:creationId xmlns:a16="http://schemas.microsoft.com/office/drawing/2014/main" id="{BA81BF5C-F48B-43B1-B8AB-F43F42785C5F}"/>
              </a:ext>
            </a:extLst>
          </p:cNvPr>
          <p:cNvSpPr>
            <a:spLocks noGrp="1"/>
          </p:cNvSpPr>
          <p:nvPr>
            <p:ph sz="half" idx="1"/>
          </p:nvPr>
        </p:nvSpPr>
        <p:spPr>
          <a:xfrm>
            <a:off x="233286" y="970386"/>
            <a:ext cx="11879692" cy="5896946"/>
          </a:xfrm>
        </p:spPr>
        <p:txBody>
          <a:bodyPr>
            <a:normAutofit fontScale="40000" lnSpcReduction="20000"/>
          </a:bodyPr>
          <a:lstStyle/>
          <a:p>
            <a:pPr marL="342891" lvl="1" indent="-342891"/>
            <a:r>
              <a:rPr lang="en-US" altLang="en-US" sz="7000" dirty="0"/>
              <a:t>Medical Issues: Congenital or acquired respiratory, cardiac, and gastrointestinal problems, which cause difficult or painful eating experiences </a:t>
            </a:r>
          </a:p>
          <a:p>
            <a:pPr marL="342891" lvl="1" indent="-342891"/>
            <a:r>
              <a:rPr lang="en-US" altLang="en-US" sz="7000" dirty="0"/>
              <a:t>These include:</a:t>
            </a:r>
          </a:p>
          <a:p>
            <a:pPr marL="971541" lvl="2" indent="-571500">
              <a:buFont typeface="Arial" panose="020B0604020202020204" pitchFamily="34" charset="0"/>
              <a:buChar char="‒"/>
            </a:pPr>
            <a:r>
              <a:rPr lang="en-US" altLang="en-US" sz="4400" dirty="0"/>
              <a:t>Gastroesophageal reflux</a:t>
            </a:r>
          </a:p>
          <a:p>
            <a:pPr marL="971541" lvl="2" indent="-571500">
              <a:buFont typeface="Arial" panose="020B0604020202020204" pitchFamily="34" charset="0"/>
              <a:buChar char="‒"/>
            </a:pPr>
            <a:r>
              <a:rPr lang="en-US" altLang="en-US" sz="4400" dirty="0"/>
              <a:t>Complex cardiac conditions</a:t>
            </a:r>
          </a:p>
          <a:p>
            <a:pPr marL="971541" lvl="2" indent="-571500">
              <a:buFont typeface="Arial" panose="020B0604020202020204" pitchFamily="34" charset="0"/>
              <a:buChar char="‒"/>
            </a:pPr>
            <a:r>
              <a:rPr lang="en-US" altLang="en-US" sz="4400" dirty="0"/>
              <a:t>Food allergies</a:t>
            </a:r>
          </a:p>
          <a:p>
            <a:pPr marL="971541" lvl="2" indent="-571500">
              <a:buFont typeface="Arial" panose="020B0604020202020204" pitchFamily="34" charset="0"/>
              <a:buChar char="‒"/>
            </a:pPr>
            <a:r>
              <a:rPr lang="en-US" altLang="en-US" sz="4400" dirty="0"/>
              <a:t>Gastroenteritis</a:t>
            </a:r>
          </a:p>
          <a:p>
            <a:pPr marL="971541" lvl="2" indent="-571500">
              <a:buFont typeface="Arial" panose="020B0604020202020204" pitchFamily="34" charset="0"/>
              <a:buChar char="‒"/>
            </a:pPr>
            <a:r>
              <a:rPr lang="en-US" altLang="en-US" sz="4400" dirty="0"/>
              <a:t>Dysmotility</a:t>
            </a:r>
          </a:p>
          <a:p>
            <a:pPr marL="971541" lvl="2" indent="-571500">
              <a:buFont typeface="Arial" panose="020B0604020202020204" pitchFamily="34" charset="0"/>
              <a:buChar char="‒"/>
            </a:pPr>
            <a:r>
              <a:rPr lang="en-US" altLang="en-US" sz="4400" dirty="0"/>
              <a:t>Prematurity (with intubation)  </a:t>
            </a:r>
          </a:p>
          <a:p>
            <a:pPr marL="971541" lvl="2" indent="-571500">
              <a:buFont typeface="Arial" panose="020B0604020202020204" pitchFamily="34" charset="0"/>
              <a:buChar char="‒"/>
            </a:pPr>
            <a:r>
              <a:rPr lang="en-US" altLang="en-US" sz="4400" dirty="0"/>
              <a:t>Bronchopulmonary dysplasia </a:t>
            </a:r>
          </a:p>
          <a:p>
            <a:pPr marL="971541" lvl="2" indent="-571500">
              <a:buFont typeface="Arial" panose="020B0604020202020204" pitchFamily="34" charset="0"/>
              <a:buChar char="‒"/>
            </a:pPr>
            <a:r>
              <a:rPr lang="en-US" altLang="en-US" sz="4400" dirty="0"/>
              <a:t>Short bowel syndrome</a:t>
            </a:r>
          </a:p>
          <a:p>
            <a:pPr marL="971541" lvl="2" indent="-571500">
              <a:buFont typeface="Arial" panose="020B0604020202020204" pitchFamily="34" charset="0"/>
              <a:buChar char="‒"/>
            </a:pPr>
            <a:r>
              <a:rPr lang="en-US" altLang="en-US" sz="4400" dirty="0"/>
              <a:t>Lactose intolerance</a:t>
            </a:r>
          </a:p>
          <a:p>
            <a:pPr marL="0" indent="0">
              <a:buNone/>
            </a:pPr>
            <a:endParaRPr lang="en-US" dirty="0"/>
          </a:p>
        </p:txBody>
      </p:sp>
      <p:sp>
        <p:nvSpPr>
          <p:cNvPr id="4" name="Slide Number Placeholder 3">
            <a:extLst>
              <a:ext uri="{FF2B5EF4-FFF2-40B4-BE49-F238E27FC236}">
                <a16:creationId xmlns:a16="http://schemas.microsoft.com/office/drawing/2014/main" id="{09AA089A-D305-4E32-B096-9660D66656FB}"/>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36</a:t>
            </a:fld>
            <a:endParaRPr lang="en-US" dirty="0">
              <a:solidFill>
                <a:schemeClr val="bg1">
                  <a:lumMod val="65000"/>
                </a:schemeClr>
              </a:solidFill>
            </a:endParaRPr>
          </a:p>
        </p:txBody>
      </p:sp>
    </p:spTree>
    <p:extLst>
      <p:ext uri="{BB962C8B-B14F-4D97-AF65-F5344CB8AC3E}">
        <p14:creationId xmlns:p14="http://schemas.microsoft.com/office/powerpoint/2010/main" val="2671975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4D77D7-8C46-4110-A5F2-1133D6BFA1A3}"/>
              </a:ext>
            </a:extLst>
          </p:cNvPr>
          <p:cNvSpPr>
            <a:spLocks noGrp="1"/>
          </p:cNvSpPr>
          <p:nvPr>
            <p:ph type="title"/>
          </p:nvPr>
        </p:nvSpPr>
        <p:spPr/>
        <p:txBody>
          <a:bodyPr/>
          <a:lstStyle/>
          <a:p>
            <a:r>
              <a:rPr lang="en-US" dirty="0"/>
              <a:t>Variety Concerns</a:t>
            </a:r>
          </a:p>
        </p:txBody>
      </p:sp>
      <p:sp>
        <p:nvSpPr>
          <p:cNvPr id="4" name="Slide Number Placeholder 3">
            <a:extLst>
              <a:ext uri="{FF2B5EF4-FFF2-40B4-BE49-F238E27FC236}">
                <a16:creationId xmlns:a16="http://schemas.microsoft.com/office/drawing/2014/main" id="{799BD1ED-2CD9-4B02-B7FC-9BB038E61A51}"/>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37</a:t>
            </a:fld>
            <a:endParaRPr lang="en-US" dirty="0">
              <a:solidFill>
                <a:schemeClr val="bg1">
                  <a:lumMod val="65000"/>
                </a:schemeClr>
              </a:solidFill>
            </a:endParaRPr>
          </a:p>
        </p:txBody>
      </p:sp>
      <p:pic>
        <p:nvPicPr>
          <p:cNvPr id="11" name="bc027da5-cedc-40c2-a008-09059b358d58" descr="7740C27B-BE09-4196-B8B5-21FD87C46D18@hsd1">
            <a:extLst>
              <a:ext uri="{FF2B5EF4-FFF2-40B4-BE49-F238E27FC236}">
                <a16:creationId xmlns:a16="http://schemas.microsoft.com/office/drawing/2014/main" id="{5BF22FA3-C28A-4F91-9D67-285ED75143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796" y="1916081"/>
            <a:ext cx="4464558" cy="349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074EC29B-8E04-430F-81E1-6E00E71731A9}"/>
              </a:ext>
            </a:extLst>
          </p:cNvPr>
          <p:cNvSpPr/>
          <p:nvPr/>
        </p:nvSpPr>
        <p:spPr>
          <a:xfrm>
            <a:off x="2617941" y="5059741"/>
            <a:ext cx="1822935" cy="1323439"/>
          </a:xfrm>
          <a:prstGeom prst="rect">
            <a:avLst/>
          </a:prstGeom>
          <a:noFill/>
        </p:spPr>
        <p:txBody>
          <a:bodyPr wrap="none" lIns="91440" tIns="45720" rIns="91440" bIns="45720">
            <a:spAutoFit/>
          </a:bodyPr>
          <a:lstStyle/>
          <a:p>
            <a:pPr algn="ctr"/>
            <a:r>
              <a:rPr lang="en-US" sz="8000" b="1" dirty="0">
                <a:ln w="1905"/>
                <a:solidFill>
                  <a:srgbClr val="00B0F0"/>
                </a:solidFill>
                <a:effectLst>
                  <a:innerShdw blurRad="69850" dist="43180" dir="5400000">
                    <a:srgbClr val="000000">
                      <a:alpha val="65000"/>
                    </a:srgbClr>
                  </a:innerShdw>
                </a:effectLst>
              </a:rPr>
              <a:t>B </a:t>
            </a:r>
            <a:r>
              <a:rPr lang="en-US" sz="3733" b="1" dirty="0">
                <a:ln w="1905"/>
                <a:solidFill>
                  <a:srgbClr val="00B0F0"/>
                </a:solidFill>
                <a:effectLst>
                  <a:innerShdw blurRad="69850" dist="43180" dir="5400000">
                    <a:srgbClr val="000000">
                      <a:alpha val="65000"/>
                    </a:srgbClr>
                  </a:innerShdw>
                </a:effectLst>
              </a:rPr>
              <a:t>(A2)</a:t>
            </a:r>
          </a:p>
        </p:txBody>
      </p:sp>
      <p:pic>
        <p:nvPicPr>
          <p:cNvPr id="7" name="Picture 6">
            <a:extLst>
              <a:ext uri="{FF2B5EF4-FFF2-40B4-BE49-F238E27FC236}">
                <a16:creationId xmlns:a16="http://schemas.microsoft.com/office/drawing/2014/main" id="{64D4ADEA-DFE8-458C-8A7B-DA8D883E7D89}"/>
              </a:ext>
            </a:extLst>
          </p:cNvPr>
          <p:cNvPicPr>
            <a:picLocks noChangeAspect="1"/>
          </p:cNvPicPr>
          <p:nvPr/>
        </p:nvPicPr>
        <p:blipFill>
          <a:blip r:embed="rId3"/>
          <a:stretch>
            <a:fillRect/>
          </a:stretch>
        </p:blipFill>
        <p:spPr>
          <a:xfrm>
            <a:off x="1607439" y="1916081"/>
            <a:ext cx="3193161" cy="3336798"/>
          </a:xfrm>
          <a:prstGeom prst="rect">
            <a:avLst/>
          </a:prstGeom>
        </p:spPr>
      </p:pic>
    </p:spTree>
    <p:extLst>
      <p:ext uri="{BB962C8B-B14F-4D97-AF65-F5344CB8AC3E}">
        <p14:creationId xmlns:p14="http://schemas.microsoft.com/office/powerpoint/2010/main" val="117807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Ic of the legs and feet of an Black child on a scale.">
            <a:extLst>
              <a:ext uri="{FF2B5EF4-FFF2-40B4-BE49-F238E27FC236}">
                <a16:creationId xmlns:a16="http://schemas.microsoft.com/office/drawing/2014/main" id="{D0F78397-91C1-4CD3-BA63-5D81BDD749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947" r="9185" b="1"/>
          <a:stretch/>
        </p:blipFill>
        <p:spPr bwMode="auto">
          <a:xfrm>
            <a:off x="740838" y="1249220"/>
            <a:ext cx="4948767" cy="5112707"/>
          </a:xfrm>
          <a:prstGeom prst="rect">
            <a:avLst/>
          </a:prstGeom>
          <a:solidFill>
            <a:srgbClr val="FFFFFF"/>
          </a:solidFill>
        </p:spPr>
      </p:pic>
      <p:pic>
        <p:nvPicPr>
          <p:cNvPr id="9" name="Picture 8" descr="Image result for time magazine childhood obesity">
            <a:extLst>
              <a:ext uri="{FF2B5EF4-FFF2-40B4-BE49-F238E27FC236}">
                <a16:creationId xmlns:a16="http://schemas.microsoft.com/office/drawing/2014/main" id="{7F964A33-89A7-4EDF-833D-7952C75058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8" r="-3" b="32268"/>
          <a:stretch/>
        </p:blipFill>
        <p:spPr bwMode="auto">
          <a:xfrm>
            <a:off x="5994400" y="1143000"/>
            <a:ext cx="5588000" cy="5105400"/>
          </a:xfrm>
          <a:prstGeom prst="rect">
            <a:avLst/>
          </a:prstGeom>
          <a:solidFill>
            <a:srgbClr val="FFFFFF"/>
          </a:solidFill>
        </p:spPr>
      </p:pic>
      <p:sp>
        <p:nvSpPr>
          <p:cNvPr id="12" name="Title 4">
            <a:extLst>
              <a:ext uri="{FF2B5EF4-FFF2-40B4-BE49-F238E27FC236}">
                <a16:creationId xmlns:a16="http://schemas.microsoft.com/office/drawing/2014/main" id="{EF38B08A-32F3-418A-B1B4-A9FBEBC9F8A5}"/>
              </a:ext>
            </a:extLst>
          </p:cNvPr>
          <p:cNvSpPr>
            <a:spLocks noGrp="1"/>
          </p:cNvSpPr>
          <p:nvPr>
            <p:ph type="title"/>
          </p:nvPr>
        </p:nvSpPr>
        <p:spPr>
          <a:xfrm>
            <a:off x="591260" y="141845"/>
            <a:ext cx="10196689" cy="966650"/>
          </a:xfrm>
        </p:spPr>
        <p:txBody>
          <a:bodyPr anchor="b">
            <a:normAutofit/>
          </a:bodyPr>
          <a:lstStyle/>
          <a:p>
            <a:r>
              <a:rPr lang="en-US" dirty="0"/>
              <a:t>Variety Concerns: Medical Detection</a:t>
            </a:r>
          </a:p>
        </p:txBody>
      </p:sp>
      <p:sp>
        <p:nvSpPr>
          <p:cNvPr id="4" name="Slide Number Placeholder 3">
            <a:extLst>
              <a:ext uri="{FF2B5EF4-FFF2-40B4-BE49-F238E27FC236}">
                <a16:creationId xmlns:a16="http://schemas.microsoft.com/office/drawing/2014/main" id="{839B1DFB-306F-4014-9A12-1F259B35DA3F}"/>
              </a:ext>
            </a:extLst>
          </p:cNvPr>
          <p:cNvSpPr>
            <a:spLocks noGrp="1"/>
          </p:cNvSpPr>
          <p:nvPr>
            <p:ph type="sldNum" sz="quarter" idx="12"/>
          </p:nvPr>
        </p:nvSpPr>
        <p:spPr/>
        <p:txBody>
          <a:bodyPr>
            <a:normAutofit/>
          </a:bodyPr>
          <a:lstStyle/>
          <a:p>
            <a:pPr>
              <a:lnSpc>
                <a:spcPct val="90000"/>
              </a:lnSpc>
              <a:spcAft>
                <a:spcPts val="600"/>
              </a:spcAft>
            </a:pPr>
            <a:fld id="{B6761BED-127F-4714-AE70-548270172845}" type="slidenum">
              <a:rPr lang="en-US" sz="800">
                <a:solidFill>
                  <a:schemeClr val="bg1">
                    <a:lumMod val="65000"/>
                  </a:schemeClr>
                </a:solidFill>
              </a:rPr>
              <a:pPr>
                <a:lnSpc>
                  <a:spcPct val="90000"/>
                </a:lnSpc>
                <a:spcAft>
                  <a:spcPts val="600"/>
                </a:spcAft>
              </a:pPr>
              <a:t>38</a:t>
            </a:fld>
            <a:endParaRPr lang="en-US" sz="800">
              <a:solidFill>
                <a:schemeClr val="bg1">
                  <a:lumMod val="65000"/>
                </a:schemeClr>
              </a:solidFill>
            </a:endParaRPr>
          </a:p>
        </p:txBody>
      </p:sp>
    </p:spTree>
    <p:extLst>
      <p:ext uri="{BB962C8B-B14F-4D97-AF65-F5344CB8AC3E}">
        <p14:creationId xmlns:p14="http://schemas.microsoft.com/office/powerpoint/2010/main" val="2221248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94068-7BE6-4FA3-A73E-F4C6EC7D57B7}"/>
              </a:ext>
            </a:extLst>
          </p:cNvPr>
          <p:cNvSpPr>
            <a:spLocks noGrp="1"/>
          </p:cNvSpPr>
          <p:nvPr>
            <p:ph type="title"/>
          </p:nvPr>
        </p:nvSpPr>
        <p:spPr>
          <a:xfrm>
            <a:off x="685799" y="137160"/>
            <a:ext cx="10399889" cy="1325563"/>
          </a:xfrm>
        </p:spPr>
        <p:txBody>
          <a:bodyPr>
            <a:normAutofit fontScale="90000"/>
          </a:bodyPr>
          <a:lstStyle/>
          <a:p>
            <a:r>
              <a:rPr lang="en-US" dirty="0"/>
              <a:t>Variety Concerns: Medical Management</a:t>
            </a:r>
          </a:p>
        </p:txBody>
      </p:sp>
      <p:sp>
        <p:nvSpPr>
          <p:cNvPr id="3" name="Content Placeholder 2">
            <a:extLst>
              <a:ext uri="{FF2B5EF4-FFF2-40B4-BE49-F238E27FC236}">
                <a16:creationId xmlns:a16="http://schemas.microsoft.com/office/drawing/2014/main" id="{BA81BF5C-F48B-43B1-B8AB-F43F42785C5F}"/>
              </a:ext>
            </a:extLst>
          </p:cNvPr>
          <p:cNvSpPr>
            <a:spLocks noGrp="1"/>
          </p:cNvSpPr>
          <p:nvPr>
            <p:ph sz="half" idx="1"/>
          </p:nvPr>
        </p:nvSpPr>
        <p:spPr>
          <a:xfrm>
            <a:off x="685800" y="1462722"/>
            <a:ext cx="11272914" cy="4734877"/>
          </a:xfrm>
        </p:spPr>
        <p:txBody>
          <a:bodyPr>
            <a:normAutofit/>
          </a:bodyPr>
          <a:lstStyle/>
          <a:p>
            <a:r>
              <a:rPr lang="en-US" dirty="0"/>
              <a:t>Nutritionally complete drinks</a:t>
            </a:r>
          </a:p>
          <a:p>
            <a:r>
              <a:rPr lang="en-US" dirty="0"/>
              <a:t>Multivitamins</a:t>
            </a:r>
          </a:p>
          <a:p>
            <a:endParaRPr lang="en-US" dirty="0"/>
          </a:p>
          <a:p>
            <a:r>
              <a:rPr lang="en-US" dirty="0"/>
              <a:t>Concern here:</a:t>
            </a:r>
          </a:p>
          <a:p>
            <a:pPr lvl="1">
              <a:buFont typeface="Arial" panose="020B0604020202020204" pitchFamily="34" charset="0"/>
              <a:buChar char="‒"/>
            </a:pPr>
            <a:r>
              <a:rPr lang="en-US" dirty="0"/>
              <a:t>Child may reject it</a:t>
            </a:r>
          </a:p>
          <a:p>
            <a:pPr lvl="1">
              <a:buFont typeface="Arial" panose="020B0604020202020204" pitchFamily="34" charset="0"/>
              <a:buChar char="‒"/>
            </a:pPr>
            <a:r>
              <a:rPr lang="en-US" dirty="0"/>
              <a:t>Child may become dependent on it</a:t>
            </a:r>
          </a:p>
          <a:p>
            <a:pPr lvl="1">
              <a:buFont typeface="Arial" panose="020B0604020202020204" pitchFamily="34" charset="0"/>
              <a:buChar char="‒"/>
            </a:pPr>
            <a:r>
              <a:rPr lang="en-US" dirty="0"/>
              <a:t>Child may become increasingly restrictive and drop foods</a:t>
            </a:r>
          </a:p>
          <a:p>
            <a:pPr lvl="1"/>
            <a:endParaRPr lang="en-US" dirty="0"/>
          </a:p>
          <a:p>
            <a:endParaRPr lang="en-US" dirty="0"/>
          </a:p>
        </p:txBody>
      </p:sp>
      <p:sp>
        <p:nvSpPr>
          <p:cNvPr id="4" name="Slide Number Placeholder 3">
            <a:extLst>
              <a:ext uri="{FF2B5EF4-FFF2-40B4-BE49-F238E27FC236}">
                <a16:creationId xmlns:a16="http://schemas.microsoft.com/office/drawing/2014/main" id="{09AA089A-D305-4E32-B096-9660D66656FB}"/>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39</a:t>
            </a:fld>
            <a:endParaRPr lang="en-US" dirty="0">
              <a:solidFill>
                <a:schemeClr val="bg1">
                  <a:lumMod val="65000"/>
                </a:schemeClr>
              </a:solidFill>
            </a:endParaRPr>
          </a:p>
        </p:txBody>
      </p:sp>
    </p:spTree>
    <p:extLst>
      <p:ext uri="{BB962C8B-B14F-4D97-AF65-F5344CB8AC3E}">
        <p14:creationId xmlns:p14="http://schemas.microsoft.com/office/powerpoint/2010/main" val="1900988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9937-35F0-44A9-8EC2-01736676FB6A}"/>
              </a:ext>
            </a:extLst>
          </p:cNvPr>
          <p:cNvSpPr>
            <a:spLocks noGrp="1"/>
          </p:cNvSpPr>
          <p:nvPr>
            <p:ph type="title"/>
          </p:nvPr>
        </p:nvSpPr>
        <p:spPr>
          <a:xfrm>
            <a:off x="685800" y="137160"/>
            <a:ext cx="10219266" cy="1325563"/>
          </a:xfrm>
        </p:spPr>
        <p:txBody>
          <a:bodyPr>
            <a:normAutofit fontScale="90000"/>
          </a:bodyPr>
          <a:lstStyle/>
          <a:p>
            <a:r>
              <a:rPr lang="en-US" dirty="0"/>
              <a:t>Variety Concerns: Associated Factors</a:t>
            </a:r>
          </a:p>
        </p:txBody>
      </p:sp>
      <p:sp>
        <p:nvSpPr>
          <p:cNvPr id="3" name="Content Placeholder 2">
            <a:extLst>
              <a:ext uri="{FF2B5EF4-FFF2-40B4-BE49-F238E27FC236}">
                <a16:creationId xmlns:a16="http://schemas.microsoft.com/office/drawing/2014/main" id="{43A085A4-1BDB-4967-82F5-09F7D47BD574}"/>
              </a:ext>
            </a:extLst>
          </p:cNvPr>
          <p:cNvSpPr>
            <a:spLocks noGrp="1"/>
          </p:cNvSpPr>
          <p:nvPr>
            <p:ph sz="half" idx="1"/>
          </p:nvPr>
        </p:nvSpPr>
        <p:spPr>
          <a:xfrm>
            <a:off x="685799" y="1112520"/>
            <a:ext cx="10219267" cy="3886200"/>
          </a:xfrm>
        </p:spPr>
        <p:txBody>
          <a:bodyPr/>
          <a:lstStyle/>
          <a:p>
            <a:endParaRPr lang="en-US" dirty="0"/>
          </a:p>
          <a:p>
            <a:r>
              <a:rPr lang="en-US" dirty="0"/>
              <a:t>Autism Spectrum Disorder</a:t>
            </a:r>
          </a:p>
          <a:p>
            <a:r>
              <a:rPr lang="en-US" dirty="0"/>
              <a:t>Anxiety </a:t>
            </a:r>
          </a:p>
          <a:p>
            <a:pPr lvl="1">
              <a:buFont typeface="Arial" panose="020B0604020202020204" pitchFamily="34" charset="0"/>
              <a:buChar char="‒"/>
            </a:pPr>
            <a:r>
              <a:rPr lang="en-US" dirty="0"/>
              <a:t>Note: Often overlooked due to weight status or viewed as part of a “typical American diet”</a:t>
            </a:r>
          </a:p>
        </p:txBody>
      </p:sp>
      <p:sp>
        <p:nvSpPr>
          <p:cNvPr id="4" name="Slide Number Placeholder 3">
            <a:extLst>
              <a:ext uri="{FF2B5EF4-FFF2-40B4-BE49-F238E27FC236}">
                <a16:creationId xmlns:a16="http://schemas.microsoft.com/office/drawing/2014/main" id="{76FC07B6-256A-482B-B4A1-E5558CE2109F}"/>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40</a:t>
            </a:fld>
            <a:endParaRPr lang="en-US" dirty="0">
              <a:solidFill>
                <a:schemeClr val="bg1">
                  <a:lumMod val="65000"/>
                </a:schemeClr>
              </a:solidFill>
            </a:endParaRPr>
          </a:p>
        </p:txBody>
      </p:sp>
      <p:pic>
        <p:nvPicPr>
          <p:cNvPr id="7170" name="Picture 2" descr="Free Autism Symbol Cliparts, Download Free Autism Symbol Cliparts png  images, Free ClipArts on Clipart Library">
            <a:extLst>
              <a:ext uri="{FF2B5EF4-FFF2-40B4-BE49-F238E27FC236}">
                <a16:creationId xmlns:a16="http://schemas.microsoft.com/office/drawing/2014/main" id="{A04A54E7-6117-4D30-887C-AD23264719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9600" y="1701800"/>
            <a:ext cx="609600" cy="7750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E1B03E33-44B8-4480-B2C7-2E1392606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19" y="4187030"/>
            <a:ext cx="6961632" cy="2072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126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5FAAAF7-F08D-455E-8CC1-13F49FE22F32}"/>
              </a:ext>
            </a:extLst>
          </p:cNvPr>
          <p:cNvSpPr>
            <a:spLocks noGrp="1"/>
          </p:cNvSpPr>
          <p:nvPr>
            <p:ph type="title"/>
          </p:nvPr>
        </p:nvSpPr>
        <p:spPr/>
        <p:txBody>
          <a:bodyPr/>
          <a:lstStyle/>
          <a:p>
            <a:endParaRPr lang="en-US"/>
          </a:p>
        </p:txBody>
      </p:sp>
      <p:sp>
        <p:nvSpPr>
          <p:cNvPr id="9" name="Content Placeholder 8">
            <a:extLst>
              <a:ext uri="{FF2B5EF4-FFF2-40B4-BE49-F238E27FC236}">
                <a16:creationId xmlns:a16="http://schemas.microsoft.com/office/drawing/2014/main" id="{6B98D148-F0AE-4EA6-B352-17ABE3E0F5FD}"/>
              </a:ext>
            </a:extLst>
          </p:cNvPr>
          <p:cNvSpPr>
            <a:spLocks noGrp="1"/>
          </p:cNvSpPr>
          <p:nvPr>
            <p:ph sz="half" idx="1"/>
          </p:nvPr>
        </p:nvSpPr>
        <p:spPr/>
        <p:txBody>
          <a:bodyPr/>
          <a:lstStyle/>
          <a:p>
            <a:endParaRPr lang="en-US"/>
          </a:p>
        </p:txBody>
      </p:sp>
      <p:sp>
        <p:nvSpPr>
          <p:cNvPr id="4" name="Slide Number Placeholder 3">
            <a:extLst>
              <a:ext uri="{FF2B5EF4-FFF2-40B4-BE49-F238E27FC236}">
                <a16:creationId xmlns:a16="http://schemas.microsoft.com/office/drawing/2014/main" id="{1C93EAA1-D59B-43F0-874D-BEE995573AA7}"/>
              </a:ext>
            </a:extLst>
          </p:cNvPr>
          <p:cNvSpPr>
            <a:spLocks noGrp="1"/>
          </p:cNvSpPr>
          <p:nvPr>
            <p:ph type="sldNum" sz="quarter" idx="12"/>
          </p:nvPr>
        </p:nvSpPr>
        <p:spPr/>
        <p:txBody>
          <a:bodyPr/>
          <a:lstStyle/>
          <a:p>
            <a:fld id="{B6761BED-127F-4714-AE70-548270172845}" type="slidenum">
              <a:rPr lang="en-US" smtClean="0">
                <a:solidFill>
                  <a:schemeClr val="bg1">
                    <a:lumMod val="65000"/>
                  </a:schemeClr>
                </a:solidFill>
              </a:rPr>
              <a:pPr/>
              <a:t>41</a:t>
            </a:fld>
            <a:endParaRPr lang="en-US" dirty="0">
              <a:solidFill>
                <a:schemeClr val="bg1">
                  <a:lumMod val="65000"/>
                </a:schemeClr>
              </a:solidFill>
            </a:endParaRPr>
          </a:p>
        </p:txBody>
      </p:sp>
      <p:pic>
        <p:nvPicPr>
          <p:cNvPr id="5" name="Picture 2">
            <a:extLst>
              <a:ext uri="{FF2B5EF4-FFF2-40B4-BE49-F238E27FC236}">
                <a16:creationId xmlns:a16="http://schemas.microsoft.com/office/drawing/2014/main" id="{2BF1BE7A-0527-4232-A755-AE17C2E9E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051"/>
            <a:ext cx="10972800" cy="3245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a:extLst>
              <a:ext uri="{FF2B5EF4-FFF2-40B4-BE49-F238E27FC236}">
                <a16:creationId xmlns:a16="http://schemas.microsoft.com/office/drawing/2014/main" id="{D34EEB6A-AD40-4E6C-9198-B4EDEA2AE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251337"/>
            <a:ext cx="10972800" cy="3131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4729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Multidisciplinary Approach </a:t>
            </a:r>
          </a:p>
        </p:txBody>
      </p:sp>
      <p:sp>
        <p:nvSpPr>
          <p:cNvPr id="4" name="Slide Number Placeholder 3"/>
          <p:cNvSpPr>
            <a:spLocks noGrp="1"/>
          </p:cNvSpPr>
          <p:nvPr>
            <p:ph type="sldNum" sz="quarter" idx="12"/>
          </p:nvPr>
        </p:nvSpPr>
        <p:spPr/>
        <p:txBody>
          <a:bodyPr/>
          <a:lstStyle/>
          <a:p>
            <a:pPr>
              <a:defRPr/>
            </a:pPr>
            <a:fld id="{01D945C9-0277-4107-B589-EC55ECD240BC}" type="slidenum">
              <a:rPr lang="en-US" smtClean="0"/>
              <a:pPr>
                <a:defRPr/>
              </a:pPr>
              <a:t>42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7445" y="1462723"/>
            <a:ext cx="5244348" cy="4419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624714"/>
      </p:ext>
    </p:extLst>
  </p:cSld>
  <p:clrMapOvr>
    <a:masterClrMapping/>
  </p:clrMapOvr>
  <mc:AlternateContent xmlns:mc="http://schemas.openxmlformats.org/markup-compatibility/2006" xmlns:p14="http://schemas.microsoft.com/office/powerpoint/2010/main">
    <mc:Choice Requires="p14">
      <p:transition spd="slow" p14:dur="2000" advTm="58"/>
    </mc:Choice>
    <mc:Fallback xmlns="">
      <p:transition spd="slow" advTm="58"/>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88" y="29297"/>
            <a:ext cx="10165703" cy="1325563"/>
          </a:xfrm>
        </p:spPr>
        <p:txBody>
          <a:bodyPr>
            <a:normAutofit fontScale="90000"/>
          </a:bodyPr>
          <a:lstStyle/>
          <a:p>
            <a:r>
              <a:rPr lang="en-US" dirty="0"/>
              <a:t>Four Pillars of the Feeding Intervention</a:t>
            </a:r>
          </a:p>
        </p:txBody>
      </p:sp>
      <p:sp>
        <p:nvSpPr>
          <p:cNvPr id="4" name="Slide Number Placeholder 3"/>
          <p:cNvSpPr>
            <a:spLocks noGrp="1"/>
          </p:cNvSpPr>
          <p:nvPr>
            <p:ph type="sldNum" sz="quarter" idx="12"/>
          </p:nvPr>
        </p:nvSpPr>
        <p:spPr>
          <a:xfrm>
            <a:off x="8665011" y="6390465"/>
            <a:ext cx="2743200" cy="365125"/>
          </a:xfrm>
        </p:spPr>
        <p:txBody>
          <a:bodyPr/>
          <a:lstStyle/>
          <a:p>
            <a:pPr>
              <a:defRPr/>
            </a:pPr>
            <a:fld id="{01D945C9-0277-4107-B589-EC55ECD240BC}" type="slidenum">
              <a:rPr lang="en-US" smtClean="0">
                <a:solidFill>
                  <a:srgbClr val="6A8EB4">
                    <a:lumMod val="60000"/>
                    <a:lumOff val="40000"/>
                  </a:srgbClr>
                </a:solidFill>
              </a:rPr>
              <a:pPr>
                <a:defRPr/>
              </a:pPr>
              <a:t>43</a:t>
            </a:fld>
            <a:endParaRPr lang="en-US" dirty="0">
              <a:solidFill>
                <a:srgbClr val="6A8EB4">
                  <a:lumMod val="60000"/>
                  <a:lumOff val="40000"/>
                </a:srgbClr>
              </a:solidFill>
            </a:endParaRPr>
          </a:p>
        </p:txBody>
      </p:sp>
      <p:pic>
        <p:nvPicPr>
          <p:cNvPr id="12" name="Picture 11"/>
          <p:cNvPicPr>
            <a:picLocks noChangeAspect="1"/>
          </p:cNvPicPr>
          <p:nvPr/>
        </p:nvPicPr>
        <p:blipFill>
          <a:blip r:embed="rId3">
            <a:duotone>
              <a:schemeClr val="accent3">
                <a:shade val="45000"/>
                <a:satMod val="135000"/>
              </a:schemeClr>
              <a:prstClr val="white"/>
            </a:duotone>
          </a:blip>
          <a:stretch>
            <a:fillRect/>
          </a:stretch>
        </p:blipFill>
        <p:spPr>
          <a:xfrm>
            <a:off x="1235192" y="2163145"/>
            <a:ext cx="1905000" cy="2209800"/>
          </a:xfrm>
          <a:prstGeom prst="rect">
            <a:avLst/>
          </a:prstGeom>
        </p:spPr>
      </p:pic>
      <p:pic>
        <p:nvPicPr>
          <p:cNvPr id="13" name="Picture 12"/>
          <p:cNvPicPr>
            <a:picLocks noChangeAspect="1"/>
          </p:cNvPicPr>
          <p:nvPr/>
        </p:nvPicPr>
        <p:blipFill>
          <a:blip r:embed="rId3">
            <a:duotone>
              <a:schemeClr val="accent6">
                <a:shade val="45000"/>
                <a:satMod val="135000"/>
              </a:schemeClr>
              <a:prstClr val="white"/>
            </a:duotone>
          </a:blip>
          <a:stretch>
            <a:fillRect/>
          </a:stretch>
        </p:blipFill>
        <p:spPr>
          <a:xfrm>
            <a:off x="3406356" y="2163145"/>
            <a:ext cx="1905000" cy="2209800"/>
          </a:xfrm>
          <a:prstGeom prst="rect">
            <a:avLst/>
          </a:prstGeom>
        </p:spPr>
      </p:pic>
      <p:pic>
        <p:nvPicPr>
          <p:cNvPr id="14" name="Picture 13"/>
          <p:cNvPicPr>
            <a:picLocks noChangeAspect="1"/>
          </p:cNvPicPr>
          <p:nvPr/>
        </p:nvPicPr>
        <p:blipFill>
          <a:blip r:embed="rId3">
            <a:duotone>
              <a:schemeClr val="accent2">
                <a:shade val="45000"/>
                <a:satMod val="135000"/>
              </a:schemeClr>
              <a:prstClr val="white"/>
            </a:duotone>
          </a:blip>
          <a:stretch>
            <a:fillRect/>
          </a:stretch>
        </p:blipFill>
        <p:spPr>
          <a:xfrm>
            <a:off x="5640378" y="2163145"/>
            <a:ext cx="1905000" cy="2209800"/>
          </a:xfrm>
          <a:prstGeom prst="rect">
            <a:avLst/>
          </a:prstGeom>
        </p:spPr>
      </p:pic>
      <p:pic>
        <p:nvPicPr>
          <p:cNvPr id="15" name="Picture 14"/>
          <p:cNvPicPr>
            <a:picLocks noChangeAspect="1"/>
          </p:cNvPicPr>
          <p:nvPr/>
        </p:nvPicPr>
        <p:blipFill>
          <a:blip r:embed="rId3">
            <a:duotone>
              <a:schemeClr val="accent1">
                <a:shade val="45000"/>
                <a:satMod val="135000"/>
              </a:schemeClr>
              <a:prstClr val="white"/>
            </a:duotone>
          </a:blip>
          <a:stretch>
            <a:fillRect/>
          </a:stretch>
        </p:blipFill>
        <p:spPr>
          <a:xfrm>
            <a:off x="7932002" y="2163145"/>
            <a:ext cx="1905000" cy="2209800"/>
          </a:xfrm>
          <a:prstGeom prst="rect">
            <a:avLst/>
          </a:prstGeom>
        </p:spPr>
      </p:pic>
      <p:sp>
        <p:nvSpPr>
          <p:cNvPr id="16" name="TextBox 15"/>
          <p:cNvSpPr txBox="1"/>
          <p:nvPr/>
        </p:nvSpPr>
        <p:spPr>
          <a:xfrm>
            <a:off x="1477093" y="2510253"/>
            <a:ext cx="1394922" cy="369332"/>
          </a:xfrm>
          <a:prstGeom prst="rect">
            <a:avLst/>
          </a:prstGeom>
          <a:noFill/>
          <a:ln w="12700">
            <a:noFill/>
          </a:ln>
        </p:spPr>
        <p:txBody>
          <a:bodyPr wrap="square" rtlCol="0">
            <a:spAutoFit/>
          </a:bodyPr>
          <a:lstStyle/>
          <a:p>
            <a:pPr algn="ctr"/>
            <a:r>
              <a:rPr lang="en-US" b="1" dirty="0">
                <a:solidFill>
                  <a:schemeClr val="bg1"/>
                </a:solidFill>
              </a:rPr>
              <a:t>Medicine</a:t>
            </a:r>
          </a:p>
        </p:txBody>
      </p:sp>
      <p:sp>
        <p:nvSpPr>
          <p:cNvPr id="17" name="TextBox 16"/>
          <p:cNvSpPr txBox="1"/>
          <p:nvPr/>
        </p:nvSpPr>
        <p:spPr>
          <a:xfrm>
            <a:off x="3641854" y="2512146"/>
            <a:ext cx="1434005" cy="369332"/>
          </a:xfrm>
          <a:prstGeom prst="rect">
            <a:avLst/>
          </a:prstGeom>
          <a:noFill/>
          <a:ln w="12700">
            <a:noFill/>
          </a:ln>
        </p:spPr>
        <p:txBody>
          <a:bodyPr wrap="square" rtlCol="0">
            <a:spAutoFit/>
          </a:bodyPr>
          <a:lstStyle/>
          <a:p>
            <a:pPr algn="ctr"/>
            <a:r>
              <a:rPr lang="en-US" b="1" dirty="0">
                <a:solidFill>
                  <a:schemeClr val="bg1"/>
                </a:solidFill>
              </a:rPr>
              <a:t>Nutrition</a:t>
            </a:r>
          </a:p>
        </p:txBody>
      </p:sp>
      <p:sp>
        <p:nvSpPr>
          <p:cNvPr id="18" name="TextBox 17"/>
          <p:cNvSpPr txBox="1"/>
          <p:nvPr/>
        </p:nvSpPr>
        <p:spPr>
          <a:xfrm>
            <a:off x="5896079" y="2510253"/>
            <a:ext cx="1384081" cy="369332"/>
          </a:xfrm>
          <a:prstGeom prst="rect">
            <a:avLst/>
          </a:prstGeom>
          <a:noFill/>
          <a:ln w="12700">
            <a:noFill/>
          </a:ln>
        </p:spPr>
        <p:txBody>
          <a:bodyPr wrap="square" rtlCol="0">
            <a:spAutoFit/>
          </a:bodyPr>
          <a:lstStyle/>
          <a:p>
            <a:pPr algn="ctr"/>
            <a:r>
              <a:rPr lang="en-US" b="1" dirty="0">
                <a:solidFill>
                  <a:schemeClr val="bg1"/>
                </a:solidFill>
              </a:rPr>
              <a:t>Skill</a:t>
            </a:r>
          </a:p>
        </p:txBody>
      </p:sp>
      <p:sp>
        <p:nvSpPr>
          <p:cNvPr id="19" name="TextBox 18"/>
          <p:cNvSpPr txBox="1"/>
          <p:nvPr/>
        </p:nvSpPr>
        <p:spPr>
          <a:xfrm>
            <a:off x="8186221" y="2520105"/>
            <a:ext cx="1396562" cy="369332"/>
          </a:xfrm>
          <a:prstGeom prst="rect">
            <a:avLst/>
          </a:prstGeom>
          <a:noFill/>
          <a:ln w="12700">
            <a:noFill/>
          </a:ln>
        </p:spPr>
        <p:txBody>
          <a:bodyPr wrap="square" rtlCol="0">
            <a:spAutoFit/>
          </a:bodyPr>
          <a:lstStyle/>
          <a:p>
            <a:pPr algn="ctr"/>
            <a:r>
              <a:rPr lang="en-US" b="1" dirty="0">
                <a:solidFill>
                  <a:schemeClr val="bg1"/>
                </a:solidFill>
              </a:rPr>
              <a:t>Behavior</a:t>
            </a:r>
          </a:p>
        </p:txBody>
      </p:sp>
      <p:sp>
        <p:nvSpPr>
          <p:cNvPr id="23" name="TextBox 22"/>
          <p:cNvSpPr txBox="1"/>
          <p:nvPr/>
        </p:nvSpPr>
        <p:spPr>
          <a:xfrm>
            <a:off x="1104345" y="4499072"/>
            <a:ext cx="2166695" cy="1569660"/>
          </a:xfrm>
          <a:prstGeom prst="rect">
            <a:avLst/>
          </a:prstGeom>
          <a:noFill/>
        </p:spPr>
        <p:txBody>
          <a:bodyPr wrap="square" rtlCol="0">
            <a:spAutoFit/>
          </a:bodyPr>
          <a:lstStyle/>
          <a:p>
            <a:pPr marL="0" lvl="1" algn="ctr"/>
            <a:r>
              <a:rPr lang="en-US" sz="1600" dirty="0">
                <a:solidFill>
                  <a:schemeClr val="bg1">
                    <a:lumMod val="50000"/>
                  </a:schemeClr>
                </a:solidFill>
              </a:rPr>
              <a:t>Assesses safety to initiate feeding intervention and provides ongoing oversight of possible medical needs</a:t>
            </a:r>
          </a:p>
        </p:txBody>
      </p:sp>
      <p:sp>
        <p:nvSpPr>
          <p:cNvPr id="26" name="TextBox 25"/>
          <p:cNvSpPr txBox="1"/>
          <p:nvPr/>
        </p:nvSpPr>
        <p:spPr>
          <a:xfrm>
            <a:off x="7910894" y="4525345"/>
            <a:ext cx="1825603" cy="2308324"/>
          </a:xfrm>
          <a:prstGeom prst="rect">
            <a:avLst/>
          </a:prstGeom>
          <a:noFill/>
        </p:spPr>
        <p:txBody>
          <a:bodyPr wrap="square" rtlCol="0">
            <a:spAutoFit/>
          </a:bodyPr>
          <a:lstStyle/>
          <a:p>
            <a:pPr algn="ctr"/>
            <a:r>
              <a:rPr lang="en-US" sz="1600" dirty="0">
                <a:solidFill>
                  <a:schemeClr val="bg1">
                    <a:lumMod val="50000"/>
                  </a:schemeClr>
                </a:solidFill>
              </a:rPr>
              <a:t>Structures meals using behavior analysis and related techniques to promote intake of new foods; conduct caregiver training to support generalization</a:t>
            </a:r>
          </a:p>
        </p:txBody>
      </p:sp>
      <p:sp>
        <p:nvSpPr>
          <p:cNvPr id="27" name="TextBox 26"/>
          <p:cNvSpPr txBox="1"/>
          <p:nvPr/>
        </p:nvSpPr>
        <p:spPr>
          <a:xfrm>
            <a:off x="405304" y="1084130"/>
            <a:ext cx="10165703" cy="646331"/>
          </a:xfrm>
          <a:prstGeom prst="rect">
            <a:avLst/>
          </a:prstGeom>
          <a:noFill/>
        </p:spPr>
        <p:txBody>
          <a:bodyPr wrap="square" rtlCol="0">
            <a:spAutoFit/>
          </a:bodyPr>
          <a:lstStyle/>
          <a:p>
            <a:r>
              <a:rPr lang="en-US" dirty="0">
                <a:solidFill>
                  <a:srgbClr val="676767"/>
                </a:solidFill>
                <a:latin typeface="Calibri" panose="020F0502020204030204" pitchFamily="34" charset="0"/>
              </a:rPr>
              <a:t>Multidisciplinary intervention should involve, at a minimum, a professional team that includes psychology, medicine, nutrition, and speech-language pathology/ occupational therapy (Sharp et al., 2017).</a:t>
            </a:r>
          </a:p>
        </p:txBody>
      </p:sp>
      <p:sp>
        <p:nvSpPr>
          <p:cNvPr id="20" name="TextBox 19"/>
          <p:cNvSpPr txBox="1"/>
          <p:nvPr/>
        </p:nvSpPr>
        <p:spPr>
          <a:xfrm>
            <a:off x="5460547" y="4485294"/>
            <a:ext cx="2264663" cy="2308324"/>
          </a:xfrm>
          <a:prstGeom prst="rect">
            <a:avLst/>
          </a:prstGeom>
          <a:noFill/>
        </p:spPr>
        <p:txBody>
          <a:bodyPr wrap="square" rtlCol="0">
            <a:spAutoFit/>
          </a:bodyPr>
          <a:lstStyle/>
          <a:p>
            <a:pPr marL="0" lvl="1" algn="ctr"/>
            <a:r>
              <a:rPr lang="en-US" sz="1600" dirty="0">
                <a:solidFill>
                  <a:schemeClr val="bg1">
                    <a:lumMod val="50000"/>
                  </a:schemeClr>
                </a:solidFill>
              </a:rPr>
              <a:t>Focuses on reducing hypersensitivity to gagging and new food textures while building oral-motor coordination related to chewing, tongue control, swallowing and self-feeding</a:t>
            </a:r>
          </a:p>
        </p:txBody>
      </p:sp>
      <p:sp>
        <p:nvSpPr>
          <p:cNvPr id="21" name="TextBox 20"/>
          <p:cNvSpPr txBox="1"/>
          <p:nvPr/>
        </p:nvSpPr>
        <p:spPr>
          <a:xfrm>
            <a:off x="3221117" y="4513858"/>
            <a:ext cx="2166695" cy="2062103"/>
          </a:xfrm>
          <a:prstGeom prst="rect">
            <a:avLst/>
          </a:prstGeom>
          <a:noFill/>
        </p:spPr>
        <p:txBody>
          <a:bodyPr wrap="square" rtlCol="0">
            <a:spAutoFit/>
          </a:bodyPr>
          <a:lstStyle/>
          <a:p>
            <a:pPr marL="0" lvl="1" algn="ctr"/>
            <a:r>
              <a:rPr lang="en-US" sz="1600" dirty="0">
                <a:solidFill>
                  <a:schemeClr val="bg1">
                    <a:lumMod val="50000"/>
                  </a:schemeClr>
                </a:solidFill>
              </a:rPr>
              <a:t>Monitors growth and nutritional intake and provide oversight to ensure children are provided with balanced nutrition, grow appropriately, and tolerate new foods </a:t>
            </a:r>
          </a:p>
        </p:txBody>
      </p:sp>
    </p:spTree>
    <p:extLst>
      <p:ext uri="{BB962C8B-B14F-4D97-AF65-F5344CB8AC3E}">
        <p14:creationId xmlns:p14="http://schemas.microsoft.com/office/powerpoint/2010/main" val="935291534"/>
      </p:ext>
    </p:extLst>
  </p:cSld>
  <p:clrMapOvr>
    <a:masterClrMapping/>
  </p:clrMapOvr>
  <mc:AlternateContent xmlns:mc="http://schemas.openxmlformats.org/markup-compatibility/2006" xmlns:p14="http://schemas.microsoft.com/office/powerpoint/2010/main">
    <mc:Choice Requires="p14">
      <p:transition spd="slow" p14:dur="2000" advTm="34"/>
    </mc:Choice>
    <mc:Fallback xmlns="">
      <p:transition spd="slow" advTm="3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“Special Sauce”</a:t>
            </a:r>
          </a:p>
        </p:txBody>
      </p:sp>
      <p:sp>
        <p:nvSpPr>
          <p:cNvPr id="4" name="Rectangle 3"/>
          <p:cNvSpPr/>
          <p:nvPr/>
        </p:nvSpPr>
        <p:spPr>
          <a:xfrm>
            <a:off x="4823832" y="3048000"/>
            <a:ext cx="26670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Structured Meals based on Applied Behavior Analysis</a:t>
            </a:r>
          </a:p>
        </p:txBody>
      </p:sp>
      <p:sp>
        <p:nvSpPr>
          <p:cNvPr id="5" name="Rectangle 4"/>
          <p:cNvSpPr/>
          <p:nvPr/>
        </p:nvSpPr>
        <p:spPr>
          <a:xfrm>
            <a:off x="4823831" y="1676400"/>
            <a:ext cx="2667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Psychology – Oversees the behavioral protocols</a:t>
            </a:r>
          </a:p>
        </p:txBody>
      </p:sp>
      <p:cxnSp>
        <p:nvCxnSpPr>
          <p:cNvPr id="7" name="Straight Arrow Connector 6"/>
          <p:cNvCxnSpPr>
            <a:stCxn id="5" idx="2"/>
          </p:cNvCxnSpPr>
          <p:nvPr/>
        </p:nvCxnSpPr>
        <p:spPr>
          <a:xfrm>
            <a:off x="6157331" y="2514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524000" y="3276600"/>
            <a:ext cx="2667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Nutrition – Nutritional intake and meal planning</a:t>
            </a:r>
          </a:p>
        </p:txBody>
      </p:sp>
      <p:cxnSp>
        <p:nvCxnSpPr>
          <p:cNvPr id="9" name="Straight Arrow Connector 8"/>
          <p:cNvCxnSpPr>
            <a:stCxn id="8" idx="3"/>
          </p:cNvCxnSpPr>
          <p:nvPr/>
        </p:nvCxnSpPr>
        <p:spPr>
          <a:xfrm>
            <a:off x="4191000" y="3695700"/>
            <a:ext cx="632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7467601" y="3657600"/>
            <a:ext cx="5510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8026091" y="3238500"/>
            <a:ext cx="2667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Medicine – ID/Treat Organic Factors</a:t>
            </a:r>
          </a:p>
        </p:txBody>
      </p:sp>
      <p:sp>
        <p:nvSpPr>
          <p:cNvPr id="17" name="Rectangle 16"/>
          <p:cNvSpPr/>
          <p:nvPr/>
        </p:nvSpPr>
        <p:spPr>
          <a:xfrm>
            <a:off x="4876800" y="5029200"/>
            <a:ext cx="2667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Skill – Safety and Texture Advancement</a:t>
            </a:r>
          </a:p>
        </p:txBody>
      </p:sp>
      <p:cxnSp>
        <p:nvCxnSpPr>
          <p:cNvPr id="18" name="Straight Arrow Connector 17"/>
          <p:cNvCxnSpPr>
            <a:stCxn id="17" idx="0"/>
          </p:cNvCxnSpPr>
          <p:nvPr/>
        </p:nvCxnSpPr>
        <p:spPr>
          <a:xfrm flipV="1">
            <a:off x="6210300" y="4419600"/>
            <a:ext cx="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5" idx="1"/>
            <a:endCxn id="8" idx="0"/>
          </p:cNvCxnSpPr>
          <p:nvPr/>
        </p:nvCxnSpPr>
        <p:spPr>
          <a:xfrm rot="10800000" flipV="1">
            <a:off x="2857501" y="2095501"/>
            <a:ext cx="1966331" cy="1181100"/>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6" idx="0"/>
          </p:cNvCxnSpPr>
          <p:nvPr/>
        </p:nvCxnSpPr>
        <p:spPr>
          <a:xfrm rot="16200000" flipV="1">
            <a:off x="7857429" y="1736339"/>
            <a:ext cx="1143000" cy="1861324"/>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Curved Connector 30"/>
          <p:cNvCxnSpPr>
            <a:stCxn id="8" idx="2"/>
            <a:endCxn id="17" idx="1"/>
          </p:cNvCxnSpPr>
          <p:nvPr/>
        </p:nvCxnSpPr>
        <p:spPr>
          <a:xfrm rot="16200000" flipH="1">
            <a:off x="3200401" y="3771901"/>
            <a:ext cx="1333500" cy="2019300"/>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Curved Connector 33"/>
          <p:cNvCxnSpPr>
            <a:endCxn id="16" idx="2"/>
          </p:cNvCxnSpPr>
          <p:nvPr/>
        </p:nvCxnSpPr>
        <p:spPr>
          <a:xfrm flipV="1">
            <a:off x="7509418" y="4076700"/>
            <a:ext cx="1850175" cy="1343723"/>
          </a:xfrm>
          <a:prstGeom prst="curved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745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472" y="-51750"/>
            <a:ext cx="8229600" cy="1325563"/>
          </a:xfrm>
        </p:spPr>
        <p:txBody>
          <a:bodyPr>
            <a:normAutofit/>
          </a:bodyPr>
          <a:lstStyle/>
          <a:p>
            <a:r>
              <a:rPr lang="en-US" dirty="0"/>
              <a:t>The “Special Sauce”</a:t>
            </a:r>
          </a:p>
        </p:txBody>
      </p:sp>
      <p:sp>
        <p:nvSpPr>
          <p:cNvPr id="4" name="Rectangle 3"/>
          <p:cNvSpPr/>
          <p:nvPr/>
        </p:nvSpPr>
        <p:spPr>
          <a:xfrm>
            <a:off x="1681975" y="1752600"/>
            <a:ext cx="2667000" cy="13716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Structured Meals based on Applied Behavior Analysis</a:t>
            </a:r>
          </a:p>
        </p:txBody>
      </p:sp>
      <p:cxnSp>
        <p:nvCxnSpPr>
          <p:cNvPr id="7" name="Straight Arrow Connector 6"/>
          <p:cNvCxnSpPr>
            <a:cxnSpLocks/>
          </p:cNvCxnSpPr>
          <p:nvPr/>
        </p:nvCxnSpPr>
        <p:spPr>
          <a:xfrm>
            <a:off x="3028268" y="1219200"/>
            <a:ext cx="0" cy="53340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1049143" y="2400300"/>
            <a:ext cx="632832"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325744" y="2362200"/>
            <a:ext cx="551057" cy="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flipV="1">
            <a:off x="3040287" y="3124200"/>
            <a:ext cx="0" cy="60960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2867BA09-EA0E-4785-97FB-063D3FF96BCC}"/>
              </a:ext>
            </a:extLst>
          </p:cNvPr>
          <p:cNvPicPr>
            <a:picLocks noChangeAspect="1"/>
          </p:cNvPicPr>
          <p:nvPr/>
        </p:nvPicPr>
        <p:blipFill>
          <a:blip r:embed="rId2"/>
          <a:stretch>
            <a:fillRect/>
          </a:stretch>
        </p:blipFill>
        <p:spPr>
          <a:xfrm>
            <a:off x="7957943" y="2362200"/>
            <a:ext cx="2641600" cy="3962400"/>
          </a:xfrm>
          <a:prstGeom prst="rect">
            <a:avLst/>
          </a:prstGeom>
        </p:spPr>
      </p:pic>
      <p:sp>
        <p:nvSpPr>
          <p:cNvPr id="22" name="TextBox 21">
            <a:extLst>
              <a:ext uri="{FF2B5EF4-FFF2-40B4-BE49-F238E27FC236}">
                <a16:creationId xmlns:a16="http://schemas.microsoft.com/office/drawing/2014/main" id="{8156D5A3-C489-43BE-A934-41D7464FEF9C}"/>
              </a:ext>
            </a:extLst>
          </p:cNvPr>
          <p:cNvSpPr txBox="1"/>
          <p:nvPr/>
        </p:nvSpPr>
        <p:spPr>
          <a:xfrm>
            <a:off x="7843028" y="1056877"/>
            <a:ext cx="3561624" cy="1200329"/>
          </a:xfrm>
          <a:prstGeom prst="rect">
            <a:avLst/>
          </a:prstGeom>
          <a:noFill/>
        </p:spPr>
        <p:txBody>
          <a:bodyPr wrap="square">
            <a:spAutoFit/>
          </a:bodyPr>
          <a:lstStyle/>
          <a:p>
            <a:r>
              <a:rPr lang="en-US" sz="2400" dirty="0"/>
              <a:t>20 + year history of research focused on feeding intervention</a:t>
            </a:r>
          </a:p>
        </p:txBody>
      </p:sp>
      <p:pic>
        <p:nvPicPr>
          <p:cNvPr id="5" name="Picture 4">
            <a:extLst>
              <a:ext uri="{FF2B5EF4-FFF2-40B4-BE49-F238E27FC236}">
                <a16:creationId xmlns:a16="http://schemas.microsoft.com/office/drawing/2014/main" id="{34A6C870-6E50-42A0-9381-5253CF569E10}"/>
              </a:ext>
            </a:extLst>
          </p:cNvPr>
          <p:cNvPicPr>
            <a:picLocks noChangeAspect="1"/>
          </p:cNvPicPr>
          <p:nvPr/>
        </p:nvPicPr>
        <p:blipFill>
          <a:blip r:embed="rId3"/>
          <a:stretch>
            <a:fillRect/>
          </a:stretch>
        </p:blipFill>
        <p:spPr>
          <a:xfrm>
            <a:off x="224583" y="3370577"/>
            <a:ext cx="7543800" cy="1760220"/>
          </a:xfrm>
          <a:prstGeom prst="rect">
            <a:avLst/>
          </a:prstGeom>
        </p:spPr>
      </p:pic>
      <p:sp>
        <p:nvSpPr>
          <p:cNvPr id="13" name="TextBox 12">
            <a:extLst>
              <a:ext uri="{FF2B5EF4-FFF2-40B4-BE49-F238E27FC236}">
                <a16:creationId xmlns:a16="http://schemas.microsoft.com/office/drawing/2014/main" id="{DF6BE298-0479-4686-83CB-60412991ED93}"/>
              </a:ext>
            </a:extLst>
          </p:cNvPr>
          <p:cNvSpPr txBox="1"/>
          <p:nvPr/>
        </p:nvSpPr>
        <p:spPr>
          <a:xfrm>
            <a:off x="486472" y="5281210"/>
            <a:ext cx="6096000" cy="1200329"/>
          </a:xfrm>
          <a:prstGeom prst="rect">
            <a:avLst/>
          </a:prstGeom>
          <a:noFill/>
        </p:spPr>
        <p:txBody>
          <a:bodyPr wrap="square">
            <a:spAutoFit/>
          </a:bodyPr>
          <a:lstStyle/>
          <a:p>
            <a:r>
              <a:rPr lang="en-US" sz="2400" dirty="0">
                <a:solidFill>
                  <a:srgbClr val="676767"/>
                </a:solidFill>
              </a:rPr>
              <a:t>Effect Size (</a:t>
            </a:r>
            <a:r>
              <a:rPr lang="en-US" sz="2400" i="1" dirty="0">
                <a:solidFill>
                  <a:srgbClr val="676767"/>
                </a:solidFill>
              </a:rPr>
              <a:t>d</a:t>
            </a:r>
            <a:r>
              <a:rPr lang="en-US" sz="2400" dirty="0">
                <a:solidFill>
                  <a:srgbClr val="676767"/>
                </a:solidFill>
              </a:rPr>
              <a:t>) = 2.46</a:t>
            </a:r>
          </a:p>
          <a:p>
            <a:pPr lvl="1"/>
            <a:r>
              <a:rPr lang="en-US" sz="2400" dirty="0">
                <a:solidFill>
                  <a:srgbClr val="676767"/>
                </a:solidFill>
              </a:rPr>
              <a:t>54 studies</a:t>
            </a:r>
          </a:p>
          <a:p>
            <a:pPr lvl="1"/>
            <a:r>
              <a:rPr lang="en-US" sz="2400" dirty="0">
                <a:solidFill>
                  <a:srgbClr val="676767"/>
                </a:solidFill>
              </a:rPr>
              <a:t>109 participants</a:t>
            </a:r>
          </a:p>
        </p:txBody>
      </p:sp>
    </p:spTree>
    <p:extLst>
      <p:ext uri="{BB962C8B-B14F-4D97-AF65-F5344CB8AC3E}">
        <p14:creationId xmlns:p14="http://schemas.microsoft.com/office/powerpoint/2010/main" val="283000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85800" y="79816"/>
            <a:ext cx="8229600" cy="1325563"/>
          </a:xfrm>
        </p:spPr>
        <p:txBody>
          <a:bodyPr/>
          <a:lstStyle/>
          <a:p>
            <a:pPr>
              <a:defRPr/>
            </a:pPr>
            <a:r>
              <a:rPr lang="en-US" dirty="0"/>
              <a:t>General Behavioral Concepts</a:t>
            </a:r>
          </a:p>
        </p:txBody>
      </p:sp>
      <p:sp>
        <p:nvSpPr>
          <p:cNvPr id="66563" name="Content Placeholder 2"/>
          <p:cNvSpPr>
            <a:spLocks noGrp="1"/>
          </p:cNvSpPr>
          <p:nvPr>
            <p:ph sz="half" idx="1"/>
          </p:nvPr>
        </p:nvSpPr>
        <p:spPr>
          <a:xfrm>
            <a:off x="620485" y="1257449"/>
            <a:ext cx="8229600" cy="3886200"/>
          </a:xfrm>
        </p:spPr>
        <p:txBody>
          <a:bodyPr/>
          <a:lstStyle/>
          <a:p>
            <a:pPr>
              <a:buFont typeface="Arial" pitchFamily="34" charset="0"/>
              <a:buNone/>
              <a:defRPr/>
            </a:pPr>
            <a:r>
              <a:rPr lang="en-US" dirty="0"/>
              <a:t>Treatment involves:</a:t>
            </a:r>
          </a:p>
        </p:txBody>
      </p:sp>
      <p:graphicFrame>
        <p:nvGraphicFramePr>
          <p:cNvPr id="4" name="Diagram 3"/>
          <p:cNvGraphicFramePr/>
          <p:nvPr>
            <p:extLst>
              <p:ext uri="{D42A27DB-BD31-4B8C-83A1-F6EECF244321}">
                <p14:modId xmlns:p14="http://schemas.microsoft.com/office/powerpoint/2010/main" val="162208031"/>
              </p:ext>
            </p:extLst>
          </p:nvPr>
        </p:nvGraphicFramePr>
        <p:xfrm>
          <a:off x="1791478" y="1794777"/>
          <a:ext cx="3862971" cy="2434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a:spLocks noChangeArrowheads="1"/>
          </p:cNvSpPr>
          <p:nvPr/>
        </p:nvSpPr>
        <p:spPr bwMode="auto">
          <a:xfrm>
            <a:off x="5640552" y="2072322"/>
            <a:ext cx="5659236" cy="1569660"/>
          </a:xfrm>
          <a:prstGeom prst="rect">
            <a:avLst/>
          </a:prstGeom>
          <a:noFill/>
          <a:ln w="9525">
            <a:noFill/>
            <a:miter lim="800000"/>
            <a:headEnd/>
            <a:tailEnd/>
          </a:ln>
        </p:spPr>
        <p:txBody>
          <a:bodyPr wrap="square">
            <a:spAutoFit/>
          </a:bodyPr>
          <a:lstStyle/>
          <a:p>
            <a:pPr>
              <a:defRPr/>
            </a:pPr>
            <a:r>
              <a:rPr lang="en-US" sz="2400" dirty="0">
                <a:solidFill>
                  <a:srgbClr val="676767"/>
                </a:solidFill>
                <a:latin typeface="Calibri" pitchFamily="34" charset="0"/>
              </a:rPr>
              <a:t>Levels-  </a:t>
            </a:r>
          </a:p>
          <a:p>
            <a:pPr>
              <a:buFont typeface="Arial" pitchFamily="34" charset="0"/>
              <a:buChar char="•"/>
              <a:defRPr/>
            </a:pPr>
            <a:r>
              <a:rPr lang="en-US" sz="2400" dirty="0">
                <a:solidFill>
                  <a:srgbClr val="676767"/>
                </a:solidFill>
                <a:latin typeface="Calibri" pitchFamily="34" charset="0"/>
              </a:rPr>
              <a:t> Ignoring  refusal behavior</a:t>
            </a:r>
          </a:p>
          <a:p>
            <a:pPr>
              <a:buFont typeface="Arial" pitchFamily="34" charset="0"/>
              <a:buChar char="•"/>
              <a:defRPr/>
            </a:pPr>
            <a:r>
              <a:rPr lang="en-US" sz="2400" dirty="0">
                <a:solidFill>
                  <a:srgbClr val="676767"/>
                </a:solidFill>
                <a:latin typeface="Calibri" pitchFamily="34" charset="0"/>
              </a:rPr>
              <a:t> </a:t>
            </a:r>
            <a:r>
              <a:rPr lang="en-US" sz="2400" dirty="0" err="1">
                <a:solidFill>
                  <a:srgbClr val="676767"/>
                </a:solidFill>
                <a:latin typeface="Calibri" pitchFamily="34" charset="0"/>
              </a:rPr>
              <a:t>Nonremoval</a:t>
            </a:r>
            <a:r>
              <a:rPr lang="en-US" sz="2400" dirty="0">
                <a:solidFill>
                  <a:srgbClr val="676767"/>
                </a:solidFill>
                <a:latin typeface="Calibri" pitchFamily="34" charset="0"/>
              </a:rPr>
              <a:t> of the presentation</a:t>
            </a:r>
          </a:p>
          <a:p>
            <a:pPr>
              <a:buFont typeface="Arial" pitchFamily="34" charset="0"/>
              <a:buChar char="•"/>
              <a:defRPr/>
            </a:pPr>
            <a:endParaRPr lang="en-US" sz="2400" dirty="0">
              <a:solidFill>
                <a:schemeClr val="bg1"/>
              </a:solidFill>
              <a:latin typeface="Calibri" pitchFamily="34" charset="0"/>
            </a:endParaRPr>
          </a:p>
        </p:txBody>
      </p:sp>
      <p:graphicFrame>
        <p:nvGraphicFramePr>
          <p:cNvPr id="6" name="Diagram 5"/>
          <p:cNvGraphicFramePr/>
          <p:nvPr>
            <p:extLst>
              <p:ext uri="{D42A27DB-BD31-4B8C-83A1-F6EECF244321}">
                <p14:modId xmlns:p14="http://schemas.microsoft.com/office/powerpoint/2010/main" val="386662116"/>
              </p:ext>
            </p:extLst>
          </p:nvPr>
        </p:nvGraphicFramePr>
        <p:xfrm>
          <a:off x="1912776" y="4376056"/>
          <a:ext cx="3389307" cy="24667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p:cNvSpPr txBox="1">
            <a:spLocks noChangeArrowheads="1"/>
          </p:cNvSpPr>
          <p:nvPr/>
        </p:nvSpPr>
        <p:spPr bwMode="auto">
          <a:xfrm>
            <a:off x="5654450" y="4308925"/>
            <a:ext cx="5831534" cy="1938992"/>
          </a:xfrm>
          <a:prstGeom prst="rect">
            <a:avLst/>
          </a:prstGeom>
          <a:noFill/>
          <a:ln w="9525">
            <a:noFill/>
            <a:miter lim="800000"/>
            <a:headEnd/>
            <a:tailEnd/>
          </a:ln>
        </p:spPr>
        <p:txBody>
          <a:bodyPr wrap="square">
            <a:spAutoFit/>
          </a:bodyPr>
          <a:lstStyle/>
          <a:p>
            <a:pPr>
              <a:defRPr/>
            </a:pPr>
            <a:r>
              <a:rPr lang="en-US" sz="2400" dirty="0">
                <a:solidFill>
                  <a:srgbClr val="676767"/>
                </a:solidFill>
                <a:latin typeface="Calibri" pitchFamily="34" charset="0"/>
              </a:rPr>
              <a:t>Types-  </a:t>
            </a:r>
          </a:p>
          <a:p>
            <a:pPr>
              <a:buFont typeface="Arial" pitchFamily="34" charset="0"/>
              <a:buChar char="•"/>
              <a:defRPr/>
            </a:pPr>
            <a:r>
              <a:rPr lang="en-US" sz="2400" dirty="0">
                <a:solidFill>
                  <a:srgbClr val="676767"/>
                </a:solidFill>
                <a:latin typeface="Calibri" pitchFamily="34" charset="0"/>
              </a:rPr>
              <a:t> Praise and attention</a:t>
            </a:r>
          </a:p>
          <a:p>
            <a:pPr>
              <a:buFont typeface="Arial" pitchFamily="34" charset="0"/>
              <a:buChar char="•"/>
              <a:defRPr/>
            </a:pPr>
            <a:r>
              <a:rPr lang="en-US" sz="2400" dirty="0">
                <a:solidFill>
                  <a:srgbClr val="676767"/>
                </a:solidFill>
                <a:latin typeface="Calibri" pitchFamily="34" charset="0"/>
              </a:rPr>
              <a:t> Access to preferred activities</a:t>
            </a:r>
          </a:p>
          <a:p>
            <a:pPr>
              <a:buFont typeface="Arial" pitchFamily="34" charset="0"/>
              <a:buChar char="•"/>
              <a:defRPr/>
            </a:pPr>
            <a:r>
              <a:rPr lang="en-US" sz="2400" dirty="0">
                <a:solidFill>
                  <a:srgbClr val="676767"/>
                </a:solidFill>
                <a:latin typeface="Calibri" pitchFamily="34" charset="0"/>
              </a:rPr>
              <a:t> Consumption of preferred food</a:t>
            </a:r>
          </a:p>
          <a:p>
            <a:pPr>
              <a:buFont typeface="Arial" pitchFamily="34" charset="0"/>
              <a:buChar char="•"/>
              <a:defRPr/>
            </a:pPr>
            <a:r>
              <a:rPr lang="en-US" sz="2400" dirty="0">
                <a:solidFill>
                  <a:srgbClr val="676767"/>
                </a:solidFill>
                <a:latin typeface="Calibri" pitchFamily="34" charset="0"/>
              </a:rPr>
              <a:t> Escape / break </a:t>
            </a:r>
          </a:p>
        </p:txBody>
      </p:sp>
    </p:spTree>
    <p:extLst>
      <p:ext uri="{BB962C8B-B14F-4D97-AF65-F5344CB8AC3E}">
        <p14:creationId xmlns:p14="http://schemas.microsoft.com/office/powerpoint/2010/main" val="1684971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Graphic spid="6" grpId="0">
        <p:bldAsOne/>
      </p:bldGraphic>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a:defRPr/>
            </a:pPr>
            <a:r>
              <a:rPr lang="en-US" dirty="0"/>
              <a:t>General Behavioral Concepts</a:t>
            </a:r>
          </a:p>
        </p:txBody>
      </p:sp>
      <p:sp>
        <p:nvSpPr>
          <p:cNvPr id="66563" name="Content Placeholder 2"/>
          <p:cNvSpPr>
            <a:spLocks noGrp="1"/>
          </p:cNvSpPr>
          <p:nvPr>
            <p:ph sz="half" idx="1"/>
          </p:nvPr>
        </p:nvSpPr>
        <p:spPr>
          <a:xfrm>
            <a:off x="685800" y="1212980"/>
            <a:ext cx="8229600" cy="4135943"/>
          </a:xfrm>
        </p:spPr>
        <p:txBody>
          <a:bodyPr/>
          <a:lstStyle/>
          <a:p>
            <a:pPr>
              <a:buFont typeface="Arial" pitchFamily="34" charset="0"/>
              <a:buNone/>
              <a:defRPr/>
            </a:pPr>
            <a:r>
              <a:rPr lang="en-US" dirty="0"/>
              <a:t>Treatment involves:</a:t>
            </a:r>
          </a:p>
        </p:txBody>
      </p:sp>
      <p:graphicFrame>
        <p:nvGraphicFramePr>
          <p:cNvPr id="4" name="Diagram 3"/>
          <p:cNvGraphicFramePr/>
          <p:nvPr>
            <p:extLst>
              <p:ext uri="{D42A27DB-BD31-4B8C-83A1-F6EECF244321}">
                <p14:modId xmlns:p14="http://schemas.microsoft.com/office/powerpoint/2010/main" val="1262296318"/>
              </p:ext>
            </p:extLst>
          </p:nvPr>
        </p:nvGraphicFramePr>
        <p:xfrm>
          <a:off x="1548882" y="1848228"/>
          <a:ext cx="4068148" cy="2397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a:spLocks noChangeArrowheads="1"/>
          </p:cNvSpPr>
          <p:nvPr/>
        </p:nvSpPr>
        <p:spPr bwMode="auto">
          <a:xfrm>
            <a:off x="5719763" y="2141536"/>
            <a:ext cx="4515886" cy="1569660"/>
          </a:xfrm>
          <a:prstGeom prst="rect">
            <a:avLst/>
          </a:prstGeom>
          <a:noFill/>
          <a:ln w="9525">
            <a:noFill/>
            <a:miter lim="800000"/>
            <a:headEnd/>
            <a:tailEnd/>
          </a:ln>
        </p:spPr>
        <p:txBody>
          <a:bodyPr wrap="square">
            <a:spAutoFit/>
          </a:bodyPr>
          <a:lstStyle/>
          <a:p>
            <a:pPr>
              <a:defRPr/>
            </a:pPr>
            <a:r>
              <a:rPr lang="en-US" sz="2400" dirty="0">
                <a:solidFill>
                  <a:srgbClr val="676767"/>
                </a:solidFill>
                <a:latin typeface="Calibri" pitchFamily="34" charset="0"/>
              </a:rPr>
              <a:t>Types-  </a:t>
            </a:r>
          </a:p>
          <a:p>
            <a:pPr>
              <a:buFont typeface="Arial" pitchFamily="34" charset="0"/>
              <a:buChar char="•"/>
              <a:defRPr/>
            </a:pPr>
            <a:r>
              <a:rPr lang="en-US" sz="2400" dirty="0">
                <a:solidFill>
                  <a:srgbClr val="676767"/>
                </a:solidFill>
                <a:latin typeface="Calibri" pitchFamily="34" charset="0"/>
              </a:rPr>
              <a:t> Attention</a:t>
            </a:r>
          </a:p>
          <a:p>
            <a:pPr>
              <a:buFont typeface="Arial" pitchFamily="34" charset="0"/>
              <a:buChar char="•"/>
              <a:defRPr/>
            </a:pPr>
            <a:r>
              <a:rPr lang="en-US" sz="2400" dirty="0">
                <a:solidFill>
                  <a:srgbClr val="676767"/>
                </a:solidFill>
                <a:latin typeface="Calibri" pitchFamily="34" charset="0"/>
              </a:rPr>
              <a:t> Preferred Toys/Activities</a:t>
            </a:r>
          </a:p>
          <a:p>
            <a:pPr>
              <a:buFont typeface="Arial" pitchFamily="34" charset="0"/>
              <a:buChar char="•"/>
              <a:defRPr/>
            </a:pPr>
            <a:endParaRPr lang="en-US" sz="2400" dirty="0">
              <a:solidFill>
                <a:schemeClr val="bg1"/>
              </a:solidFill>
              <a:latin typeface="Calibri" pitchFamily="34" charset="0"/>
            </a:endParaRPr>
          </a:p>
        </p:txBody>
      </p:sp>
      <p:graphicFrame>
        <p:nvGraphicFramePr>
          <p:cNvPr id="6" name="Diagram 5"/>
          <p:cNvGraphicFramePr/>
          <p:nvPr>
            <p:extLst>
              <p:ext uri="{D42A27DB-BD31-4B8C-83A1-F6EECF244321}">
                <p14:modId xmlns:p14="http://schemas.microsoft.com/office/powerpoint/2010/main" val="2788232160"/>
              </p:ext>
            </p:extLst>
          </p:nvPr>
        </p:nvGraphicFramePr>
        <p:xfrm>
          <a:off x="1268964" y="4277285"/>
          <a:ext cx="4515886" cy="23972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p:cNvSpPr txBox="1">
            <a:spLocks noChangeArrowheads="1"/>
          </p:cNvSpPr>
          <p:nvPr/>
        </p:nvSpPr>
        <p:spPr bwMode="auto">
          <a:xfrm>
            <a:off x="5617030" y="4639753"/>
            <a:ext cx="5026088" cy="1200329"/>
          </a:xfrm>
          <a:prstGeom prst="rect">
            <a:avLst/>
          </a:prstGeom>
          <a:noFill/>
          <a:ln w="9525">
            <a:noFill/>
            <a:miter lim="800000"/>
            <a:headEnd/>
            <a:tailEnd/>
          </a:ln>
        </p:spPr>
        <p:txBody>
          <a:bodyPr wrap="square">
            <a:spAutoFit/>
          </a:bodyPr>
          <a:lstStyle/>
          <a:p>
            <a:pPr>
              <a:defRPr/>
            </a:pPr>
            <a:r>
              <a:rPr lang="en-US" sz="2400" dirty="0">
                <a:solidFill>
                  <a:srgbClr val="676767"/>
                </a:solidFill>
                <a:latin typeface="Calibri" pitchFamily="34" charset="0"/>
              </a:rPr>
              <a:t>Types-  </a:t>
            </a:r>
          </a:p>
          <a:p>
            <a:pPr>
              <a:buFont typeface="Arial" pitchFamily="34" charset="0"/>
              <a:buChar char="•"/>
              <a:defRPr/>
            </a:pPr>
            <a:r>
              <a:rPr lang="en-US" sz="2400" dirty="0">
                <a:solidFill>
                  <a:srgbClr val="676767"/>
                </a:solidFill>
                <a:latin typeface="Calibri" pitchFamily="34" charset="0"/>
              </a:rPr>
              <a:t> Reduce food amount (bite size)</a:t>
            </a:r>
          </a:p>
          <a:p>
            <a:pPr>
              <a:buFont typeface="Arial" pitchFamily="34" charset="0"/>
              <a:buChar char="•"/>
              <a:defRPr/>
            </a:pPr>
            <a:r>
              <a:rPr lang="en-US" sz="2400" dirty="0">
                <a:solidFill>
                  <a:srgbClr val="676767"/>
                </a:solidFill>
                <a:latin typeface="Calibri" pitchFamily="34" charset="0"/>
              </a:rPr>
              <a:t> Reduce food texture </a:t>
            </a:r>
          </a:p>
        </p:txBody>
      </p:sp>
    </p:spTree>
    <p:extLst>
      <p:ext uri="{BB962C8B-B14F-4D97-AF65-F5344CB8AC3E}">
        <p14:creationId xmlns:p14="http://schemas.microsoft.com/office/powerpoint/2010/main" val="795907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Graphic spid="6" grpId="0">
        <p:bldAsOne/>
      </p:bldGraphic>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802" y="46038"/>
            <a:ext cx="10704689" cy="1325563"/>
          </a:xfrm>
        </p:spPr>
        <p:txBody>
          <a:bodyPr>
            <a:normAutofit/>
          </a:bodyPr>
          <a:lstStyle/>
          <a:p>
            <a:r>
              <a:rPr lang="en-US" dirty="0"/>
              <a:t>Treatment Approach: Goal Driven</a:t>
            </a:r>
          </a:p>
        </p:txBody>
      </p:sp>
      <p:sp>
        <p:nvSpPr>
          <p:cNvPr id="3" name="Content Placeholder 2"/>
          <p:cNvSpPr>
            <a:spLocks noGrp="1"/>
          </p:cNvSpPr>
          <p:nvPr>
            <p:ph sz="half" idx="1"/>
          </p:nvPr>
        </p:nvSpPr>
        <p:spPr>
          <a:xfrm>
            <a:off x="533400" y="1271156"/>
            <a:ext cx="11125200" cy="5050621"/>
          </a:xfrm>
        </p:spPr>
        <p:txBody>
          <a:bodyPr>
            <a:normAutofit fontScale="92500" lnSpcReduction="20000"/>
          </a:bodyPr>
          <a:lstStyle/>
          <a:p>
            <a:pPr>
              <a:buFont typeface="Arial" panose="020B0604020202020204" pitchFamily="34" charset="0"/>
              <a:buChar char="•"/>
            </a:pPr>
            <a:r>
              <a:rPr lang="en-US" dirty="0"/>
              <a:t>Goals should be:</a:t>
            </a:r>
          </a:p>
          <a:p>
            <a:pPr lvl="1">
              <a:buFont typeface="Calibri" panose="020F0502020204030204" pitchFamily="34" charset="0"/>
              <a:buChar char="—"/>
            </a:pPr>
            <a:r>
              <a:rPr lang="en-US" dirty="0"/>
              <a:t>Individualized</a:t>
            </a:r>
          </a:p>
          <a:p>
            <a:pPr lvl="1">
              <a:buFont typeface="Calibri" panose="020F0502020204030204" pitchFamily="34" charset="0"/>
              <a:buChar char="—"/>
            </a:pPr>
            <a:r>
              <a:rPr lang="en-US" dirty="0"/>
              <a:t>Observable</a:t>
            </a:r>
          </a:p>
          <a:p>
            <a:pPr lvl="1">
              <a:buFont typeface="Calibri" panose="020F0502020204030204" pitchFamily="34" charset="0"/>
              <a:buChar char="—"/>
            </a:pPr>
            <a:r>
              <a:rPr lang="en-US" dirty="0"/>
              <a:t>Measurable</a:t>
            </a:r>
          </a:p>
          <a:p>
            <a:pPr lvl="1">
              <a:buFont typeface="Calibri" panose="020F0502020204030204" pitchFamily="34" charset="0"/>
              <a:buChar char="—"/>
            </a:pPr>
            <a:endParaRPr lang="en-US" sz="2800" dirty="0"/>
          </a:p>
          <a:p>
            <a:pPr marL="519113" lvl="1" indent="-465138"/>
            <a:r>
              <a:rPr lang="en-US" sz="2800" dirty="0"/>
              <a:t>Sample goals:</a:t>
            </a:r>
          </a:p>
          <a:p>
            <a:pPr marL="977900" lvl="1" indent="-463550">
              <a:spcBef>
                <a:spcPct val="0"/>
              </a:spcBef>
              <a:buSzPct val="100000"/>
              <a:buFont typeface="Calibri" panose="020F0502020204030204" pitchFamily="34" charset="0"/>
              <a:buChar char="—"/>
            </a:pPr>
            <a:r>
              <a:rPr lang="en-US" sz="2600" dirty="0"/>
              <a:t>Increase total oral intake to 40-50% of needs</a:t>
            </a:r>
          </a:p>
          <a:p>
            <a:pPr marL="977900" lvl="1" indent="-463550">
              <a:spcBef>
                <a:spcPct val="0"/>
              </a:spcBef>
              <a:buSzPct val="100000"/>
              <a:buFont typeface="Calibri" panose="020F0502020204030204" pitchFamily="34" charset="0"/>
              <a:buChar char="—"/>
            </a:pPr>
            <a:r>
              <a:rPr lang="en-US" sz="2600" dirty="0"/>
              <a:t>Increase variety by 8 new foods</a:t>
            </a:r>
          </a:p>
          <a:p>
            <a:pPr marL="977900" lvl="1" indent="-463550">
              <a:spcBef>
                <a:spcPct val="0"/>
              </a:spcBef>
              <a:buSzPct val="100000"/>
              <a:buFont typeface="Calibri" panose="020F0502020204030204" pitchFamily="34" charset="0"/>
              <a:buChar char="—"/>
            </a:pPr>
            <a:r>
              <a:rPr lang="en-US" sz="2600" dirty="0"/>
              <a:t>Increase acceptance of solids to 80%</a:t>
            </a:r>
          </a:p>
          <a:p>
            <a:pPr marL="977900" lvl="1" indent="-463550">
              <a:spcBef>
                <a:spcPct val="0"/>
              </a:spcBef>
              <a:buSzPct val="100000"/>
              <a:buFont typeface="Calibri" panose="020F0502020204030204" pitchFamily="34" charset="0"/>
              <a:buChar char="—"/>
            </a:pPr>
            <a:r>
              <a:rPr lang="en-US" sz="2600" dirty="0"/>
              <a:t>Decrease inappropriate mealtime behavior to 1 per minute or less </a:t>
            </a:r>
          </a:p>
          <a:p>
            <a:pPr marL="519113" lvl="1" indent="-465138"/>
            <a:endParaRPr lang="en-US" sz="2800" dirty="0">
              <a:solidFill>
                <a:srgbClr val="C00000"/>
              </a:solidFill>
            </a:endParaRPr>
          </a:p>
          <a:p>
            <a:pPr marL="969963" lvl="2" indent="-465138"/>
            <a:endParaRPr lang="en-US" sz="2200" dirty="0">
              <a:solidFill>
                <a:srgbClr val="C00000"/>
              </a:solidFill>
            </a:endParaRPr>
          </a:p>
          <a:p>
            <a:pPr lvl="1"/>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371601"/>
            <a:ext cx="4366832" cy="2623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8158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pPr eaLnBrk="1" hangingPunct="1">
              <a:defRPr/>
            </a:pPr>
            <a:r>
              <a:rPr lang="en-US" dirty="0"/>
              <a:t>Structuring the Meal</a:t>
            </a:r>
          </a:p>
        </p:txBody>
      </p:sp>
      <p:sp>
        <p:nvSpPr>
          <p:cNvPr id="691203" name="Rectangle 3"/>
          <p:cNvSpPr>
            <a:spLocks noGrp="1" noChangeArrowheads="1"/>
          </p:cNvSpPr>
          <p:nvPr>
            <p:ph sz="half" idx="1"/>
          </p:nvPr>
        </p:nvSpPr>
        <p:spPr>
          <a:xfrm>
            <a:off x="685799" y="1287277"/>
            <a:ext cx="11070772" cy="4718411"/>
          </a:xfrm>
        </p:spPr>
        <p:txBody>
          <a:bodyPr/>
          <a:lstStyle/>
          <a:p>
            <a:pPr eaLnBrk="1" hangingPunct="1">
              <a:buSzPct val="100000"/>
              <a:buFont typeface="Arial" panose="020B0604020202020204" pitchFamily="34" charset="0"/>
              <a:buChar char="•"/>
              <a:defRPr/>
            </a:pPr>
            <a:r>
              <a:rPr lang="en-US" dirty="0"/>
              <a:t>Why is it important to structure meals?</a:t>
            </a:r>
          </a:p>
          <a:p>
            <a:pPr marL="0" indent="0" eaLnBrk="1" hangingPunct="1">
              <a:buSzPct val="100000"/>
              <a:buNone/>
              <a:defRPr/>
            </a:pPr>
            <a:endParaRPr lang="en-US" dirty="0"/>
          </a:p>
          <a:p>
            <a:pPr lvl="1" eaLnBrk="1" hangingPunct="1">
              <a:buSzPct val="100000"/>
              <a:buFont typeface="Calibri" panose="020F0502020204030204" pitchFamily="34" charset="0"/>
              <a:buChar char="—"/>
              <a:defRPr/>
            </a:pPr>
            <a:r>
              <a:rPr lang="en-US" dirty="0"/>
              <a:t>Creates a predictable environment for the child</a:t>
            </a:r>
          </a:p>
          <a:p>
            <a:pPr marL="457200" lvl="1" indent="0" eaLnBrk="1" hangingPunct="1">
              <a:buSzPct val="100000"/>
              <a:buNone/>
              <a:defRPr/>
            </a:pPr>
            <a:endParaRPr lang="en-US" dirty="0"/>
          </a:p>
          <a:p>
            <a:pPr lvl="1" eaLnBrk="1" hangingPunct="1">
              <a:buSzPct val="100000"/>
              <a:buFont typeface="Calibri" panose="020F0502020204030204" pitchFamily="34" charset="0"/>
              <a:buChar char="—"/>
              <a:defRPr/>
            </a:pPr>
            <a:r>
              <a:rPr lang="en-US" dirty="0"/>
              <a:t>Ensures the expectations of the meal are clear to the child</a:t>
            </a:r>
          </a:p>
          <a:p>
            <a:pPr lvl="1" eaLnBrk="1" hangingPunct="1">
              <a:buSzPct val="100000"/>
              <a:buFont typeface="Calibri" panose="020F0502020204030204" pitchFamily="34" charset="0"/>
              <a:buChar char="—"/>
              <a:defRPr/>
            </a:pPr>
            <a:endParaRPr lang="en-US" dirty="0"/>
          </a:p>
          <a:p>
            <a:pPr lvl="1" eaLnBrk="1" hangingPunct="1">
              <a:buSzPct val="100000"/>
              <a:buFont typeface="Calibri" panose="020F0502020204030204" pitchFamily="34" charset="0"/>
              <a:buChar char="—"/>
              <a:defRPr/>
            </a:pPr>
            <a:r>
              <a:rPr lang="en-US" dirty="0"/>
              <a:t>Allows for systematic changes when implementing treatment components</a:t>
            </a:r>
          </a:p>
        </p:txBody>
      </p:sp>
    </p:spTree>
    <p:extLst>
      <p:ext uri="{BB962C8B-B14F-4D97-AF65-F5344CB8AC3E}">
        <p14:creationId xmlns:p14="http://schemas.microsoft.com/office/powerpoint/2010/main" val="28013032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291"/>
            <a:ext cx="8229600" cy="1325563"/>
          </a:xfrm>
        </p:spPr>
        <p:txBody>
          <a:bodyPr/>
          <a:lstStyle/>
          <a:p>
            <a:r>
              <a:rPr lang="en-US" dirty="0"/>
              <a:t>Structuring the Meal</a:t>
            </a:r>
          </a:p>
        </p:txBody>
      </p:sp>
      <p:sp>
        <p:nvSpPr>
          <p:cNvPr id="4" name="Content Placeholder 3"/>
          <p:cNvSpPr>
            <a:spLocks noGrp="1"/>
          </p:cNvSpPr>
          <p:nvPr>
            <p:ph sz="half" idx="1"/>
          </p:nvPr>
        </p:nvSpPr>
        <p:spPr>
          <a:xfrm>
            <a:off x="685800" y="1241085"/>
            <a:ext cx="8229600" cy="3886200"/>
          </a:xfrm>
        </p:spPr>
        <p:txBody>
          <a:bodyPr/>
          <a:lstStyle/>
          <a:p>
            <a:r>
              <a:rPr lang="en-US" dirty="0"/>
              <a:t>Identify foods that will be presented</a:t>
            </a:r>
          </a:p>
          <a:p>
            <a:r>
              <a:rPr lang="en-US" dirty="0"/>
              <a:t>Identify food type </a:t>
            </a:r>
          </a:p>
          <a:p>
            <a:r>
              <a:rPr lang="en-US" dirty="0"/>
              <a:t>Specify foods by name, food group, brand, recipe</a:t>
            </a:r>
          </a:p>
          <a:p>
            <a:r>
              <a:rPr lang="en-US" dirty="0"/>
              <a:t>Identify food texture</a:t>
            </a:r>
          </a:p>
          <a:p>
            <a:r>
              <a:rPr lang="en-US" dirty="0"/>
              <a:t>Precisely describe how texture is achieved</a:t>
            </a:r>
          </a:p>
          <a:p>
            <a:endParaRPr lang="en-US" dirty="0"/>
          </a:p>
        </p:txBody>
      </p:sp>
      <p:sp>
        <p:nvSpPr>
          <p:cNvPr id="7" name="Title 1"/>
          <p:cNvSpPr txBox="1">
            <a:spLocks/>
          </p:cNvSpPr>
          <p:nvPr/>
        </p:nvSpPr>
        <p:spPr>
          <a:xfrm>
            <a:off x="2133600" y="1524000"/>
            <a:ext cx="8229600" cy="990600"/>
          </a:xfrm>
          <a:prstGeom prst="rect">
            <a:avLst/>
          </a:prstGeom>
        </p:spPr>
        <p:txBody>
          <a:bodyPr vert="horz" lIns="91440" tIns="0" rIns="91440" bIns="0" rtlCol="0" anchor="b">
            <a:normAutofit fontScale="97500"/>
          </a:bodyPr>
          <a:lstStyle>
            <a:lvl1pPr algn="l" defTabSz="457200" rtl="0" eaLnBrk="1" latinLnBrk="0" hangingPunct="1">
              <a:lnSpc>
                <a:spcPct val="90000"/>
              </a:lnSpc>
              <a:spcBef>
                <a:spcPct val="0"/>
              </a:spcBef>
              <a:buNone/>
              <a:defRPr sz="4500" b="1" i="0" kern="1200" baseline="0">
                <a:solidFill>
                  <a:srgbClr val="AC1F2D"/>
                </a:solidFill>
                <a:latin typeface="Arial"/>
                <a:ea typeface="+mj-ea"/>
                <a:cs typeface="Arial"/>
              </a:defRPr>
            </a:lvl1pPr>
          </a:lstStyle>
          <a:p>
            <a:endParaRPr lang="en-US" dirty="0"/>
          </a:p>
        </p:txBody>
      </p:sp>
      <p:graphicFrame>
        <p:nvGraphicFramePr>
          <p:cNvPr id="6" name="Content Placeholder 7"/>
          <p:cNvGraphicFramePr>
            <a:graphicFrameLocks/>
          </p:cNvGraphicFramePr>
          <p:nvPr>
            <p:extLst>
              <p:ext uri="{D42A27DB-BD31-4B8C-83A1-F6EECF244321}">
                <p14:modId xmlns:p14="http://schemas.microsoft.com/office/powerpoint/2010/main" val="2377716521"/>
              </p:ext>
            </p:extLst>
          </p:nvPr>
        </p:nvGraphicFramePr>
        <p:xfrm>
          <a:off x="3873759" y="4209518"/>
          <a:ext cx="7467600" cy="2401363"/>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57077">
                <a:tc>
                  <a:txBody>
                    <a:bodyPr/>
                    <a:lstStyle/>
                    <a:p>
                      <a:r>
                        <a:rPr lang="en-US" sz="2000" dirty="0"/>
                        <a:t>Peanut</a:t>
                      </a:r>
                      <a:r>
                        <a:rPr lang="en-US" sz="2000" baseline="0" dirty="0"/>
                        <a:t> butter and jelly sandwich</a:t>
                      </a:r>
                      <a:endParaRPr lang="en-US" sz="2000" dirty="0"/>
                    </a:p>
                  </a:txBody>
                  <a:tcPr marL="97777" marR="97777"/>
                </a:tc>
                <a:tc>
                  <a:txBody>
                    <a:bodyPr/>
                    <a:lstStyle/>
                    <a:p>
                      <a:r>
                        <a:rPr lang="en-US" sz="2000" dirty="0"/>
                        <a:t>Puree</a:t>
                      </a:r>
                    </a:p>
                  </a:txBody>
                  <a:tcPr marL="97777" marR="97777"/>
                </a:tc>
                <a:extLst>
                  <a:ext uri="{0D108BD9-81ED-4DB2-BD59-A6C34878D82A}">
                    <a16:rowId xmlns:a16="http://schemas.microsoft.com/office/drawing/2014/main" val="10000"/>
                  </a:ext>
                </a:extLst>
              </a:tr>
              <a:tr h="2005123">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p>
                    <a:p>
                      <a:pPr marL="457200" marR="0" lvl="2" indent="0" algn="l" defTabSz="914400" rtl="0" eaLnBrk="1" fontAlgn="auto" latinLnBrk="0" hangingPunct="1">
                        <a:lnSpc>
                          <a:spcPct val="100000"/>
                        </a:lnSpc>
                        <a:spcBef>
                          <a:spcPts val="0"/>
                        </a:spcBef>
                        <a:spcAft>
                          <a:spcPts val="0"/>
                        </a:spcAft>
                        <a:buClrTx/>
                        <a:buSzTx/>
                        <a:buFontTx/>
                        <a:buNone/>
                        <a:tabLst/>
                        <a:defRPr/>
                      </a:pPr>
                      <a:r>
                        <a:rPr lang="en-US" sz="2000" dirty="0" err="1"/>
                        <a:t>Brand:Creamy</a:t>
                      </a:r>
                      <a:r>
                        <a:rPr lang="en-US" sz="2000" dirty="0"/>
                        <a:t> JIF </a:t>
                      </a:r>
                      <a:r>
                        <a:rPr lang="en-US" sz="2000" dirty="0" err="1"/>
                        <a:t>peanutbutter</a:t>
                      </a:r>
                      <a:r>
                        <a:rPr lang="en-US" sz="2000" dirty="0"/>
                        <a:t>, Kroger Squeezable Grape Jelly, Kroger Wheat/White Bread</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Blend bread dry first. Heat 1 T of peanut butter and 1 T of jelly in microwave for 20 seconds. Gradually pour mixture and 3.5 oz. of milk into blender. Puree until smooth. </a:t>
                      </a:r>
                    </a:p>
                  </a:txBody>
                  <a:tcPr marL="97777" marR="97777"/>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63667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Structuring the Meal</a:t>
            </a:r>
          </a:p>
        </p:txBody>
      </p:sp>
      <p:sp>
        <p:nvSpPr>
          <p:cNvPr id="709693" name="Text Box 61"/>
          <p:cNvSpPr txBox="1">
            <a:spLocks noChangeArrowheads="1"/>
          </p:cNvSpPr>
          <p:nvPr/>
        </p:nvSpPr>
        <p:spPr bwMode="auto">
          <a:xfrm>
            <a:off x="2337460" y="5901807"/>
            <a:ext cx="6629400" cy="461665"/>
          </a:xfrm>
          <a:prstGeom prst="rect">
            <a:avLst/>
          </a:prstGeom>
          <a:noFill/>
          <a:ln w="9525" algn="ctr">
            <a:noFill/>
            <a:miter lim="800000"/>
            <a:headEnd/>
            <a:tailEnd/>
          </a:ln>
          <a:effectLst/>
        </p:spPr>
        <p:txBody>
          <a:bodyPr wrap="square">
            <a:spAutoFit/>
          </a:bodyPr>
          <a:lstStyle/>
          <a:p>
            <a:pPr>
              <a:spcBef>
                <a:spcPct val="50000"/>
              </a:spcBef>
              <a:buFontTx/>
              <a:buNone/>
              <a:defRPr/>
            </a:pPr>
            <a:r>
              <a:rPr lang="en-US" sz="2400" dirty="0">
                <a:solidFill>
                  <a:schemeClr val="bg1"/>
                </a:solidFill>
                <a:latin typeface="Calibri" panose="020F0502020204030204" pitchFamily="34" charset="0"/>
              </a:rPr>
              <a:t>Examples of bolus sizes for liquids and solids</a:t>
            </a:r>
          </a:p>
        </p:txBody>
      </p:sp>
      <p:sp>
        <p:nvSpPr>
          <p:cNvPr id="7" name="Title 1"/>
          <p:cNvSpPr txBox="1">
            <a:spLocks/>
          </p:cNvSpPr>
          <p:nvPr/>
        </p:nvSpPr>
        <p:spPr>
          <a:xfrm>
            <a:off x="2362200" y="762000"/>
            <a:ext cx="8229600" cy="990600"/>
          </a:xfrm>
          <a:prstGeom prst="rect">
            <a:avLst/>
          </a:prstGeom>
        </p:spPr>
        <p:txBody>
          <a:bodyPr vert="horz" lIns="91440" tIns="0" rIns="91440" bIns="0" rtlCol="0" anchor="b">
            <a:normAutofit fontScale="97500"/>
          </a:bodyPr>
          <a:lstStyle>
            <a:lvl1pPr algn="l" defTabSz="457200" rtl="0" eaLnBrk="1" latinLnBrk="0" hangingPunct="1">
              <a:lnSpc>
                <a:spcPct val="90000"/>
              </a:lnSpc>
              <a:spcBef>
                <a:spcPct val="0"/>
              </a:spcBef>
              <a:buNone/>
              <a:defRPr sz="4500" b="1" i="0" kern="1200" baseline="0">
                <a:solidFill>
                  <a:srgbClr val="AC1F2D"/>
                </a:solidFill>
                <a:latin typeface="Arial"/>
                <a:ea typeface="+mj-ea"/>
                <a:cs typeface="Arial"/>
              </a:defRPr>
            </a:lvl1pPr>
          </a:lstStyle>
          <a:p>
            <a:endParaRPr lang="en-US" dirty="0"/>
          </a:p>
        </p:txBody>
      </p:sp>
      <p:graphicFrame>
        <p:nvGraphicFramePr>
          <p:cNvPr id="6" name="Content Placeholder 7"/>
          <p:cNvGraphicFramePr>
            <a:graphicFrameLocks/>
          </p:cNvGraphicFramePr>
          <p:nvPr>
            <p:extLst>
              <p:ext uri="{D42A27DB-BD31-4B8C-83A1-F6EECF244321}">
                <p14:modId xmlns:p14="http://schemas.microsoft.com/office/powerpoint/2010/main" val="1505144200"/>
              </p:ext>
            </p:extLst>
          </p:nvPr>
        </p:nvGraphicFramePr>
        <p:xfrm>
          <a:off x="2177284" y="1358490"/>
          <a:ext cx="7759818" cy="4833193"/>
        </p:xfrm>
        <a:graphic>
          <a:graphicData uri="http://schemas.openxmlformats.org/drawingml/2006/table">
            <a:tbl>
              <a:tblPr firstRow="1" bandRow="1">
                <a:tableStyleId>{5C22544A-7EE6-4342-B048-85BDC9FD1C3A}</a:tableStyleId>
              </a:tblPr>
              <a:tblGrid>
                <a:gridCol w="3640408">
                  <a:extLst>
                    <a:ext uri="{9D8B030D-6E8A-4147-A177-3AD203B41FA5}">
                      <a16:colId xmlns:a16="http://schemas.microsoft.com/office/drawing/2014/main" val="20000"/>
                    </a:ext>
                  </a:extLst>
                </a:gridCol>
                <a:gridCol w="4119410">
                  <a:extLst>
                    <a:ext uri="{9D8B030D-6E8A-4147-A177-3AD203B41FA5}">
                      <a16:colId xmlns:a16="http://schemas.microsoft.com/office/drawing/2014/main" val="20001"/>
                    </a:ext>
                  </a:extLst>
                </a:gridCol>
              </a:tblGrid>
              <a:tr h="860329">
                <a:tc>
                  <a:txBody>
                    <a:bodyPr/>
                    <a:lstStyle/>
                    <a:p>
                      <a:r>
                        <a:rPr lang="en-US" sz="2000" dirty="0"/>
                        <a:t>Liquids</a:t>
                      </a:r>
                    </a:p>
                  </a:txBody>
                  <a:tcPr marL="97777" marR="97777"/>
                </a:tc>
                <a:tc>
                  <a:txBody>
                    <a:bodyPr/>
                    <a:lstStyle/>
                    <a:p>
                      <a:r>
                        <a:rPr lang="en-US" sz="2000" dirty="0"/>
                        <a:t>Solids</a:t>
                      </a:r>
                    </a:p>
                  </a:txBody>
                  <a:tcPr marL="97777" marR="97777"/>
                </a:tc>
                <a:extLst>
                  <a:ext uri="{0D108BD9-81ED-4DB2-BD59-A6C34878D82A}">
                    <a16:rowId xmlns:a16="http://schemas.microsoft.com/office/drawing/2014/main" val="10000"/>
                  </a:ext>
                </a:extLst>
              </a:tr>
              <a:tr h="64142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Empty</a:t>
                      </a:r>
                      <a:r>
                        <a:rPr lang="en-US" sz="2000" baseline="0" dirty="0"/>
                        <a:t> cup</a:t>
                      </a:r>
                      <a:endParaRPr lang="en-US" sz="2000" dirty="0"/>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Empty</a:t>
                      </a:r>
                      <a:r>
                        <a:rPr lang="en-US" sz="2000" baseline="0" dirty="0"/>
                        <a:t> spoon</a:t>
                      </a:r>
                      <a:endParaRPr lang="en-US" sz="2000" dirty="0"/>
                    </a:p>
                  </a:txBody>
                  <a:tcPr marL="97777" marR="97777"/>
                </a:tc>
                <a:extLst>
                  <a:ext uri="{0D108BD9-81ED-4DB2-BD59-A6C34878D82A}">
                    <a16:rowId xmlns:a16="http://schemas.microsoft.com/office/drawing/2014/main" val="10001"/>
                  </a:ext>
                </a:extLst>
              </a:tr>
              <a:tr h="114839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1/16</a:t>
                      </a:r>
                      <a:r>
                        <a:rPr lang="en-US" sz="2000" baseline="0" dirty="0"/>
                        <a:t> </a:t>
                      </a:r>
                      <a:r>
                        <a:rPr lang="en-US" sz="2000" baseline="0" dirty="0" err="1"/>
                        <a:t>oz</a:t>
                      </a:r>
                      <a:endParaRPr lang="en-US" sz="2000" dirty="0"/>
                    </a:p>
                  </a:txBody>
                  <a:tcPr marL="97777" marR="97777"/>
                </a:tc>
                <a:tc>
                  <a:txBody>
                    <a:bodyPr/>
                    <a:lstStyle/>
                    <a:p>
                      <a:r>
                        <a:rPr lang="en-US" sz="2000" dirty="0"/>
                        <a:t>¼</a:t>
                      </a:r>
                      <a:r>
                        <a:rPr lang="en-US" sz="2000" baseline="0" dirty="0"/>
                        <a:t> level</a:t>
                      </a:r>
                      <a:endParaRPr lang="en-US" sz="2000" dirty="0"/>
                    </a:p>
                  </a:txBody>
                  <a:tcPr marL="97777" marR="97777"/>
                </a:tc>
                <a:extLst>
                  <a:ext uri="{0D108BD9-81ED-4DB2-BD59-A6C34878D82A}">
                    <a16:rowId xmlns:a16="http://schemas.microsoft.com/office/drawing/2014/main" val="10002"/>
                  </a:ext>
                </a:extLst>
              </a:tr>
              <a:tr h="1148398">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aseline="0" dirty="0"/>
                        <a:t>1/8 </a:t>
                      </a:r>
                      <a:r>
                        <a:rPr lang="en-US" sz="2000" baseline="0" dirty="0" err="1"/>
                        <a:t>oz</a:t>
                      </a:r>
                      <a:endParaRPr lang="en-US" sz="2000" baseline="0" dirty="0"/>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½</a:t>
                      </a:r>
                      <a:r>
                        <a:rPr lang="en-US" sz="2000" baseline="0" dirty="0"/>
                        <a:t> level</a:t>
                      </a:r>
                      <a:endParaRPr lang="en-US" sz="2000" dirty="0"/>
                    </a:p>
                  </a:txBody>
                  <a:tcPr marL="97777" marR="97777"/>
                </a:tc>
                <a:extLst>
                  <a:ext uri="{0D108BD9-81ED-4DB2-BD59-A6C34878D82A}">
                    <a16:rowId xmlns:a16="http://schemas.microsoft.com/office/drawing/2014/main" val="10003"/>
                  </a:ext>
                </a:extLst>
              </a:tr>
              <a:tr h="103464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aseline="0" dirty="0"/>
                        <a:t>1/4 </a:t>
                      </a:r>
                      <a:r>
                        <a:rPr lang="en-US" sz="2000" baseline="0" dirty="0" err="1"/>
                        <a:t>oz</a:t>
                      </a:r>
                      <a:endParaRPr lang="en-US" sz="2000" dirty="0"/>
                    </a:p>
                  </a:txBody>
                  <a:tcPr marL="97777" marR="97777"/>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dirty="0"/>
                        <a:t>Full</a:t>
                      </a:r>
                      <a:r>
                        <a:rPr lang="en-US" sz="2000" baseline="0" dirty="0"/>
                        <a:t> level</a:t>
                      </a:r>
                      <a:endParaRPr lang="en-US" sz="2000" dirty="0"/>
                    </a:p>
                  </a:txBody>
                  <a:tcPr marL="97777" marR="97777"/>
                </a:tc>
                <a:extLst>
                  <a:ext uri="{0D108BD9-81ED-4DB2-BD59-A6C34878D82A}">
                    <a16:rowId xmlns:a16="http://schemas.microsoft.com/office/drawing/2014/main" val="10004"/>
                  </a:ext>
                </a:extLst>
              </a:tr>
            </a:tbl>
          </a:graphicData>
        </a:graphic>
      </p:graphicFrame>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4150" y="5133613"/>
            <a:ext cx="1282710" cy="853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descr="Puree- Large maroon, 2-pea.JPG"/>
          <p:cNvPicPr>
            <a:picLocks noChangeAspect="1"/>
          </p:cNvPicPr>
          <p:nvPr/>
        </p:nvPicPr>
        <p:blipFill>
          <a:blip r:embed="rId3" cstate="print"/>
          <a:stretch>
            <a:fillRect/>
          </a:stretch>
        </p:blipFill>
        <p:spPr>
          <a:xfrm>
            <a:off x="8106724" y="2973217"/>
            <a:ext cx="677571" cy="905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1067" y="4010770"/>
            <a:ext cx="828884" cy="1058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9257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Rectangle 2"/>
          <p:cNvSpPr>
            <a:spLocks noGrp="1" noChangeArrowheads="1"/>
          </p:cNvSpPr>
          <p:nvPr>
            <p:ph type="title"/>
          </p:nvPr>
        </p:nvSpPr>
        <p:spPr/>
        <p:txBody>
          <a:bodyPr/>
          <a:lstStyle/>
          <a:p>
            <a:pPr eaLnBrk="1" hangingPunct="1">
              <a:defRPr/>
            </a:pPr>
            <a:r>
              <a:rPr lang="en-US" dirty="0"/>
              <a:t>Therapeutic Tools</a:t>
            </a:r>
          </a:p>
        </p:txBody>
      </p:sp>
      <p:pic>
        <p:nvPicPr>
          <p:cNvPr id="37891" name="Picture 5" descr="Gerber - Soft Bite Infant Spoon (Colors May Vary) - 6 ea"/>
          <p:cNvPicPr>
            <a:picLocks noChangeAspect="1" noChangeArrowheads="1"/>
          </p:cNvPicPr>
          <p:nvPr/>
        </p:nvPicPr>
        <p:blipFill>
          <a:blip r:embed="rId3" cstate="print"/>
          <a:srcRect/>
          <a:stretch>
            <a:fillRect/>
          </a:stretch>
        </p:blipFill>
        <p:spPr bwMode="auto">
          <a:xfrm>
            <a:off x="1227266" y="2440051"/>
            <a:ext cx="2572201" cy="2030684"/>
          </a:xfrm>
          <a:prstGeom prst="rect">
            <a:avLst/>
          </a:prstGeom>
          <a:noFill/>
          <a:ln w="9525">
            <a:noFill/>
            <a:miter lim="800000"/>
            <a:headEnd/>
            <a:tailEnd/>
          </a:ln>
        </p:spPr>
      </p:pic>
      <p:pic>
        <p:nvPicPr>
          <p:cNvPr id="37894" name="Picture 11" descr="KP-CC100_FlexiCutCup"/>
          <p:cNvPicPr>
            <a:picLocks noChangeAspect="1" noChangeArrowheads="1"/>
          </p:cNvPicPr>
          <p:nvPr/>
        </p:nvPicPr>
        <p:blipFill>
          <a:blip r:embed="rId4" cstate="print"/>
          <a:srcRect/>
          <a:stretch>
            <a:fillRect/>
          </a:stretch>
        </p:blipFill>
        <p:spPr bwMode="auto">
          <a:xfrm>
            <a:off x="4138286" y="5015637"/>
            <a:ext cx="3352800" cy="1828800"/>
          </a:xfrm>
          <a:prstGeom prst="rect">
            <a:avLst/>
          </a:prstGeom>
          <a:noFill/>
          <a:ln w="9525">
            <a:noFill/>
            <a:miter lim="800000"/>
            <a:headEnd/>
            <a:tailEnd/>
          </a:ln>
        </p:spPr>
      </p:pic>
      <p:sp>
        <p:nvSpPr>
          <p:cNvPr id="707596" name="Text Box 12"/>
          <p:cNvSpPr txBox="1">
            <a:spLocks noChangeArrowheads="1"/>
          </p:cNvSpPr>
          <p:nvPr/>
        </p:nvSpPr>
        <p:spPr bwMode="auto">
          <a:xfrm>
            <a:off x="2190864" y="1438848"/>
            <a:ext cx="1600200" cy="948418"/>
          </a:xfrm>
          <a:prstGeom prst="rect">
            <a:avLst/>
          </a:prstGeom>
          <a:noFill/>
          <a:ln w="9525" algn="ctr">
            <a:noFill/>
            <a:miter lim="800000"/>
            <a:headEnd/>
            <a:tailEnd/>
          </a:ln>
          <a:effectLst/>
        </p:spPr>
        <p:txBody>
          <a:bodyPr>
            <a:spAutoFit/>
          </a:bodyPr>
          <a:lstStyle/>
          <a:p>
            <a:pPr>
              <a:spcBef>
                <a:spcPct val="50000"/>
              </a:spcBef>
              <a:buFontTx/>
              <a:buNone/>
              <a:defRPr/>
            </a:pPr>
            <a:r>
              <a:rPr lang="en-US" b="1" dirty="0">
                <a:solidFill>
                  <a:schemeClr val="tx2"/>
                </a:solidFill>
                <a:latin typeface="Calibri" panose="020F0502020204030204" pitchFamily="34" charset="0"/>
              </a:rPr>
              <a:t>Plastic coated baby spoons</a:t>
            </a:r>
          </a:p>
        </p:txBody>
      </p:sp>
      <p:sp>
        <p:nvSpPr>
          <p:cNvPr id="707597" name="Text Box 13"/>
          <p:cNvSpPr txBox="1">
            <a:spLocks noChangeArrowheads="1"/>
          </p:cNvSpPr>
          <p:nvPr/>
        </p:nvSpPr>
        <p:spPr bwMode="auto">
          <a:xfrm>
            <a:off x="5093587" y="1410073"/>
            <a:ext cx="1600200" cy="948418"/>
          </a:xfrm>
          <a:prstGeom prst="rect">
            <a:avLst/>
          </a:prstGeom>
          <a:noFill/>
          <a:ln w="9525" algn="ctr">
            <a:noFill/>
            <a:miter lim="800000"/>
            <a:headEnd/>
            <a:tailEnd/>
          </a:ln>
          <a:effectLst/>
        </p:spPr>
        <p:txBody>
          <a:bodyPr>
            <a:spAutoFit/>
          </a:bodyPr>
          <a:lstStyle/>
          <a:p>
            <a:pPr algn="ctr">
              <a:spcBef>
                <a:spcPct val="50000"/>
              </a:spcBef>
              <a:buFontTx/>
              <a:buNone/>
              <a:defRPr/>
            </a:pPr>
            <a:r>
              <a:rPr lang="en-US" b="1" dirty="0">
                <a:solidFill>
                  <a:schemeClr val="tx2"/>
                </a:solidFill>
                <a:latin typeface="Calibri" panose="020F0502020204030204" pitchFamily="34" charset="0"/>
              </a:rPr>
              <a:t>Maroon spoons</a:t>
            </a:r>
          </a:p>
        </p:txBody>
      </p:sp>
      <p:sp>
        <p:nvSpPr>
          <p:cNvPr id="707598" name="Text Box 14"/>
          <p:cNvSpPr txBox="1">
            <a:spLocks noChangeArrowheads="1"/>
          </p:cNvSpPr>
          <p:nvPr/>
        </p:nvSpPr>
        <p:spPr bwMode="auto">
          <a:xfrm>
            <a:off x="8095350" y="1485360"/>
            <a:ext cx="1600200" cy="541952"/>
          </a:xfrm>
          <a:prstGeom prst="rect">
            <a:avLst/>
          </a:prstGeom>
          <a:noFill/>
          <a:ln w="9525" algn="ctr">
            <a:noFill/>
            <a:miter lim="800000"/>
            <a:headEnd/>
            <a:tailEnd/>
          </a:ln>
          <a:effectLst/>
        </p:spPr>
        <p:txBody>
          <a:bodyPr>
            <a:spAutoFit/>
          </a:bodyPr>
          <a:lstStyle/>
          <a:p>
            <a:pPr algn="ctr">
              <a:spcBef>
                <a:spcPct val="50000"/>
              </a:spcBef>
              <a:buFontTx/>
              <a:buNone/>
              <a:defRPr/>
            </a:pPr>
            <a:r>
              <a:rPr lang="en-US" b="1" dirty="0">
                <a:solidFill>
                  <a:schemeClr val="tx2"/>
                </a:solidFill>
                <a:latin typeface="Calibri" panose="020F0502020204030204" pitchFamily="34" charset="0"/>
              </a:rPr>
              <a:t>Nuk brush</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543" y="1794204"/>
            <a:ext cx="4114085" cy="3286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descr="nu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8378" y="2147265"/>
            <a:ext cx="3126224" cy="27484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7">
            <a:extLst>
              <a:ext uri="{FF2B5EF4-FFF2-40B4-BE49-F238E27FC236}">
                <a16:creationId xmlns:a16="http://schemas.microsoft.com/office/drawing/2014/main" id="{6BA3EF27-C46D-4BEA-B5CF-D9626CEB102B}"/>
              </a:ext>
            </a:extLst>
          </p:cNvPr>
          <p:cNvSpPr txBox="1">
            <a:spLocks noChangeArrowheads="1"/>
          </p:cNvSpPr>
          <p:nvPr/>
        </p:nvSpPr>
        <p:spPr bwMode="auto">
          <a:xfrm>
            <a:off x="3905289" y="4586329"/>
            <a:ext cx="3352800" cy="369332"/>
          </a:xfrm>
          <a:prstGeom prst="rect">
            <a:avLst/>
          </a:prstGeom>
          <a:noFill/>
          <a:ln w="9525" algn="ctr">
            <a:noFill/>
            <a:miter lim="800000"/>
            <a:headEnd/>
            <a:tailEnd/>
          </a:ln>
          <a:effectLst/>
        </p:spPr>
        <p:txBody>
          <a:bodyPr>
            <a:spAutoFit/>
          </a:bodyPr>
          <a:lstStyle/>
          <a:p>
            <a:pPr algn="ctr">
              <a:spcBef>
                <a:spcPct val="50000"/>
              </a:spcBef>
              <a:buFontTx/>
              <a:buNone/>
              <a:defRPr/>
            </a:pPr>
            <a:r>
              <a:rPr lang="en-US" b="1" dirty="0">
                <a:solidFill>
                  <a:schemeClr val="tx2"/>
                </a:solidFill>
              </a:rPr>
              <a:t>Flexi</a:t>
            </a:r>
            <a:r>
              <a:rPr lang="en-US" sz="1800" b="1" i="0" dirty="0">
                <a:solidFill>
                  <a:schemeClr val="tx2"/>
                </a:solidFill>
              </a:rPr>
              <a:t>-cut (nosey) cups</a:t>
            </a:r>
          </a:p>
        </p:txBody>
      </p:sp>
    </p:spTree>
    <p:extLst>
      <p:ext uri="{BB962C8B-B14F-4D97-AF65-F5344CB8AC3E}">
        <p14:creationId xmlns:p14="http://schemas.microsoft.com/office/powerpoint/2010/main" val="3773369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Structuring the Meal</a:t>
            </a:r>
          </a:p>
        </p:txBody>
      </p:sp>
      <p:sp>
        <p:nvSpPr>
          <p:cNvPr id="3" name="Content Placeholder 2"/>
          <p:cNvSpPr>
            <a:spLocks noGrp="1"/>
          </p:cNvSpPr>
          <p:nvPr>
            <p:ph sz="half" idx="1"/>
          </p:nvPr>
        </p:nvSpPr>
        <p:spPr>
          <a:xfrm>
            <a:off x="508517" y="1462721"/>
            <a:ext cx="11506201" cy="5171343"/>
          </a:xfrm>
        </p:spPr>
        <p:txBody>
          <a:bodyPr/>
          <a:lstStyle/>
          <a:p>
            <a:pPr marL="571500" indent="-457200"/>
            <a:r>
              <a:rPr lang="en-US" dirty="0">
                <a:solidFill>
                  <a:schemeClr val="bg1">
                    <a:lumMod val="50000"/>
                  </a:schemeClr>
                </a:solidFill>
              </a:rPr>
              <a:t>Mealtime rules:</a:t>
            </a:r>
          </a:p>
          <a:p>
            <a:pPr lvl="1" eaLnBrk="1" hangingPunct="1">
              <a:lnSpc>
                <a:spcPct val="80000"/>
              </a:lnSpc>
              <a:buSzPct val="100000"/>
              <a:buFont typeface="Calibri" panose="020F0502020204030204" pitchFamily="34" charset="0"/>
              <a:buChar char="—"/>
              <a:defRPr/>
            </a:pPr>
            <a:r>
              <a:rPr lang="en-US" dirty="0">
                <a:solidFill>
                  <a:schemeClr val="bg1">
                    <a:lumMod val="50000"/>
                  </a:schemeClr>
                </a:solidFill>
              </a:rPr>
              <a:t>Make rules that are feasible for you to follow through with</a:t>
            </a:r>
          </a:p>
          <a:p>
            <a:pPr lvl="1" eaLnBrk="1" hangingPunct="1">
              <a:lnSpc>
                <a:spcPct val="80000"/>
              </a:lnSpc>
              <a:buSzPct val="100000"/>
              <a:buFont typeface="Calibri" panose="020F0502020204030204" pitchFamily="34" charset="0"/>
              <a:buChar char="—"/>
              <a:defRPr/>
            </a:pPr>
            <a:endParaRPr lang="en-US" dirty="0">
              <a:solidFill>
                <a:schemeClr val="bg1">
                  <a:lumMod val="50000"/>
                </a:schemeClr>
              </a:solidFill>
            </a:endParaRPr>
          </a:p>
          <a:p>
            <a:pPr lvl="1" eaLnBrk="1" hangingPunct="1">
              <a:lnSpc>
                <a:spcPct val="80000"/>
              </a:lnSpc>
              <a:buSzPct val="100000"/>
              <a:buFont typeface="Calibri" panose="020F0502020204030204" pitchFamily="34" charset="0"/>
              <a:buChar char="—"/>
              <a:defRPr/>
            </a:pPr>
            <a:r>
              <a:rPr lang="en-US" dirty="0">
                <a:solidFill>
                  <a:schemeClr val="bg1">
                    <a:lumMod val="50000"/>
                  </a:schemeClr>
                </a:solidFill>
              </a:rPr>
              <a:t>State the rules to the child before each meal</a:t>
            </a:r>
          </a:p>
          <a:p>
            <a:pPr lvl="1" eaLnBrk="1" hangingPunct="1">
              <a:lnSpc>
                <a:spcPct val="80000"/>
              </a:lnSpc>
              <a:buSzPct val="100000"/>
              <a:buFont typeface="Calibri" panose="020F0502020204030204" pitchFamily="34" charset="0"/>
              <a:buChar char="—"/>
              <a:defRPr/>
            </a:pPr>
            <a:endParaRPr lang="en-US" dirty="0">
              <a:solidFill>
                <a:schemeClr val="bg1">
                  <a:lumMod val="50000"/>
                </a:schemeClr>
              </a:solidFill>
            </a:endParaRPr>
          </a:p>
          <a:p>
            <a:pPr lvl="1" eaLnBrk="1" hangingPunct="1">
              <a:lnSpc>
                <a:spcPct val="80000"/>
              </a:lnSpc>
              <a:buSzPct val="100000"/>
              <a:buFont typeface="Calibri" panose="020F0502020204030204" pitchFamily="34" charset="0"/>
              <a:buChar char="—"/>
              <a:defRPr/>
            </a:pPr>
            <a:r>
              <a:rPr lang="en-US" dirty="0">
                <a:solidFill>
                  <a:schemeClr val="bg1">
                    <a:lumMod val="50000"/>
                  </a:schemeClr>
                </a:solidFill>
              </a:rPr>
              <a:t>Make sure everyone feeding is using the same rules</a:t>
            </a:r>
          </a:p>
          <a:p>
            <a:pPr lvl="1" eaLnBrk="1" hangingPunct="1">
              <a:lnSpc>
                <a:spcPct val="80000"/>
              </a:lnSpc>
              <a:buSzPct val="100000"/>
              <a:buFont typeface="Calibri" panose="020F0502020204030204" pitchFamily="34" charset="0"/>
              <a:buChar char="—"/>
              <a:defRPr/>
            </a:pPr>
            <a:endParaRPr lang="en-US" dirty="0">
              <a:solidFill>
                <a:schemeClr val="bg1">
                  <a:lumMod val="50000"/>
                </a:schemeClr>
              </a:solidFill>
            </a:endParaRPr>
          </a:p>
          <a:p>
            <a:pPr lvl="1" eaLnBrk="1" hangingPunct="1">
              <a:lnSpc>
                <a:spcPct val="80000"/>
              </a:lnSpc>
              <a:buSzPct val="100000"/>
              <a:buFont typeface="Calibri" panose="020F0502020204030204" pitchFamily="34" charset="0"/>
              <a:buChar char="—"/>
              <a:defRPr/>
            </a:pPr>
            <a:r>
              <a:rPr lang="en-US" dirty="0">
                <a:solidFill>
                  <a:schemeClr val="bg1">
                    <a:lumMod val="50000"/>
                  </a:schemeClr>
                </a:solidFill>
              </a:rPr>
              <a:t>Follow through</a:t>
            </a:r>
          </a:p>
          <a:p>
            <a:pPr marL="463550" indent="-463550"/>
            <a:endParaRPr lang="en-US" dirty="0"/>
          </a:p>
        </p:txBody>
      </p:sp>
    </p:spTree>
    <p:extLst>
      <p:ext uri="{BB962C8B-B14F-4D97-AF65-F5344CB8AC3E}">
        <p14:creationId xmlns:p14="http://schemas.microsoft.com/office/powerpoint/2010/main" val="4087380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9" name="Rectangle 5"/>
          <p:cNvSpPr>
            <a:spLocks noGrp="1" noChangeArrowheads="1"/>
          </p:cNvSpPr>
          <p:nvPr>
            <p:ph type="title"/>
          </p:nvPr>
        </p:nvSpPr>
        <p:spPr/>
        <p:txBody>
          <a:bodyPr/>
          <a:lstStyle/>
          <a:p>
            <a:pPr eaLnBrk="1" hangingPunct="1">
              <a:defRPr/>
            </a:pPr>
            <a:r>
              <a:rPr lang="en-US" dirty="0"/>
              <a:t>Structuring the Meal</a:t>
            </a:r>
          </a:p>
        </p:txBody>
      </p:sp>
      <p:sp>
        <p:nvSpPr>
          <p:cNvPr id="712707" name="Rectangle 3"/>
          <p:cNvSpPr>
            <a:spLocks noGrp="1" noChangeArrowheads="1"/>
          </p:cNvSpPr>
          <p:nvPr>
            <p:ph sz="half" idx="1"/>
          </p:nvPr>
        </p:nvSpPr>
        <p:spPr>
          <a:xfrm>
            <a:off x="685800" y="1355011"/>
            <a:ext cx="8229600" cy="3886200"/>
          </a:xfrm>
        </p:spPr>
        <p:txBody>
          <a:bodyPr/>
          <a:lstStyle/>
          <a:p>
            <a:pPr eaLnBrk="1" hangingPunct="1">
              <a:buSzPct val="100000"/>
              <a:buFont typeface="Arial" panose="020B0604020202020204" pitchFamily="34" charset="0"/>
              <a:buChar char="•"/>
              <a:defRPr/>
            </a:pPr>
            <a:r>
              <a:rPr lang="en-US" dirty="0">
                <a:solidFill>
                  <a:schemeClr val="tx1">
                    <a:lumMod val="50000"/>
                    <a:lumOff val="50000"/>
                  </a:schemeClr>
                </a:solidFill>
              </a:rPr>
              <a:t>Length of meal</a:t>
            </a:r>
          </a:p>
          <a:p>
            <a:pPr lvl="1" eaLnBrk="1" hangingPunct="1">
              <a:lnSpc>
                <a:spcPct val="90000"/>
              </a:lnSpc>
              <a:buSzPct val="100000"/>
              <a:buFont typeface="Calibri" panose="020F0502020204030204" pitchFamily="34" charset="0"/>
              <a:buChar char="—"/>
              <a:defRPr/>
            </a:pPr>
            <a:r>
              <a:rPr lang="en-US" dirty="0">
                <a:solidFill>
                  <a:schemeClr val="tx1">
                    <a:lumMod val="50000"/>
                    <a:lumOff val="50000"/>
                  </a:schemeClr>
                </a:solidFill>
              </a:rPr>
              <a:t>Time based (e.g., 5 min, 15 min)</a:t>
            </a:r>
          </a:p>
          <a:p>
            <a:pPr lvl="1" eaLnBrk="1" hangingPunct="1">
              <a:lnSpc>
                <a:spcPct val="90000"/>
              </a:lnSpc>
              <a:buSzPct val="100000"/>
              <a:buFont typeface="Calibri" panose="020F0502020204030204" pitchFamily="34" charset="0"/>
              <a:buChar char="—"/>
              <a:defRPr/>
            </a:pPr>
            <a:r>
              <a:rPr lang="en-US" dirty="0">
                <a:solidFill>
                  <a:schemeClr val="tx1">
                    <a:lumMod val="50000"/>
                    <a:lumOff val="50000"/>
                  </a:schemeClr>
                </a:solidFill>
              </a:rPr>
              <a:t>Bite or drink based (e.g., 1 bite, 5 bites)</a:t>
            </a:r>
          </a:p>
          <a:p>
            <a:pPr lvl="1" eaLnBrk="1" hangingPunct="1">
              <a:lnSpc>
                <a:spcPct val="90000"/>
              </a:lnSpc>
              <a:buSzPct val="100000"/>
              <a:buFont typeface="Calibri" panose="020F0502020204030204" pitchFamily="34" charset="0"/>
              <a:buChar char="—"/>
              <a:defRPr/>
            </a:pPr>
            <a:r>
              <a:rPr lang="en-US" dirty="0">
                <a:solidFill>
                  <a:schemeClr val="tx1">
                    <a:lumMod val="50000"/>
                    <a:lumOff val="50000"/>
                  </a:schemeClr>
                </a:solidFill>
              </a:rPr>
              <a:t>Set the child up for success</a:t>
            </a:r>
          </a:p>
          <a:p>
            <a:pPr lvl="1" eaLnBrk="1" hangingPunct="1">
              <a:lnSpc>
                <a:spcPct val="90000"/>
              </a:lnSpc>
              <a:buSzPct val="100000"/>
              <a:buFont typeface="Calibri" panose="020F0502020204030204" pitchFamily="34" charset="0"/>
              <a:buChar char="—"/>
              <a:defRPr/>
            </a:pPr>
            <a:r>
              <a:rPr lang="en-US" dirty="0">
                <a:solidFill>
                  <a:schemeClr val="tx1">
                    <a:lumMod val="50000"/>
                    <a:lumOff val="50000"/>
                  </a:schemeClr>
                </a:solidFill>
              </a:rPr>
              <a:t>What is feasible for follow through? </a:t>
            </a:r>
          </a:p>
          <a:p>
            <a:pPr lvl="3" eaLnBrk="1" hangingPunct="1">
              <a:buClr>
                <a:srgbClr val="99FF33"/>
              </a:buClr>
              <a:buSzPct val="120000"/>
              <a:buFontTx/>
              <a:buNone/>
              <a:defRPr/>
            </a:pPr>
            <a:endParaRPr lang="en-US" dirty="0"/>
          </a:p>
          <a:p>
            <a:pPr lvl="1" eaLnBrk="1" hangingPunct="1">
              <a:buClr>
                <a:srgbClr val="99FF33"/>
              </a:buClr>
              <a:buSzPct val="120000"/>
              <a:buFontTx/>
              <a:buNone/>
              <a:defRPr/>
            </a:pPr>
            <a:endParaRPr lang="en-US" dirty="0"/>
          </a:p>
          <a:p>
            <a:pPr lvl="1" eaLnBrk="1" hangingPunct="1">
              <a:buClr>
                <a:srgbClr val="99FF33"/>
              </a:buClr>
              <a:buSzPct val="80000"/>
              <a:buFontTx/>
              <a:buNone/>
              <a:defRPr/>
            </a:pP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3886201"/>
            <a:ext cx="8753517" cy="2199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8003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1" name="Text Box 5"/>
          <p:cNvSpPr txBox="1">
            <a:spLocks noChangeArrowheads="1"/>
          </p:cNvSpPr>
          <p:nvPr/>
        </p:nvSpPr>
        <p:spPr bwMode="auto">
          <a:xfrm>
            <a:off x="1025589" y="5081785"/>
            <a:ext cx="9498563" cy="1200329"/>
          </a:xfrm>
          <a:prstGeom prst="rect">
            <a:avLst/>
          </a:prstGeom>
          <a:noFill/>
          <a:ln w="12700">
            <a:noFill/>
            <a:miter lim="800000"/>
            <a:headEnd/>
            <a:tailEnd/>
          </a:ln>
          <a:effectLst/>
        </p:spPr>
        <p:txBody>
          <a:bodyPr wrap="square">
            <a:spAutoFit/>
          </a:bodyPr>
          <a:lstStyle/>
          <a:p>
            <a:pPr lvl="1" eaLnBrk="0" hangingPunct="0">
              <a:lnSpc>
                <a:spcPct val="100000"/>
              </a:lnSpc>
              <a:buClr>
                <a:schemeClr val="tx2"/>
              </a:buClr>
              <a:buSzPct val="110000"/>
              <a:buFontTx/>
              <a:buNone/>
              <a:defRPr/>
            </a:pPr>
            <a:endParaRPr lang="en-US" sz="2400" dirty="0">
              <a:solidFill>
                <a:schemeClr val="bg1">
                  <a:lumMod val="50000"/>
                </a:schemeClr>
              </a:solidFill>
              <a:latin typeface="Calibri" panose="020F0502020204030204" pitchFamily="34" charset="0"/>
            </a:endParaRPr>
          </a:p>
          <a:p>
            <a:pPr lvl="1" eaLnBrk="0" hangingPunct="0">
              <a:lnSpc>
                <a:spcPct val="100000"/>
              </a:lnSpc>
              <a:buClr>
                <a:schemeClr val="tx2"/>
              </a:buClr>
              <a:buSzPct val="110000"/>
              <a:buFontTx/>
              <a:buNone/>
              <a:defRPr/>
            </a:pPr>
            <a:r>
              <a:rPr lang="en-US" sz="2400" dirty="0">
                <a:solidFill>
                  <a:schemeClr val="bg1"/>
                </a:solidFill>
                <a:latin typeface="Calibri" panose="020F0502020204030204" pitchFamily="34" charset="0"/>
              </a:rPr>
              <a:t>Feeding behavior is quantified and measured precisely</a:t>
            </a:r>
          </a:p>
          <a:p>
            <a:pPr eaLnBrk="0" hangingPunct="0">
              <a:lnSpc>
                <a:spcPct val="100000"/>
              </a:lnSpc>
              <a:spcBef>
                <a:spcPct val="50000"/>
              </a:spcBef>
              <a:buFontTx/>
              <a:buNone/>
              <a:defRPr/>
            </a:pPr>
            <a:endParaRPr lang="en-US" sz="1600" dirty="0"/>
          </a:p>
        </p:txBody>
      </p:sp>
      <p:pic>
        <p:nvPicPr>
          <p:cNvPr id="12290" name="Picture 2" descr="S:\Feeding\Feeding Community Outreach\Unit Pictures\New Photos\V97573-HamPhoto-48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7830" y="253306"/>
            <a:ext cx="7900416" cy="52669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B6476D3-CA74-4EAA-953F-371976C20AC9}"/>
              </a:ext>
            </a:extLst>
          </p:cNvPr>
          <p:cNvSpPr txBox="1"/>
          <p:nvPr/>
        </p:nvSpPr>
        <p:spPr>
          <a:xfrm>
            <a:off x="818762" y="5703007"/>
            <a:ext cx="8903735" cy="461665"/>
          </a:xfrm>
          <a:prstGeom prst="rect">
            <a:avLst/>
          </a:prstGeom>
          <a:noFill/>
        </p:spPr>
        <p:txBody>
          <a:bodyPr wrap="square">
            <a:spAutoFit/>
          </a:bodyPr>
          <a:lstStyle/>
          <a:p>
            <a:pPr lvl="1" eaLnBrk="0" hangingPunct="0">
              <a:lnSpc>
                <a:spcPct val="100000"/>
              </a:lnSpc>
              <a:buClr>
                <a:schemeClr val="tx2"/>
              </a:buClr>
              <a:buSzPct val="110000"/>
              <a:buFontTx/>
              <a:buNone/>
              <a:defRPr/>
            </a:pPr>
            <a:r>
              <a:rPr lang="en-US" sz="2400" i="0" dirty="0">
                <a:solidFill>
                  <a:srgbClr val="676767"/>
                </a:solidFill>
                <a:latin typeface="Arial" panose="020B0604020202020204" pitchFamily="34" charset="0"/>
                <a:cs typeface="Arial" panose="020B0604020202020204" pitchFamily="34" charset="0"/>
              </a:rPr>
              <a:t>Feeding behavior is quantified and measured precisely</a:t>
            </a:r>
          </a:p>
        </p:txBody>
      </p:sp>
    </p:spTree>
    <p:extLst>
      <p:ext uri="{BB962C8B-B14F-4D97-AF65-F5344CB8AC3E}">
        <p14:creationId xmlns:p14="http://schemas.microsoft.com/office/powerpoint/2010/main" val="760942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499188" y="137160"/>
            <a:ext cx="9756422" cy="1325563"/>
          </a:xfrm>
        </p:spPr>
        <p:txBody>
          <a:bodyPr>
            <a:noAutofit/>
          </a:bodyPr>
          <a:lstStyle/>
          <a:p>
            <a:pPr eaLnBrk="1" hangingPunct="1">
              <a:defRPr/>
            </a:pPr>
            <a:r>
              <a:rPr lang="en-US" dirty="0"/>
              <a:t>Operationally Defining Behavior</a:t>
            </a:r>
          </a:p>
        </p:txBody>
      </p:sp>
      <p:sp>
        <p:nvSpPr>
          <p:cNvPr id="801795" name="Rectangle 3"/>
          <p:cNvSpPr>
            <a:spLocks noGrp="1" noChangeArrowheads="1"/>
          </p:cNvSpPr>
          <p:nvPr>
            <p:ph sz="half" idx="1"/>
          </p:nvPr>
        </p:nvSpPr>
        <p:spPr>
          <a:xfrm>
            <a:off x="615820" y="1296955"/>
            <a:ext cx="9955764" cy="4384522"/>
          </a:xfrm>
        </p:spPr>
        <p:txBody>
          <a:bodyPr>
            <a:normAutofit/>
          </a:bodyPr>
          <a:lstStyle/>
          <a:p>
            <a:pPr>
              <a:buSzPct val="100000"/>
              <a:defRPr/>
            </a:pPr>
            <a:r>
              <a:rPr lang="en-US" dirty="0"/>
              <a:t>Identify foods that will be presented</a:t>
            </a:r>
          </a:p>
          <a:p>
            <a:pPr>
              <a:buSzPct val="100000"/>
              <a:defRPr/>
            </a:pPr>
            <a:r>
              <a:rPr lang="en-US" dirty="0"/>
              <a:t>Used to remove ambiguity and ensure all data collectors are measuring same behavior</a:t>
            </a:r>
          </a:p>
          <a:p>
            <a:pPr>
              <a:buSzPct val="100000"/>
              <a:defRPr/>
            </a:pPr>
            <a:r>
              <a:rPr lang="en-US" dirty="0"/>
              <a:t>Data Collection</a:t>
            </a:r>
          </a:p>
          <a:p>
            <a:pPr lvl="1">
              <a:buSzPct val="100000"/>
              <a:buFont typeface="Arial" panose="020B0604020202020204" pitchFamily="34" charset="0"/>
              <a:buChar char="‒"/>
              <a:defRPr/>
            </a:pPr>
            <a:r>
              <a:rPr lang="en-US" dirty="0"/>
              <a:t>Computer data</a:t>
            </a:r>
          </a:p>
          <a:p>
            <a:pPr lvl="1">
              <a:buSzPct val="100000"/>
              <a:buFont typeface="Arial" panose="020B0604020202020204" pitchFamily="34" charset="0"/>
              <a:buChar char="‒"/>
              <a:defRPr/>
            </a:pPr>
            <a:r>
              <a:rPr lang="en-US" dirty="0"/>
              <a:t>Paper and pencil data</a:t>
            </a:r>
          </a:p>
          <a:p>
            <a:pPr lvl="1">
              <a:buSzPct val="100000"/>
              <a:buFont typeface="Arial" panose="020B0604020202020204" pitchFamily="34" charset="0"/>
              <a:buChar char="‒"/>
              <a:defRPr/>
            </a:pPr>
            <a:r>
              <a:rPr lang="en-US" dirty="0"/>
              <a:t>Clicker data</a:t>
            </a:r>
          </a:p>
          <a:p>
            <a:pPr eaLnBrk="1" hangingPunct="1">
              <a:buClr>
                <a:schemeClr val="bg1"/>
              </a:buClr>
              <a:buSzPct val="100000"/>
              <a:buFont typeface="Arial" panose="020B0604020202020204" pitchFamily="34" charset="0"/>
              <a:buChar char="•"/>
              <a:defRPr/>
            </a:pPr>
            <a:endParaRPr lang="en-US" dirty="0"/>
          </a:p>
          <a:p>
            <a:pPr lvl="1" eaLnBrk="1" hangingPunct="1">
              <a:buClr>
                <a:srgbClr val="99FF33"/>
              </a:buClr>
              <a:buSzPct val="120000"/>
              <a:buFontTx/>
              <a:buNone/>
              <a:defRPr/>
            </a:pPr>
            <a:endParaRPr lang="en-US" dirty="0"/>
          </a:p>
        </p:txBody>
      </p:sp>
      <p:pic>
        <p:nvPicPr>
          <p:cNvPr id="6" name="631EFA26-1968-4340-A8E7-8A02EBA922C8" descr="631EFA26-1968-4340-A8E7-8A02EBA922C8"/>
          <p:cNvPicPr>
            <a:picLocks noGrp="1" noChangeAspect="1" noChangeArrowheads="1"/>
          </p:cNvPicPr>
          <p:nvPr/>
        </p:nvPicPr>
        <p:blipFill>
          <a:blip r:embed="rId3" cstate="print"/>
          <a:stretch>
            <a:fillRect/>
          </a:stretch>
        </p:blipFill>
        <p:spPr bwMode="auto">
          <a:xfrm>
            <a:off x="5852079" y="3279711"/>
            <a:ext cx="4226560" cy="3169920"/>
          </a:xfrm>
          <a:prstGeom prst="rect">
            <a:avLst/>
          </a:prstGeom>
          <a:noFill/>
          <a:ln w="9525">
            <a:noFill/>
            <a:miter lim="800000"/>
            <a:headEnd/>
            <a:tailEnd/>
          </a:ln>
        </p:spPr>
      </p:pic>
    </p:spTree>
    <p:extLst>
      <p:ext uri="{BB962C8B-B14F-4D97-AF65-F5344CB8AC3E}">
        <p14:creationId xmlns:p14="http://schemas.microsoft.com/office/powerpoint/2010/main" val="193079835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Promoting Healthy Eating </a:t>
            </a:r>
          </a:p>
        </p:txBody>
      </p:sp>
      <p:sp>
        <p:nvSpPr>
          <p:cNvPr id="4" name="Content Placeholder 3"/>
          <p:cNvSpPr>
            <a:spLocks noGrp="1"/>
          </p:cNvSpPr>
          <p:nvPr>
            <p:ph sz="half" idx="1"/>
          </p:nvPr>
        </p:nvSpPr>
        <p:spPr>
          <a:xfrm>
            <a:off x="685800" y="1485900"/>
            <a:ext cx="8229600" cy="3886200"/>
          </a:xfrm>
        </p:spPr>
        <p:txBody>
          <a:bodyPr/>
          <a:lstStyle/>
          <a:p>
            <a:r>
              <a:rPr lang="en-US" dirty="0"/>
              <a:t>Strategies you can provide to caregiver to promote healthy eating </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57</a:t>
            </a:fld>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195" y="2689505"/>
            <a:ext cx="5368603" cy="3575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28226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
            <a:ext cx="9531220" cy="1325563"/>
          </a:xfrm>
        </p:spPr>
        <p:txBody>
          <a:bodyPr>
            <a:normAutofit fontScale="90000"/>
          </a:bodyPr>
          <a:lstStyle/>
          <a:p>
            <a:r>
              <a:rPr lang="en-US" dirty="0"/>
              <a:t>Strategies to Promote Healthy Eating</a:t>
            </a:r>
          </a:p>
        </p:txBody>
      </p:sp>
      <p:sp>
        <p:nvSpPr>
          <p:cNvPr id="4" name="Content Placeholder 3"/>
          <p:cNvSpPr>
            <a:spLocks noGrp="1"/>
          </p:cNvSpPr>
          <p:nvPr>
            <p:ph sz="half" idx="1"/>
          </p:nvPr>
        </p:nvSpPr>
        <p:spPr>
          <a:xfrm>
            <a:off x="409002" y="1462723"/>
            <a:ext cx="11052111" cy="4839469"/>
          </a:xfrm>
        </p:spPr>
        <p:txBody>
          <a:bodyPr>
            <a:normAutofit fontScale="92500" lnSpcReduction="20000"/>
          </a:bodyPr>
          <a:lstStyle/>
          <a:p>
            <a:r>
              <a:rPr lang="en-US" dirty="0"/>
              <a:t>Establish a meal and snack schedule</a:t>
            </a:r>
          </a:p>
          <a:p>
            <a:pPr lvl="1">
              <a:buFont typeface="Arial" panose="020B0604020202020204" pitchFamily="34" charset="0"/>
              <a:buChar char="‒"/>
            </a:pPr>
            <a:r>
              <a:rPr lang="en-US" dirty="0"/>
              <a:t>Limit meals to 30 minutes</a:t>
            </a:r>
          </a:p>
          <a:p>
            <a:r>
              <a:rPr lang="en-US" dirty="0"/>
              <a:t>Serve meals in the kitchen or dining area</a:t>
            </a:r>
          </a:p>
          <a:p>
            <a:pPr lvl="1">
              <a:buFont typeface="Arial" panose="020B0604020202020204" pitchFamily="34" charset="0"/>
              <a:buChar char="‒"/>
            </a:pPr>
            <a:r>
              <a:rPr lang="en-US" dirty="0"/>
              <a:t>Limit the child from walking around </a:t>
            </a:r>
          </a:p>
          <a:p>
            <a:pPr lvl="1">
              <a:buFont typeface="Arial" panose="020B0604020202020204" pitchFamily="34" charset="0"/>
              <a:buChar char="‒"/>
            </a:pPr>
            <a:r>
              <a:rPr lang="en-US" dirty="0"/>
              <a:t>Use age-appropriate seating (e.g., booster seat)</a:t>
            </a:r>
          </a:p>
          <a:p>
            <a:pPr lvl="1">
              <a:buFont typeface="Arial" panose="020B0604020202020204" pitchFamily="34" charset="0"/>
              <a:buChar char="‒"/>
            </a:pPr>
            <a:r>
              <a:rPr lang="en-US" dirty="0"/>
              <a:t>Limit distractions during mealtime (e.g., TV or tablet)</a:t>
            </a:r>
          </a:p>
          <a:p>
            <a:pPr lvl="1"/>
            <a:endParaRPr lang="en-US" dirty="0"/>
          </a:p>
          <a:p>
            <a:pPr lvl="1"/>
            <a:endParaRPr lang="en-US" dirty="0"/>
          </a:p>
          <a:p>
            <a:pPr marL="57150" indent="0">
              <a:buNone/>
            </a:pPr>
            <a:endParaRPr lang="en-US" sz="2400" i="1" dirty="0"/>
          </a:p>
          <a:p>
            <a:pPr marL="57150" indent="0">
              <a:buNone/>
            </a:pPr>
            <a:r>
              <a:rPr lang="en-US" sz="2400" i="1" dirty="0"/>
              <a:t>(Williams &amp; Foxx, 2007)</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58</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9062" y="4331970"/>
            <a:ext cx="4291584" cy="2388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2020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
            <a:ext cx="9708502" cy="1325563"/>
          </a:xfrm>
        </p:spPr>
        <p:txBody>
          <a:bodyPr>
            <a:normAutofit fontScale="90000"/>
          </a:bodyPr>
          <a:lstStyle/>
          <a:p>
            <a:r>
              <a:rPr lang="en-US" dirty="0"/>
              <a:t>Strategies to Promote Healthy Eating</a:t>
            </a:r>
          </a:p>
        </p:txBody>
      </p:sp>
      <p:sp>
        <p:nvSpPr>
          <p:cNvPr id="4" name="Content Placeholder 3"/>
          <p:cNvSpPr>
            <a:spLocks noGrp="1"/>
          </p:cNvSpPr>
          <p:nvPr>
            <p:ph sz="half" idx="1"/>
          </p:nvPr>
        </p:nvSpPr>
        <p:spPr>
          <a:xfrm>
            <a:off x="685799" y="1778837"/>
            <a:ext cx="9512559" cy="3886200"/>
          </a:xfrm>
        </p:spPr>
        <p:txBody>
          <a:bodyPr>
            <a:normAutofit/>
          </a:bodyPr>
          <a:lstStyle/>
          <a:p>
            <a:r>
              <a:rPr lang="en-US" dirty="0"/>
              <a:t>Entire family should model eating a wide range of foods </a:t>
            </a:r>
          </a:p>
          <a:p>
            <a:pPr lvl="1">
              <a:buFont typeface="Arial" panose="020B0604020202020204" pitchFamily="34" charset="0"/>
              <a:buChar char="‒"/>
            </a:pPr>
            <a:r>
              <a:rPr lang="en-US" dirty="0"/>
              <a:t>Do not express dislike of a particular food in front of child</a:t>
            </a:r>
          </a:p>
          <a:p>
            <a:r>
              <a:rPr lang="en-US" dirty="0"/>
              <a:t>Repeatedly offer new foods</a:t>
            </a:r>
          </a:p>
          <a:p>
            <a:pPr lvl="1">
              <a:buFont typeface="Arial" panose="020B0604020202020204" pitchFamily="34" charset="0"/>
              <a:buChar char="‒"/>
            </a:pPr>
            <a:r>
              <a:rPr lang="en-US" dirty="0"/>
              <a:t>Exposure to a flavor 15-20 times increases liking of the flavor </a:t>
            </a:r>
            <a:r>
              <a:rPr lang="en-US" i="1" dirty="0"/>
              <a:t>(Birch &amp; Marlin, 1982)</a:t>
            </a:r>
          </a:p>
          <a:p>
            <a:pPr lvl="1">
              <a:buFont typeface="Arial" panose="020B0604020202020204" pitchFamily="34" charset="0"/>
              <a:buChar char="‒"/>
            </a:pPr>
            <a:r>
              <a:rPr lang="en-US" dirty="0"/>
              <a:t>“No thank you” bite during meals</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59</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526" y="5952932"/>
            <a:ext cx="3267075"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827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37160"/>
            <a:ext cx="9596535" cy="1325563"/>
          </a:xfrm>
        </p:spPr>
        <p:txBody>
          <a:bodyPr>
            <a:normAutofit fontScale="90000"/>
          </a:bodyPr>
          <a:lstStyle/>
          <a:p>
            <a:r>
              <a:rPr lang="en-US" dirty="0"/>
              <a:t>Strategies to Promote Healthy Eating</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60</a:t>
            </a:fld>
            <a:endParaRPr lang="en-US" dirty="0"/>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9081"/>
          <a:stretch/>
        </p:blipFill>
        <p:spPr bwMode="auto">
          <a:xfrm>
            <a:off x="2500605" y="1966963"/>
            <a:ext cx="5780723" cy="326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74800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396" y="25193"/>
            <a:ext cx="9484567" cy="1325563"/>
          </a:xfrm>
        </p:spPr>
        <p:txBody>
          <a:bodyPr>
            <a:normAutofit fontScale="90000"/>
          </a:bodyPr>
          <a:lstStyle/>
          <a:p>
            <a:r>
              <a:rPr lang="en-US" dirty="0"/>
              <a:t>Strategies to Promote Healthy Eating</a:t>
            </a:r>
          </a:p>
        </p:txBody>
      </p:sp>
      <p:sp>
        <p:nvSpPr>
          <p:cNvPr id="4" name="Content Placeholder 3"/>
          <p:cNvSpPr>
            <a:spLocks noGrp="1"/>
          </p:cNvSpPr>
          <p:nvPr>
            <p:ph sz="half" idx="1"/>
          </p:nvPr>
        </p:nvSpPr>
        <p:spPr>
          <a:xfrm>
            <a:off x="345233" y="1035698"/>
            <a:ext cx="11299371" cy="5255023"/>
          </a:xfrm>
        </p:spPr>
        <p:txBody>
          <a:bodyPr>
            <a:normAutofit fontScale="85000" lnSpcReduction="20000"/>
          </a:bodyPr>
          <a:lstStyle/>
          <a:p>
            <a:r>
              <a:rPr lang="en-US" dirty="0"/>
              <a:t>Appropriate mealtime behavior</a:t>
            </a:r>
          </a:p>
          <a:p>
            <a:pPr lvl="1">
              <a:buFont typeface="Arial" panose="020B0604020202020204" pitchFamily="34" charset="0"/>
              <a:buChar char="‒"/>
            </a:pPr>
            <a:r>
              <a:rPr lang="en-US" dirty="0"/>
              <a:t>Provide enthusiastic attention and praise immediately following good behavior (e.g., smelling or licking the food)</a:t>
            </a:r>
          </a:p>
          <a:p>
            <a:r>
              <a:rPr lang="en-US" dirty="0"/>
              <a:t>Unwanted mealtime behavior</a:t>
            </a:r>
          </a:p>
          <a:p>
            <a:pPr lvl="1">
              <a:buFont typeface="Arial" panose="020B0604020202020204" pitchFamily="34" charset="0"/>
              <a:buChar char="‒"/>
            </a:pPr>
            <a:r>
              <a:rPr lang="en-US" dirty="0"/>
              <a:t>Ignore refusal behaviors and age-appropriate messiness</a:t>
            </a:r>
          </a:p>
          <a:p>
            <a:pPr lvl="2"/>
            <a:r>
              <a:rPr lang="en-US" dirty="0"/>
              <a:t>Including saying anything, sighing, facial expressions </a:t>
            </a:r>
          </a:p>
          <a:p>
            <a:pPr lvl="1"/>
            <a:endParaRPr lang="en-US" dirty="0"/>
          </a:p>
          <a:p>
            <a:pPr lvl="1"/>
            <a:endParaRPr lang="en-US" dirty="0"/>
          </a:p>
          <a:p>
            <a:pPr lvl="1"/>
            <a:endParaRPr lang="en-US" dirty="0"/>
          </a:p>
          <a:p>
            <a:pPr lvl="1"/>
            <a:endParaRPr lang="en-US" dirty="0"/>
          </a:p>
          <a:p>
            <a:pPr lvl="1"/>
            <a:endParaRPr lang="en-US" dirty="0"/>
          </a:p>
          <a:p>
            <a:pPr marL="457200" lvl="1" indent="0">
              <a:buNone/>
            </a:pPr>
            <a:r>
              <a:rPr lang="en-US" sz="2900" i="1" dirty="0"/>
              <a:t>(Williams &amp; Foxx, 2007)</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61</a:t>
            </a:fld>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9514" y="3852321"/>
            <a:ext cx="3179507" cy="1786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S:\Feeding\Feeding Community Outreach\Unit Pictures\New Photos\V97597-HamPhoto-48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2106" y="3852321"/>
            <a:ext cx="36576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31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37160"/>
            <a:ext cx="9596535" cy="1325563"/>
          </a:xfrm>
        </p:spPr>
        <p:txBody>
          <a:bodyPr>
            <a:normAutofit fontScale="90000"/>
          </a:bodyPr>
          <a:lstStyle/>
          <a:p>
            <a:r>
              <a:rPr lang="en-US" dirty="0"/>
              <a:t>Strategies to Promote Healthy Eating</a:t>
            </a:r>
          </a:p>
        </p:txBody>
      </p:sp>
      <p:sp>
        <p:nvSpPr>
          <p:cNvPr id="4" name="Content Placeholder 3"/>
          <p:cNvSpPr>
            <a:spLocks noGrp="1"/>
          </p:cNvSpPr>
          <p:nvPr>
            <p:ph sz="half" idx="1"/>
          </p:nvPr>
        </p:nvSpPr>
        <p:spPr/>
        <p:txBody>
          <a:bodyPr/>
          <a:lstStyle/>
          <a:p>
            <a:endParaRPr lang="en-US" dirty="0"/>
          </a:p>
          <a:p>
            <a:endParaRPr lang="en-US" dirty="0"/>
          </a:p>
          <a:p>
            <a:pPr lvl="1"/>
            <a:endParaRPr lang="en-US" dirty="0"/>
          </a:p>
          <a:p>
            <a:pPr lvl="1"/>
            <a:endParaRPr lang="en-US" dirty="0"/>
          </a:p>
          <a:p>
            <a:pPr lvl="1"/>
            <a:endParaRPr lang="en-US" dirty="0"/>
          </a:p>
          <a:p>
            <a:pPr lvl="1"/>
            <a:endParaRPr lang="en-US" dirty="0"/>
          </a:p>
          <a:p>
            <a:pPr marL="457200" lvl="1" indent="0">
              <a:buNone/>
            </a:pPr>
            <a:endParaRPr lang="en-US" i="1" dirty="0"/>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62</a:t>
            </a:fld>
            <a:endParaRPr lang="en-US" dirty="0"/>
          </a:p>
        </p:txBody>
      </p:sp>
      <p:sp>
        <p:nvSpPr>
          <p:cNvPr id="5" name="Rectangle 4"/>
          <p:cNvSpPr/>
          <p:nvPr/>
        </p:nvSpPr>
        <p:spPr>
          <a:xfrm>
            <a:off x="1028700" y="4669385"/>
            <a:ext cx="8572500" cy="1409617"/>
          </a:xfrm>
          <a:prstGeom prst="rect">
            <a:avLst/>
          </a:prstGeom>
        </p:spPr>
        <p:txBody>
          <a:bodyPr wrap="square">
            <a:spAutoFit/>
          </a:bodyPr>
          <a:lstStyle/>
          <a:p>
            <a:pPr marL="342900" indent="-342900" eaLnBrk="0" hangingPunct="0">
              <a:spcBef>
                <a:spcPct val="20000"/>
              </a:spcBef>
              <a:buFont typeface="Arial" charset="0"/>
              <a:buChar char="•"/>
            </a:pPr>
            <a:r>
              <a:rPr lang="en-US" sz="2800" dirty="0">
                <a:solidFill>
                  <a:srgbClr val="676767"/>
                </a:solidFill>
                <a:latin typeface="Calibri" pitchFamily="34" charset="0"/>
              </a:rPr>
              <a:t>Start with a single, small bite</a:t>
            </a:r>
          </a:p>
          <a:p>
            <a:pPr marL="742950" lvl="1" indent="-285750" eaLnBrk="0" hangingPunct="0">
              <a:spcBef>
                <a:spcPct val="20000"/>
              </a:spcBef>
              <a:buFont typeface="Arial" charset="0"/>
              <a:buChar char="–"/>
            </a:pPr>
            <a:r>
              <a:rPr lang="en-US" sz="2400" dirty="0">
                <a:solidFill>
                  <a:srgbClr val="676767"/>
                </a:solidFill>
                <a:latin typeface="Calibri" pitchFamily="34" charset="0"/>
              </a:rPr>
              <a:t>On separate plate </a:t>
            </a:r>
          </a:p>
          <a:p>
            <a:pPr marL="742950" lvl="1" indent="-285750" eaLnBrk="0" hangingPunct="0">
              <a:spcBef>
                <a:spcPct val="20000"/>
              </a:spcBef>
              <a:buFont typeface="Arial" charset="0"/>
              <a:buChar char="–"/>
            </a:pPr>
            <a:r>
              <a:rPr lang="en-US" sz="2400" dirty="0">
                <a:solidFill>
                  <a:srgbClr val="676767"/>
                </a:solidFill>
                <a:latin typeface="Calibri" pitchFamily="34" charset="0"/>
              </a:rPr>
              <a:t>On plate with preferred food</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4427" y="1462723"/>
            <a:ext cx="3901946" cy="2952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Picky eaters: 10 solutions to the picky eating problem">
            <a:extLst>
              <a:ext uri="{FF2B5EF4-FFF2-40B4-BE49-F238E27FC236}">
                <a16:creationId xmlns:a16="http://schemas.microsoft.com/office/drawing/2014/main" id="{144513A8-6C2C-4BC0-B319-534B512A09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1387663"/>
            <a:ext cx="5715000" cy="3216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66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 y="137160"/>
            <a:ext cx="9624527" cy="1325563"/>
          </a:xfrm>
        </p:spPr>
        <p:txBody>
          <a:bodyPr>
            <a:normAutofit fontScale="90000"/>
          </a:bodyPr>
          <a:lstStyle/>
          <a:p>
            <a:r>
              <a:rPr lang="en-US" dirty="0"/>
              <a:t>Strategies to Promote Healthy Eating</a:t>
            </a:r>
          </a:p>
        </p:txBody>
      </p:sp>
      <p:sp>
        <p:nvSpPr>
          <p:cNvPr id="4" name="Content Placeholder 3"/>
          <p:cNvSpPr>
            <a:spLocks noGrp="1"/>
          </p:cNvSpPr>
          <p:nvPr>
            <p:ph sz="half" idx="1"/>
          </p:nvPr>
        </p:nvSpPr>
        <p:spPr>
          <a:xfrm>
            <a:off x="685799" y="1530220"/>
            <a:ext cx="10417630" cy="4614102"/>
          </a:xfrm>
        </p:spPr>
        <p:txBody>
          <a:bodyPr>
            <a:normAutofit/>
          </a:bodyPr>
          <a:lstStyle/>
          <a:p>
            <a:r>
              <a:rPr lang="en-US" dirty="0"/>
              <a:t>To Premack, or not to Premack</a:t>
            </a:r>
          </a:p>
          <a:p>
            <a:r>
              <a:rPr lang="en-US" dirty="0"/>
              <a:t>If using preferred foods is undesired as a motivator to consume </a:t>
            </a:r>
            <a:r>
              <a:rPr lang="en-US" u="sng" dirty="0"/>
              <a:t>new</a:t>
            </a:r>
            <a:r>
              <a:rPr lang="en-US" dirty="0"/>
              <a:t> foods, try tangible nonfood items or activities</a:t>
            </a:r>
          </a:p>
          <a:p>
            <a:pPr marL="0" indent="0">
              <a:buNone/>
            </a:pPr>
            <a:endParaRPr lang="en-US" sz="2400" i="1" dirty="0"/>
          </a:p>
          <a:p>
            <a:endParaRPr lang="en-US" dirty="0"/>
          </a:p>
          <a:p>
            <a:pPr lvl="1"/>
            <a:endParaRPr lang="en-US" dirty="0"/>
          </a:p>
          <a:p>
            <a:pPr lvl="1"/>
            <a:endParaRPr lang="en-US" dirty="0"/>
          </a:p>
          <a:p>
            <a:pPr marL="457200" lvl="1" indent="0">
              <a:buNone/>
            </a:pPr>
            <a:r>
              <a:rPr lang="en-US" sz="2000" i="1" dirty="0"/>
              <a:t>(Williams &amp; Fox, 2007)</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63</a:t>
            </a:fld>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378" y="2979593"/>
            <a:ext cx="3296818" cy="3296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3154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64</a:t>
            </a:fld>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0973" y="1260718"/>
            <a:ext cx="3371850"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62394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171A5-9138-4EB5-B66C-C5CD6C2A57C9}"/>
              </a:ext>
            </a:extLst>
          </p:cNvPr>
          <p:cNvSpPr>
            <a:spLocks noGrp="1"/>
          </p:cNvSpPr>
          <p:nvPr>
            <p:ph type="title"/>
          </p:nvPr>
        </p:nvSpPr>
        <p:spPr>
          <a:xfrm>
            <a:off x="1864974" y="514059"/>
            <a:ext cx="8462052" cy="2852737"/>
          </a:xfrm>
        </p:spPr>
        <p:txBody>
          <a:bodyPr/>
          <a:lstStyle/>
          <a:p>
            <a:r>
              <a:rPr lang="en-US" dirty="0"/>
              <a:t>Toilet Training</a:t>
            </a:r>
          </a:p>
        </p:txBody>
      </p:sp>
      <p:sp>
        <p:nvSpPr>
          <p:cNvPr id="4" name="Slide Number Placeholder 3">
            <a:extLst>
              <a:ext uri="{FF2B5EF4-FFF2-40B4-BE49-F238E27FC236}">
                <a16:creationId xmlns:a16="http://schemas.microsoft.com/office/drawing/2014/main" id="{99ABA116-0883-4618-A833-0EEA42DBBE50}"/>
              </a:ext>
            </a:extLst>
          </p:cNvPr>
          <p:cNvSpPr>
            <a:spLocks noGrp="1"/>
          </p:cNvSpPr>
          <p:nvPr>
            <p:ph type="sldNum" sz="quarter" idx="4294967295"/>
          </p:nvPr>
        </p:nvSpPr>
        <p:spPr>
          <a:xfrm>
            <a:off x="9448800" y="6437313"/>
            <a:ext cx="2743200" cy="365125"/>
          </a:xfrm>
        </p:spPr>
        <p:txBody>
          <a:bodyPr/>
          <a:lstStyle/>
          <a:p>
            <a:fld id="{501F8DFA-C4CA-B44D-8632-6C7F43F11341}" type="slidenum">
              <a:rPr lang="en-US" smtClean="0"/>
              <a:t>65</a:t>
            </a:fld>
            <a:endParaRPr lang="en-US" dirty="0"/>
          </a:p>
        </p:txBody>
      </p:sp>
      <p:pic>
        <p:nvPicPr>
          <p:cNvPr id="7" name="Picture 2" descr="Potty Training Methods: Which Is Best for Your Child?">
            <a:extLst>
              <a:ext uri="{FF2B5EF4-FFF2-40B4-BE49-F238E27FC236}">
                <a16:creationId xmlns:a16="http://schemas.microsoft.com/office/drawing/2014/main" id="{D57990F8-3657-449A-AB59-1BBF211342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38402" y="2914650"/>
            <a:ext cx="4381846" cy="2794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2676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Toileting</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66</a:t>
            </a:fld>
            <a:endParaRPr lang="en-US" dirty="0"/>
          </a:p>
        </p:txBody>
      </p:sp>
      <p:sp>
        <p:nvSpPr>
          <p:cNvPr id="5" name="Content Placeholder 4">
            <a:extLst>
              <a:ext uri="{FF2B5EF4-FFF2-40B4-BE49-F238E27FC236}">
                <a16:creationId xmlns:a16="http://schemas.microsoft.com/office/drawing/2014/main" id="{1C37DC40-200B-4F6E-A192-60B439A96AEF}"/>
              </a:ext>
            </a:extLst>
          </p:cNvPr>
          <p:cNvSpPr>
            <a:spLocks noGrp="1"/>
          </p:cNvSpPr>
          <p:nvPr>
            <p:ph idx="1"/>
          </p:nvPr>
        </p:nvSpPr>
        <p:spPr>
          <a:xfrm>
            <a:off x="609600" y="1806019"/>
            <a:ext cx="10972800" cy="4800600"/>
          </a:xfrm>
        </p:spPr>
        <p:txBody>
          <a:bodyPr>
            <a:normAutofit fontScale="70000" lnSpcReduction="20000"/>
          </a:bodyPr>
          <a:lstStyle/>
          <a:p>
            <a:r>
              <a:rPr lang="en-US" sz="3100" dirty="0"/>
              <a:t>Typically developing children achieve continence by 2-4 years of age</a:t>
            </a:r>
            <a:r>
              <a:rPr lang="en-US" sz="3100" baseline="30000" dirty="0"/>
              <a:t>1</a:t>
            </a:r>
            <a:r>
              <a:rPr lang="en-US" sz="3100" dirty="0"/>
              <a:t> </a:t>
            </a:r>
          </a:p>
          <a:p>
            <a:endParaRPr lang="en-US" sz="3100" dirty="0"/>
          </a:p>
          <a:p>
            <a:r>
              <a:rPr lang="en-US" sz="3100" dirty="0"/>
              <a:t>Children diagnosed with developmental delays often achieve continence later in life or never at all</a:t>
            </a:r>
            <a:r>
              <a:rPr lang="en-US" sz="3100" baseline="30000" dirty="0"/>
              <a:t>2</a:t>
            </a:r>
            <a:r>
              <a:rPr lang="en-US" sz="3100" dirty="0"/>
              <a:t> </a:t>
            </a:r>
          </a:p>
          <a:p>
            <a:pPr marL="457200" lvl="1" indent="0">
              <a:buNone/>
            </a:pPr>
            <a:endParaRPr lang="en-US" sz="3100" dirty="0"/>
          </a:p>
          <a:p>
            <a:pPr marL="457200" lvl="1" indent="0">
              <a:buNone/>
            </a:pPr>
            <a:endParaRPr lang="en-US" sz="1600" dirty="0"/>
          </a:p>
          <a:p>
            <a:pPr marL="457200" lvl="1" indent="0">
              <a:buNone/>
            </a:pPr>
            <a:endParaRPr lang="en-US" sz="1600" dirty="0"/>
          </a:p>
          <a:p>
            <a:pPr marL="457200" lvl="1" indent="0">
              <a:buNone/>
            </a:pPr>
            <a:endParaRPr lang="en-US" sz="1600" dirty="0"/>
          </a:p>
          <a:p>
            <a:pPr marL="457200" lvl="1" indent="0">
              <a:buNone/>
            </a:pPr>
            <a:endParaRPr lang="en-US" sz="1600" dirty="0"/>
          </a:p>
          <a:p>
            <a:pPr marL="457200" lvl="1" indent="0">
              <a:buNone/>
            </a:pPr>
            <a:endParaRPr lang="en-US" sz="1600" dirty="0"/>
          </a:p>
          <a:p>
            <a:pPr marL="457200" lvl="1" indent="0">
              <a:buNone/>
            </a:pPr>
            <a:r>
              <a:rPr lang="en-US" sz="1600" dirty="0"/>
              <a:t>															</a:t>
            </a:r>
          </a:p>
          <a:p>
            <a:pPr marL="457200" lvl="1" indent="0">
              <a:buNone/>
            </a:pPr>
            <a:r>
              <a:rPr lang="en-US" sz="1600" baseline="30000" dirty="0"/>
              <a:t>							</a:t>
            </a:r>
            <a:r>
              <a:rPr lang="en-US" sz="2600" baseline="30000" dirty="0"/>
              <a:t>1</a:t>
            </a:r>
            <a:r>
              <a:rPr lang="en-US" sz="2600" dirty="0"/>
              <a:t>Tsai, et al., 1981; </a:t>
            </a:r>
            <a:r>
              <a:rPr lang="en-US" sz="2600" baseline="30000" dirty="0"/>
              <a:t>2</a:t>
            </a:r>
            <a:r>
              <a:rPr lang="en-US" sz="2600" dirty="0"/>
              <a:t>Blum, et al., 2004</a:t>
            </a:r>
          </a:p>
          <a:p>
            <a:pPr lvl="1"/>
            <a:endParaRPr lang="en-US" sz="1600" dirty="0"/>
          </a:p>
        </p:txBody>
      </p:sp>
    </p:spTree>
    <p:extLst>
      <p:ext uri="{BB962C8B-B14F-4D97-AF65-F5344CB8AC3E}">
        <p14:creationId xmlns:p14="http://schemas.microsoft.com/office/powerpoint/2010/main" val="4203687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
            <a:ext cx="12192000" cy="1325563"/>
          </a:xfrm>
        </p:spPr>
        <p:txBody>
          <a:bodyPr/>
          <a:lstStyle/>
          <a:p>
            <a:pPr algn="ctr"/>
            <a:r>
              <a:rPr lang="en-US" dirty="0"/>
              <a:t>Impact of Incontinence </a:t>
            </a:r>
          </a:p>
        </p:txBody>
      </p:sp>
      <p:sp>
        <p:nvSpPr>
          <p:cNvPr id="3" name="Slide Number Placeholder 2"/>
          <p:cNvSpPr>
            <a:spLocks noGrp="1"/>
          </p:cNvSpPr>
          <p:nvPr>
            <p:ph type="sldNum" sz="quarter" idx="12"/>
          </p:nvPr>
        </p:nvSpPr>
        <p:spPr/>
        <p:txBody>
          <a:bodyPr/>
          <a:lstStyle/>
          <a:p>
            <a:pPr>
              <a:defRPr/>
            </a:pPr>
            <a:fld id="{01D945C9-0277-4107-B589-EC55ECD240BC}" type="slidenum">
              <a:rPr lang="en-US" smtClean="0"/>
              <a:pPr>
                <a:defRPr/>
              </a:pPr>
              <a:t>67</a:t>
            </a:fld>
            <a:endParaRPr lang="en-US" dirty="0"/>
          </a:p>
        </p:txBody>
      </p:sp>
      <p:grpSp>
        <p:nvGrpSpPr>
          <p:cNvPr id="7" name="Group 6">
            <a:extLst>
              <a:ext uri="{FF2B5EF4-FFF2-40B4-BE49-F238E27FC236}">
                <a16:creationId xmlns:a16="http://schemas.microsoft.com/office/drawing/2014/main" id="{1A4E875A-E71C-4EA7-AF46-A43F8549D28D}"/>
              </a:ext>
            </a:extLst>
          </p:cNvPr>
          <p:cNvGrpSpPr/>
          <p:nvPr/>
        </p:nvGrpSpPr>
        <p:grpSpPr>
          <a:xfrm>
            <a:off x="181698" y="1316241"/>
            <a:ext cx="2452687" cy="2743954"/>
            <a:chOff x="771525" y="1628775"/>
            <a:chExt cx="2362200" cy="2567741"/>
          </a:xfrm>
        </p:grpSpPr>
        <p:pic>
          <p:nvPicPr>
            <p:cNvPr id="8" name="Picture 2" descr="A Guide To Relaxation For Stressed Out Parents - RWA Psychology -  Psychologist in Beecroft &amp; Hornsby Shire">
              <a:extLst>
                <a:ext uri="{FF2B5EF4-FFF2-40B4-BE49-F238E27FC236}">
                  <a16:creationId xmlns:a16="http://schemas.microsoft.com/office/drawing/2014/main" id="{23A1257F-5DEF-4023-AD83-9AEE49C70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28775"/>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78BC615-A0C3-4FEA-B46B-A65B0AE86761}"/>
                </a:ext>
              </a:extLst>
            </p:cNvPr>
            <p:cNvSpPr txBox="1"/>
            <p:nvPr/>
          </p:nvSpPr>
          <p:spPr>
            <a:xfrm>
              <a:off x="771525" y="3815516"/>
              <a:ext cx="2362200" cy="381000"/>
            </a:xfrm>
            <a:prstGeom prst="rect">
              <a:avLst/>
            </a:prstGeom>
            <a:noFill/>
          </p:spPr>
          <p:txBody>
            <a:bodyPr wrap="square" rtlCol="0">
              <a:spAutoFit/>
            </a:bodyPr>
            <a:lstStyle/>
            <a:p>
              <a:r>
                <a:rPr lang="en-US" dirty="0"/>
                <a:t>Stress for Caregivers </a:t>
              </a:r>
            </a:p>
          </p:txBody>
        </p:sp>
      </p:grpSp>
      <p:grpSp>
        <p:nvGrpSpPr>
          <p:cNvPr id="10" name="Group 9">
            <a:extLst>
              <a:ext uri="{FF2B5EF4-FFF2-40B4-BE49-F238E27FC236}">
                <a16:creationId xmlns:a16="http://schemas.microsoft.com/office/drawing/2014/main" id="{883D5181-1EA0-4F2F-B604-92E5D33D1B54}"/>
              </a:ext>
            </a:extLst>
          </p:cNvPr>
          <p:cNvGrpSpPr/>
          <p:nvPr/>
        </p:nvGrpSpPr>
        <p:grpSpPr>
          <a:xfrm>
            <a:off x="5280737" y="1539535"/>
            <a:ext cx="2975495" cy="1861067"/>
            <a:chOff x="2667000" y="1368323"/>
            <a:chExt cx="2975495" cy="1861067"/>
          </a:xfrm>
        </p:grpSpPr>
        <p:pic>
          <p:nvPicPr>
            <p:cNvPr id="11" name="Picture 4" descr="Study evaluates quality of life and the burden of care with Prader‐Willi  syndrome">
              <a:extLst>
                <a:ext uri="{FF2B5EF4-FFF2-40B4-BE49-F238E27FC236}">
                  <a16:creationId xmlns:a16="http://schemas.microsoft.com/office/drawing/2014/main" id="{8A06C5DB-06EF-4B38-BD76-55B54D32DF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1" y="1368323"/>
              <a:ext cx="2177184" cy="1451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69563DD-AF03-472E-9291-F6BD141C7BD8}"/>
                </a:ext>
              </a:extLst>
            </p:cNvPr>
            <p:cNvSpPr txBox="1"/>
            <p:nvPr/>
          </p:nvSpPr>
          <p:spPr>
            <a:xfrm>
              <a:off x="2667000" y="2860058"/>
              <a:ext cx="2975495" cy="369332"/>
            </a:xfrm>
            <a:prstGeom prst="rect">
              <a:avLst/>
            </a:prstGeom>
            <a:noFill/>
          </p:spPr>
          <p:txBody>
            <a:bodyPr wrap="none" rtlCol="0">
              <a:spAutoFit/>
            </a:bodyPr>
            <a:lstStyle/>
            <a:p>
              <a:r>
                <a:rPr lang="en-US" dirty="0"/>
                <a:t>Increase Burden of Care</a:t>
              </a:r>
              <a:r>
                <a:rPr lang="en-US" baseline="30000" dirty="0"/>
                <a:t>2,3</a:t>
              </a:r>
              <a:r>
                <a:rPr lang="en-US" dirty="0"/>
                <a:t> </a:t>
              </a:r>
            </a:p>
          </p:txBody>
        </p:sp>
      </p:grpSp>
      <p:grpSp>
        <p:nvGrpSpPr>
          <p:cNvPr id="13" name="Group 12">
            <a:extLst>
              <a:ext uri="{FF2B5EF4-FFF2-40B4-BE49-F238E27FC236}">
                <a16:creationId xmlns:a16="http://schemas.microsoft.com/office/drawing/2014/main" id="{A8A3C4F8-56F2-4606-9F5A-8CF4E6BDC174}"/>
              </a:ext>
            </a:extLst>
          </p:cNvPr>
          <p:cNvGrpSpPr/>
          <p:nvPr/>
        </p:nvGrpSpPr>
        <p:grpSpPr>
          <a:xfrm>
            <a:off x="8629436" y="1462723"/>
            <a:ext cx="3200400" cy="3215021"/>
            <a:chOff x="5642495" y="1391711"/>
            <a:chExt cx="3200400" cy="3215021"/>
          </a:xfrm>
        </p:grpSpPr>
        <p:pic>
          <p:nvPicPr>
            <p:cNvPr id="14" name="Picture 6" descr="Sweating Young Man Feeling Bad Smell Coming From His Body Personal Hygiene  Problem Vector Illustration Stock Illustration - Download Image Now - iStock">
              <a:extLst>
                <a:ext uri="{FF2B5EF4-FFF2-40B4-BE49-F238E27FC236}">
                  <a16:creationId xmlns:a16="http://schemas.microsoft.com/office/drawing/2014/main" id="{DC8A668B-C890-41BF-822B-37057AD765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391711"/>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BCBC6439-4E09-487F-BD7C-B2A460D4F01D}"/>
                </a:ext>
              </a:extLst>
            </p:cNvPr>
            <p:cNvSpPr txBox="1"/>
            <p:nvPr/>
          </p:nvSpPr>
          <p:spPr>
            <a:xfrm>
              <a:off x="5642495" y="3406403"/>
              <a:ext cx="3200400" cy="1200329"/>
            </a:xfrm>
            <a:prstGeom prst="rect">
              <a:avLst/>
            </a:prstGeom>
            <a:noFill/>
          </p:spPr>
          <p:txBody>
            <a:bodyPr wrap="square" rtlCol="0">
              <a:spAutoFit/>
            </a:bodyPr>
            <a:lstStyle/>
            <a:p>
              <a:r>
                <a:rPr lang="en-US" dirty="0"/>
                <a:t>Negative impact on hygiene, physical comfort, and independence</a:t>
              </a:r>
              <a:r>
                <a:rPr lang="en-US" baseline="30000" dirty="0"/>
                <a:t>2,1</a:t>
              </a:r>
              <a:endParaRPr lang="en-US" dirty="0"/>
            </a:p>
            <a:p>
              <a:endParaRPr lang="en-US" dirty="0"/>
            </a:p>
          </p:txBody>
        </p:sp>
      </p:grpSp>
      <p:grpSp>
        <p:nvGrpSpPr>
          <p:cNvPr id="16" name="Group 15">
            <a:extLst>
              <a:ext uri="{FF2B5EF4-FFF2-40B4-BE49-F238E27FC236}">
                <a16:creationId xmlns:a16="http://schemas.microsoft.com/office/drawing/2014/main" id="{5F9325AB-13B9-4EC4-9CA3-B7E6FC5A9366}"/>
              </a:ext>
            </a:extLst>
          </p:cNvPr>
          <p:cNvGrpSpPr/>
          <p:nvPr/>
        </p:nvGrpSpPr>
        <p:grpSpPr>
          <a:xfrm>
            <a:off x="2506776" y="3646630"/>
            <a:ext cx="3416320" cy="2544006"/>
            <a:chOff x="2504632" y="3678584"/>
            <a:chExt cx="3416320" cy="2544006"/>
          </a:xfrm>
        </p:grpSpPr>
        <p:pic>
          <p:nvPicPr>
            <p:cNvPr id="17" name="Picture 8" descr="No Fun Allowed Sign Stock Photo, Picture And Royalty Free Image. Image  70638417.">
              <a:extLst>
                <a:ext uri="{FF2B5EF4-FFF2-40B4-BE49-F238E27FC236}">
                  <a16:creationId xmlns:a16="http://schemas.microsoft.com/office/drawing/2014/main" id="{329C522E-44A2-4EA1-8C3D-91DE50B0A9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6656" y="3678584"/>
              <a:ext cx="1652273" cy="165227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2B87C17-83E2-4BE8-B9A3-F8C8070DEFF2}"/>
                </a:ext>
              </a:extLst>
            </p:cNvPr>
            <p:cNvSpPr txBox="1"/>
            <p:nvPr/>
          </p:nvSpPr>
          <p:spPr>
            <a:xfrm>
              <a:off x="2504632" y="5299260"/>
              <a:ext cx="3416320" cy="923330"/>
            </a:xfrm>
            <a:prstGeom prst="rect">
              <a:avLst/>
            </a:prstGeom>
            <a:noFill/>
          </p:spPr>
          <p:txBody>
            <a:bodyPr wrap="none" rtlCol="0">
              <a:spAutoFit/>
            </a:bodyPr>
            <a:lstStyle/>
            <a:p>
              <a:r>
                <a:rPr lang="en-US" dirty="0"/>
                <a:t>Social stigma limits exposure to</a:t>
              </a:r>
            </a:p>
            <a:p>
              <a:r>
                <a:rPr lang="en-US" dirty="0"/>
                <a:t> important life experiences</a:t>
              </a:r>
              <a:r>
                <a:rPr lang="en-US" baseline="30000" dirty="0"/>
                <a:t>4</a:t>
              </a:r>
            </a:p>
            <a:p>
              <a:endParaRPr lang="en-US" dirty="0"/>
            </a:p>
          </p:txBody>
        </p:sp>
      </p:grpSp>
      <p:sp>
        <p:nvSpPr>
          <p:cNvPr id="19" name="Rectangle 18">
            <a:extLst>
              <a:ext uri="{FF2B5EF4-FFF2-40B4-BE49-F238E27FC236}">
                <a16:creationId xmlns:a16="http://schemas.microsoft.com/office/drawing/2014/main" id="{A9189DDC-E4DB-448C-BE92-59909E2EDBEB}"/>
              </a:ext>
            </a:extLst>
          </p:cNvPr>
          <p:cNvSpPr/>
          <p:nvPr/>
        </p:nvSpPr>
        <p:spPr>
          <a:xfrm>
            <a:off x="3823787" y="6091118"/>
            <a:ext cx="8864891" cy="338554"/>
          </a:xfrm>
          <a:prstGeom prst="rect">
            <a:avLst/>
          </a:prstGeom>
        </p:spPr>
        <p:txBody>
          <a:bodyPr wrap="square">
            <a:spAutoFit/>
          </a:bodyPr>
          <a:lstStyle/>
          <a:p>
            <a:pPr marL="857250" lvl="3" indent="0">
              <a:buNone/>
            </a:pPr>
            <a:r>
              <a:rPr lang="en-US" sz="1600" baseline="30000" dirty="0"/>
              <a:t>1</a:t>
            </a:r>
            <a:r>
              <a:rPr lang="en-US" sz="1600" dirty="0"/>
              <a:t>Macias,  et al., 2006 ; </a:t>
            </a:r>
            <a:r>
              <a:rPr lang="en-US" sz="1600" baseline="30000" dirty="0"/>
              <a:t>2</a:t>
            </a:r>
            <a:r>
              <a:rPr lang="en-US" sz="1600" dirty="0"/>
              <a:t>Cicero &amp; </a:t>
            </a:r>
            <a:r>
              <a:rPr lang="en-US" sz="1600" dirty="0" err="1"/>
              <a:t>Pfadt</a:t>
            </a:r>
            <a:r>
              <a:rPr lang="en-US" sz="1600" dirty="0"/>
              <a:t>, 2002;</a:t>
            </a:r>
            <a:r>
              <a:rPr lang="en-US" sz="1600" baseline="30000" dirty="0"/>
              <a:t> 3</a:t>
            </a:r>
            <a:r>
              <a:rPr lang="en-US" sz="1600" dirty="0"/>
              <a:t>Sells-Love, et al., 2002; </a:t>
            </a:r>
            <a:r>
              <a:rPr lang="en-US" sz="1600" baseline="30000" dirty="0"/>
              <a:t>4</a:t>
            </a:r>
            <a:r>
              <a:rPr lang="en-US" sz="1600" dirty="0"/>
              <a:t>Demsey, 2005;</a:t>
            </a:r>
            <a:r>
              <a:rPr lang="en-US" sz="1600" baseline="30000" dirty="0"/>
              <a:t> </a:t>
            </a:r>
            <a:endParaRPr lang="en-US" sz="1600" dirty="0"/>
          </a:p>
        </p:txBody>
      </p:sp>
    </p:spTree>
    <p:extLst>
      <p:ext uri="{BB962C8B-B14F-4D97-AF65-F5344CB8AC3E}">
        <p14:creationId xmlns:p14="http://schemas.microsoft.com/office/powerpoint/2010/main" val="23370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87138A-62F1-4373-8F7E-B9266BD0B814}"/>
              </a:ext>
            </a:extLst>
          </p:cNvPr>
          <p:cNvSpPr>
            <a:spLocks noGrp="1"/>
          </p:cNvSpPr>
          <p:nvPr>
            <p:ph type="title"/>
          </p:nvPr>
        </p:nvSpPr>
        <p:spPr>
          <a:xfrm>
            <a:off x="0" y="137160"/>
            <a:ext cx="12192000" cy="1053465"/>
          </a:xfrm>
        </p:spPr>
        <p:txBody>
          <a:bodyPr anchor="ctr">
            <a:normAutofit/>
          </a:bodyPr>
          <a:lstStyle/>
          <a:p>
            <a:pPr algn="ctr" eaLnBrk="1" hangingPunct="1"/>
            <a:r>
              <a:rPr lang="en-US" altLang="en-US" sz="4400" dirty="0"/>
              <a:t>Factors that can influence training</a:t>
            </a:r>
          </a:p>
        </p:txBody>
      </p:sp>
      <p:sp>
        <p:nvSpPr>
          <p:cNvPr id="6" name="Content Placeholder 2">
            <a:extLst>
              <a:ext uri="{FF2B5EF4-FFF2-40B4-BE49-F238E27FC236}">
                <a16:creationId xmlns:a16="http://schemas.microsoft.com/office/drawing/2014/main" id="{7938DD90-F9D0-48FD-AC82-90D153510E95}"/>
              </a:ext>
            </a:extLst>
          </p:cNvPr>
          <p:cNvSpPr>
            <a:spLocks noGrp="1"/>
          </p:cNvSpPr>
          <p:nvPr>
            <p:ph sz="half" idx="1"/>
          </p:nvPr>
        </p:nvSpPr>
        <p:spPr>
          <a:xfrm>
            <a:off x="685800" y="1506583"/>
            <a:ext cx="5181600" cy="4774419"/>
          </a:xfrm>
        </p:spPr>
        <p:txBody>
          <a:bodyPr>
            <a:normAutofit/>
          </a:bodyPr>
          <a:lstStyle/>
          <a:p>
            <a:pPr eaLnBrk="1" hangingPunct="1">
              <a:lnSpc>
                <a:spcPct val="90000"/>
              </a:lnSpc>
              <a:defRPr/>
            </a:pPr>
            <a:r>
              <a:rPr lang="en-US" sz="2200" dirty="0"/>
              <a:t>At least 18 months of age (it’s never too late to start trying!)</a:t>
            </a:r>
          </a:p>
          <a:p>
            <a:pPr eaLnBrk="1" hangingPunct="1">
              <a:lnSpc>
                <a:spcPct val="90000"/>
              </a:lnSpc>
              <a:buFont typeface="Arial" pitchFamily="34" charset="0"/>
              <a:buNone/>
              <a:defRPr/>
            </a:pPr>
            <a:endParaRPr lang="en-US" sz="2200" dirty="0"/>
          </a:p>
          <a:p>
            <a:pPr eaLnBrk="1" hangingPunct="1">
              <a:lnSpc>
                <a:spcPct val="90000"/>
              </a:lnSpc>
              <a:defRPr/>
            </a:pPr>
            <a:r>
              <a:rPr lang="en-US" sz="2200" dirty="0"/>
              <a:t>Medical/physiological </a:t>
            </a:r>
          </a:p>
          <a:p>
            <a:pPr lvl="1" eaLnBrk="1" hangingPunct="1">
              <a:lnSpc>
                <a:spcPct val="90000"/>
              </a:lnSpc>
              <a:defRPr/>
            </a:pPr>
            <a:r>
              <a:rPr lang="en-US" sz="2000" dirty="0"/>
              <a:t>Infection/illness </a:t>
            </a:r>
          </a:p>
          <a:p>
            <a:pPr lvl="1" eaLnBrk="1" hangingPunct="1">
              <a:lnSpc>
                <a:spcPct val="90000"/>
              </a:lnSpc>
              <a:defRPr/>
            </a:pPr>
            <a:r>
              <a:rPr lang="en-US" sz="2000" dirty="0"/>
              <a:t>Constipation</a:t>
            </a:r>
          </a:p>
          <a:p>
            <a:pPr lvl="1" eaLnBrk="1" hangingPunct="1">
              <a:lnSpc>
                <a:spcPct val="90000"/>
              </a:lnSpc>
              <a:defRPr/>
            </a:pPr>
            <a:r>
              <a:rPr lang="en-US" sz="2000" dirty="0"/>
              <a:t>Diarrhea</a:t>
            </a:r>
          </a:p>
          <a:p>
            <a:pPr lvl="1" eaLnBrk="1" hangingPunct="1">
              <a:lnSpc>
                <a:spcPct val="90000"/>
              </a:lnSpc>
              <a:defRPr/>
            </a:pPr>
            <a:r>
              <a:rPr lang="en-US" sz="2000" dirty="0"/>
              <a:t>Medications child is taking</a:t>
            </a:r>
          </a:p>
          <a:p>
            <a:pPr lvl="1" eaLnBrk="1" hangingPunct="1">
              <a:lnSpc>
                <a:spcPct val="90000"/>
              </a:lnSpc>
              <a:defRPr/>
            </a:pPr>
            <a:r>
              <a:rPr lang="en-US" sz="2000" dirty="0"/>
              <a:t>Spinal cord dysfunction</a:t>
            </a:r>
          </a:p>
          <a:p>
            <a:pPr lvl="1" eaLnBrk="1" hangingPunct="1">
              <a:lnSpc>
                <a:spcPct val="90000"/>
              </a:lnSpc>
              <a:defRPr/>
            </a:pPr>
            <a:endParaRPr lang="en-US" sz="2200" dirty="0"/>
          </a:p>
          <a:p>
            <a:pPr eaLnBrk="1" hangingPunct="1">
              <a:lnSpc>
                <a:spcPct val="90000"/>
              </a:lnSpc>
              <a:buFont typeface="Arial" pitchFamily="34" charset="0"/>
              <a:buNone/>
              <a:defRPr/>
            </a:pPr>
            <a:endParaRPr lang="en-US" sz="2200" dirty="0"/>
          </a:p>
        </p:txBody>
      </p:sp>
      <p:pic>
        <p:nvPicPr>
          <p:cNvPr id="7" name="Picture 2" descr="Constipation | NIDDK">
            <a:extLst>
              <a:ext uri="{FF2B5EF4-FFF2-40B4-BE49-F238E27FC236}">
                <a16:creationId xmlns:a16="http://schemas.microsoft.com/office/drawing/2014/main" id="{40769456-FE2D-4267-865D-8C23ED794E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573" r="1" b="12497"/>
          <a:stretch/>
        </p:blipFill>
        <p:spPr bwMode="auto">
          <a:xfrm>
            <a:off x="6172200" y="1506583"/>
            <a:ext cx="5181600" cy="4774419"/>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F9918B9-C5EF-4139-8B62-F900D23F724E}"/>
              </a:ext>
            </a:extLst>
          </p:cNvPr>
          <p:cNvSpPr>
            <a:spLocks noGrp="1"/>
          </p:cNvSpPr>
          <p:nvPr>
            <p:ph type="sldNum" sz="quarter" idx="11"/>
          </p:nvPr>
        </p:nvSpPr>
        <p:spPr>
          <a:xfrm>
            <a:off x="9215514" y="6448271"/>
            <a:ext cx="2743200" cy="365125"/>
          </a:xfrm>
        </p:spPr>
        <p:txBody>
          <a:bodyPr anchor="ctr">
            <a:normAutofit/>
          </a:bodyPr>
          <a:lstStyle/>
          <a:p>
            <a:pPr>
              <a:spcAft>
                <a:spcPts val="600"/>
              </a:spcAft>
            </a:pPr>
            <a:fld id="{501F8DFA-C4CA-B44D-8632-6C7F43F11341}" type="slidenum">
              <a:rPr lang="en-US" smtClean="0"/>
              <a:pPr>
                <a:spcAft>
                  <a:spcPts val="600"/>
                </a:spcAft>
              </a:pPr>
              <a:t>68</a:t>
            </a:fld>
            <a:endParaRPr lang="en-US"/>
          </a:p>
        </p:txBody>
      </p:sp>
    </p:spTree>
    <p:extLst>
      <p:ext uri="{BB962C8B-B14F-4D97-AF65-F5344CB8AC3E}">
        <p14:creationId xmlns:p14="http://schemas.microsoft.com/office/powerpoint/2010/main" val="16796710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137161"/>
            <a:ext cx="12192000" cy="1177834"/>
          </a:xfrm>
        </p:spPr>
        <p:txBody>
          <a:bodyPr>
            <a:normAutofit/>
          </a:bodyPr>
          <a:lstStyle/>
          <a:p>
            <a:pPr algn="ctr" eaLnBrk="1" hangingPunct="1"/>
            <a:r>
              <a:rPr lang="en-US" altLang="en-US" dirty="0">
                <a:ea typeface="Geneva"/>
                <a:cs typeface="Geneva"/>
              </a:rPr>
              <a:t>Factors that can influence training</a:t>
            </a:r>
          </a:p>
        </p:txBody>
      </p:sp>
      <p:sp>
        <p:nvSpPr>
          <p:cNvPr id="3" name="Content Placeholder 2"/>
          <p:cNvSpPr>
            <a:spLocks noGrp="1"/>
          </p:cNvSpPr>
          <p:nvPr>
            <p:ph sz="half" idx="1"/>
          </p:nvPr>
        </p:nvSpPr>
        <p:spPr>
          <a:xfrm>
            <a:off x="209007" y="1227909"/>
            <a:ext cx="11355976" cy="4944291"/>
          </a:xfrm>
        </p:spPr>
        <p:txBody>
          <a:bodyPr>
            <a:normAutofit fontScale="92500" lnSpcReduction="20000"/>
          </a:bodyPr>
          <a:lstStyle/>
          <a:p>
            <a:pPr eaLnBrk="1" hangingPunct="1">
              <a:defRPr/>
            </a:pPr>
            <a:r>
              <a:rPr lang="en-US" sz="2400" dirty="0">
                <a:solidFill>
                  <a:schemeClr val="bg1">
                    <a:lumMod val="50000"/>
                  </a:schemeClr>
                </a:solidFill>
              </a:rPr>
              <a:t>Social/Communication Skills</a:t>
            </a:r>
          </a:p>
          <a:p>
            <a:pPr lvl="1" eaLnBrk="1" hangingPunct="1">
              <a:defRPr/>
            </a:pPr>
            <a:r>
              <a:rPr lang="en-US" sz="2200" dirty="0">
                <a:solidFill>
                  <a:schemeClr val="bg1">
                    <a:lumMod val="50000"/>
                  </a:schemeClr>
                </a:solidFill>
              </a:rPr>
              <a:t>Asks to go to the bathroom/talks about bathroom</a:t>
            </a:r>
          </a:p>
          <a:p>
            <a:pPr lvl="1" eaLnBrk="1" hangingPunct="1">
              <a:defRPr/>
            </a:pPr>
            <a:r>
              <a:rPr lang="en-US" sz="2200" dirty="0">
                <a:solidFill>
                  <a:schemeClr val="bg1">
                    <a:lumMod val="50000"/>
                  </a:schemeClr>
                </a:solidFill>
              </a:rPr>
              <a:t>Understands bathroom lingo</a:t>
            </a:r>
          </a:p>
          <a:p>
            <a:pPr lvl="1" eaLnBrk="1" hangingPunct="1">
              <a:defRPr/>
            </a:pPr>
            <a:r>
              <a:rPr lang="en-US" sz="2200" dirty="0">
                <a:solidFill>
                  <a:schemeClr val="bg1">
                    <a:lumMod val="50000"/>
                  </a:schemeClr>
                </a:solidFill>
              </a:rPr>
              <a:t>Indicates when he/she/they are wet/soiled</a:t>
            </a:r>
          </a:p>
          <a:p>
            <a:pPr lvl="1" eaLnBrk="1" hangingPunct="1">
              <a:defRPr/>
            </a:pPr>
            <a:r>
              <a:rPr lang="en-US" sz="2200" dirty="0">
                <a:solidFill>
                  <a:schemeClr val="bg1">
                    <a:lumMod val="50000"/>
                  </a:schemeClr>
                </a:solidFill>
              </a:rPr>
              <a:t>Follows you when you go and watches</a:t>
            </a:r>
          </a:p>
          <a:p>
            <a:pPr marL="457200" lvl="1" indent="0">
              <a:buNone/>
              <a:defRPr/>
            </a:pPr>
            <a:endParaRPr lang="en-US" sz="2000" dirty="0">
              <a:solidFill>
                <a:schemeClr val="bg1">
                  <a:lumMod val="50000"/>
                </a:schemeClr>
              </a:solidFill>
            </a:endParaRPr>
          </a:p>
          <a:p>
            <a:pPr marL="457200" lvl="1" indent="0">
              <a:buNone/>
              <a:defRPr/>
            </a:pPr>
            <a:endParaRPr lang="en-US" sz="2000" dirty="0">
              <a:solidFill>
                <a:schemeClr val="bg1">
                  <a:lumMod val="50000"/>
                </a:schemeClr>
              </a:solidFill>
            </a:endParaRPr>
          </a:p>
          <a:p>
            <a:pPr marL="457200" lvl="1" indent="0">
              <a:buNone/>
              <a:defRPr/>
            </a:pPr>
            <a:endParaRPr lang="en-US" sz="2000" dirty="0">
              <a:solidFill>
                <a:schemeClr val="bg1">
                  <a:lumMod val="50000"/>
                </a:schemeClr>
              </a:solidFill>
            </a:endParaRPr>
          </a:p>
          <a:p>
            <a:pPr eaLnBrk="1" hangingPunct="1">
              <a:defRPr/>
            </a:pPr>
            <a:r>
              <a:rPr lang="en-US" sz="2400" dirty="0">
                <a:solidFill>
                  <a:schemeClr val="bg1">
                    <a:lumMod val="50000"/>
                  </a:schemeClr>
                </a:solidFill>
              </a:rPr>
              <a:t>Motor Skills </a:t>
            </a:r>
          </a:p>
          <a:p>
            <a:pPr lvl="1" eaLnBrk="1" hangingPunct="1">
              <a:defRPr/>
            </a:pPr>
            <a:r>
              <a:rPr lang="en-US" sz="2200" dirty="0">
                <a:solidFill>
                  <a:schemeClr val="bg1">
                    <a:lumMod val="50000"/>
                  </a:schemeClr>
                </a:solidFill>
              </a:rPr>
              <a:t>Stand up and sit down</a:t>
            </a:r>
          </a:p>
          <a:p>
            <a:pPr lvl="1" eaLnBrk="1" hangingPunct="1">
              <a:defRPr/>
            </a:pPr>
            <a:r>
              <a:rPr lang="en-US" sz="2200" dirty="0">
                <a:solidFill>
                  <a:schemeClr val="bg1">
                    <a:lumMod val="50000"/>
                  </a:schemeClr>
                </a:solidFill>
              </a:rPr>
              <a:t>Pull up/off pants/underwear</a:t>
            </a:r>
          </a:p>
          <a:p>
            <a:pPr lvl="1" eaLnBrk="1" hangingPunct="1">
              <a:buFont typeface="Arial" pitchFamily="34" charset="0"/>
              <a:buNone/>
              <a:defRPr/>
            </a:pPr>
            <a:endParaRPr lang="en-US" dirty="0">
              <a:solidFill>
                <a:schemeClr val="tx1"/>
              </a:solidFill>
            </a:endParaRPr>
          </a:p>
          <a:p>
            <a:pPr eaLnBrk="1" hangingPunct="1">
              <a:defRPr/>
            </a:pPr>
            <a:endParaRPr lang="en-US" dirty="0">
              <a:solidFill>
                <a:schemeClr val="tx1"/>
              </a:solidFill>
            </a:endParaRPr>
          </a:p>
        </p:txBody>
      </p:sp>
      <p:pic>
        <p:nvPicPr>
          <p:cNvPr id="4098" name="Picture 2" descr="4 ways to navigate different communication styles at work">
            <a:extLst>
              <a:ext uri="{FF2B5EF4-FFF2-40B4-BE49-F238E27FC236}">
                <a16:creationId xmlns:a16="http://schemas.microsoft.com/office/drawing/2014/main" id="{B7B40B14-7FCA-4F32-888B-B56C913CA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5754" y="1467395"/>
            <a:ext cx="4206239" cy="205086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ulling Pants Up High Resolution Stock Photography and Images - Alamy">
            <a:extLst>
              <a:ext uri="{FF2B5EF4-FFF2-40B4-BE49-F238E27FC236}">
                <a16:creationId xmlns:a16="http://schemas.microsoft.com/office/drawing/2014/main" id="{77512B65-9D62-4237-905B-C362B565B2C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83" b="10714"/>
          <a:stretch/>
        </p:blipFill>
        <p:spPr bwMode="auto">
          <a:xfrm>
            <a:off x="5098867" y="3429000"/>
            <a:ext cx="2053045" cy="3019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1594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8392"/>
            <a:ext cx="12192000" cy="1454331"/>
          </a:xfrm>
        </p:spPr>
        <p:txBody>
          <a:bodyPr/>
          <a:lstStyle/>
          <a:p>
            <a:pPr algn="ctr" eaLnBrk="1" hangingPunct="1">
              <a:lnSpc>
                <a:spcPct val="80000"/>
              </a:lnSpc>
            </a:pPr>
            <a:r>
              <a:rPr lang="en-US" altLang="en-US" dirty="0">
                <a:ea typeface="Geneva"/>
                <a:cs typeface="Geneva"/>
              </a:rPr>
              <a:t>Treatment Components</a:t>
            </a:r>
          </a:p>
        </p:txBody>
      </p:sp>
      <p:sp>
        <p:nvSpPr>
          <p:cNvPr id="38915" name="Content Placeholder 2"/>
          <p:cNvSpPr>
            <a:spLocks noGrp="1"/>
          </p:cNvSpPr>
          <p:nvPr>
            <p:ph sz="half" idx="1"/>
          </p:nvPr>
        </p:nvSpPr>
        <p:spPr>
          <a:xfrm>
            <a:off x="1434737" y="1349510"/>
            <a:ext cx="8229600" cy="5016456"/>
          </a:xfrm>
        </p:spPr>
        <p:txBody>
          <a:bodyPr>
            <a:normAutofit/>
          </a:bodyPr>
          <a:lstStyle/>
          <a:p>
            <a:pPr eaLnBrk="1" hangingPunct="1">
              <a:buFont typeface="Arial" pitchFamily="34" charset="0"/>
              <a:buNone/>
              <a:defRPr/>
            </a:pPr>
            <a:endParaRPr lang="en-US" dirty="0">
              <a:solidFill>
                <a:schemeClr val="tx1"/>
              </a:solidFill>
            </a:endParaRPr>
          </a:p>
          <a:p>
            <a:pPr eaLnBrk="1" hangingPunct="1">
              <a:buFont typeface="Arial" pitchFamily="34" charset="0"/>
              <a:buNone/>
              <a:defRPr/>
            </a:pPr>
            <a:endParaRPr lang="en-US" dirty="0">
              <a:solidFill>
                <a:schemeClr val="tx1"/>
              </a:solidFill>
            </a:endParaRPr>
          </a:p>
        </p:txBody>
      </p:sp>
      <p:graphicFrame>
        <p:nvGraphicFramePr>
          <p:cNvPr id="3" name="Diagram 2">
            <a:extLst>
              <a:ext uri="{FF2B5EF4-FFF2-40B4-BE49-F238E27FC236}">
                <a16:creationId xmlns:a16="http://schemas.microsoft.com/office/drawing/2014/main" id="{A290D3BC-ECA2-4D4D-A935-192EB6E500CB}"/>
              </a:ext>
            </a:extLst>
          </p:cNvPr>
          <p:cNvGraphicFramePr/>
          <p:nvPr>
            <p:extLst>
              <p:ext uri="{D42A27DB-BD31-4B8C-83A1-F6EECF244321}">
                <p14:modId xmlns:p14="http://schemas.microsoft.com/office/powerpoint/2010/main" val="1261487967"/>
              </p:ext>
            </p:extLst>
          </p:nvPr>
        </p:nvGraphicFramePr>
        <p:xfrm>
          <a:off x="1969688" y="11484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29803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17502" y="142558"/>
            <a:ext cx="12192000" cy="1325563"/>
          </a:xfrm>
        </p:spPr>
        <p:txBody>
          <a:bodyPr>
            <a:normAutofit/>
          </a:bodyPr>
          <a:lstStyle/>
          <a:p>
            <a:pPr algn="ctr" eaLnBrk="1" hangingPunct="1">
              <a:lnSpc>
                <a:spcPct val="80000"/>
              </a:lnSpc>
            </a:pPr>
            <a:r>
              <a:rPr lang="en-US" altLang="en-US" dirty="0">
                <a:ea typeface="Geneva"/>
                <a:cs typeface="Geneva"/>
              </a:rPr>
              <a:t>Fluid Loading</a:t>
            </a:r>
            <a:br>
              <a:rPr lang="en-US" altLang="en-US" dirty="0">
                <a:ea typeface="Geneva"/>
                <a:cs typeface="Geneva"/>
              </a:rPr>
            </a:br>
            <a:endParaRPr lang="en-US" altLang="en-US" dirty="0">
              <a:ea typeface="Geneva"/>
              <a:cs typeface="Geneva"/>
            </a:endParaRPr>
          </a:p>
        </p:txBody>
      </p:sp>
      <p:sp>
        <p:nvSpPr>
          <p:cNvPr id="38915" name="Content Placeholder 2"/>
          <p:cNvSpPr>
            <a:spLocks noGrp="1"/>
          </p:cNvSpPr>
          <p:nvPr>
            <p:ph sz="half" idx="1"/>
          </p:nvPr>
        </p:nvSpPr>
        <p:spPr>
          <a:xfrm>
            <a:off x="685799" y="1371600"/>
            <a:ext cx="11287125" cy="4772722"/>
          </a:xfrm>
        </p:spPr>
        <p:txBody>
          <a:bodyPr/>
          <a:lstStyle/>
          <a:p>
            <a:pPr eaLnBrk="1" hangingPunct="1">
              <a:defRPr/>
            </a:pPr>
            <a:r>
              <a:rPr lang="en-US" sz="2400" dirty="0"/>
              <a:t>Providing access and encouragement to drink preferred liquids</a:t>
            </a:r>
          </a:p>
          <a:p>
            <a:pPr eaLnBrk="1" hangingPunct="1">
              <a:buFont typeface="Arial" charset="0"/>
              <a:buChar char="•"/>
              <a:defRPr/>
            </a:pPr>
            <a:r>
              <a:rPr lang="en-US" sz="2400" dirty="0"/>
              <a:t>The more opportunity to practice the skill the better!</a:t>
            </a:r>
          </a:p>
          <a:p>
            <a:pPr marL="0" indent="0">
              <a:buNone/>
              <a:defRPr/>
            </a:pPr>
            <a:endParaRPr lang="en-US" dirty="0">
              <a:solidFill>
                <a:schemeClr val="tx1"/>
              </a:solidFill>
            </a:endParaRPr>
          </a:p>
          <a:p>
            <a:pPr eaLnBrk="1" hangingPunct="1">
              <a:buFont typeface="Arial" charset="0"/>
              <a:buChar char="•"/>
              <a:defRPr/>
            </a:pPr>
            <a:endParaRPr lang="en-US" sz="2400" b="1" dirty="0">
              <a:solidFill>
                <a:schemeClr val="tx1"/>
              </a:solidFill>
            </a:endParaRPr>
          </a:p>
          <a:p>
            <a:pPr eaLnBrk="1" hangingPunct="1">
              <a:buFont typeface="Arial" pitchFamily="34" charset="0"/>
              <a:buNone/>
              <a:defRPr/>
            </a:pPr>
            <a:endParaRPr lang="en-US" sz="2400" dirty="0">
              <a:solidFill>
                <a:schemeClr val="tx1"/>
              </a:solidFill>
            </a:endParaRPr>
          </a:p>
        </p:txBody>
      </p:sp>
      <p:pic>
        <p:nvPicPr>
          <p:cNvPr id="28676" name="Picture 5" descr="Red Juice : Cherry juice ">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9798" y="3151789"/>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descr="Bottled Water : simple small plastic water bottl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6300" y="3015548"/>
            <a:ext cx="1600200" cy="224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Juice Box : Silver juice pouch with a yellow straw photographed on a white background   Stock Phot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66825" y="2874579"/>
            <a:ext cx="1803400" cy="261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510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20917" y="463115"/>
            <a:ext cx="11950165" cy="1194235"/>
          </a:xfrm>
        </p:spPr>
        <p:txBody>
          <a:bodyPr>
            <a:normAutofit fontScale="90000"/>
          </a:bodyPr>
          <a:lstStyle/>
          <a:p>
            <a:pPr algn="ctr" eaLnBrk="1" hangingPunct="1">
              <a:lnSpc>
                <a:spcPct val="80000"/>
              </a:lnSpc>
            </a:pPr>
            <a:r>
              <a:rPr lang="en-US" altLang="en-US" dirty="0">
                <a:ea typeface="Geneva"/>
                <a:cs typeface="Geneva"/>
              </a:rPr>
              <a:t>When you need to check with a medical provider about fluid loading?</a:t>
            </a:r>
            <a:br>
              <a:rPr lang="en-US" altLang="en-US" dirty="0">
                <a:ea typeface="Geneva"/>
                <a:cs typeface="Geneva"/>
              </a:rPr>
            </a:br>
            <a:endParaRPr lang="en-US" altLang="en-US" dirty="0">
              <a:ea typeface="Geneva"/>
              <a:cs typeface="Geneva"/>
            </a:endParaRPr>
          </a:p>
        </p:txBody>
      </p:sp>
      <p:sp>
        <p:nvSpPr>
          <p:cNvPr id="2" name="Content Placeholder 1"/>
          <p:cNvSpPr>
            <a:spLocks noGrp="1"/>
          </p:cNvSpPr>
          <p:nvPr>
            <p:ph sz="half" idx="1"/>
          </p:nvPr>
        </p:nvSpPr>
        <p:spPr>
          <a:xfrm>
            <a:off x="685800" y="1485900"/>
            <a:ext cx="10744200" cy="5219700"/>
          </a:xfrm>
        </p:spPr>
        <p:txBody>
          <a:bodyPr>
            <a:normAutofit fontScale="92500" lnSpcReduction="10000"/>
          </a:bodyPr>
          <a:lstStyle/>
          <a:p>
            <a:r>
              <a:rPr lang="en-US" sz="2400" dirty="0"/>
              <a:t>Heart condition</a:t>
            </a:r>
          </a:p>
          <a:p>
            <a:r>
              <a:rPr lang="en-US" sz="2400" dirty="0"/>
              <a:t>Renal condition (kidney’s)</a:t>
            </a:r>
          </a:p>
          <a:p>
            <a:r>
              <a:rPr lang="en-US" sz="2400" dirty="0"/>
              <a:t>Diuretics</a:t>
            </a:r>
          </a:p>
          <a:p>
            <a:r>
              <a:rPr lang="en-US" sz="2400" dirty="0"/>
              <a:t>Fluid restrictions due to neurologic or hormonal reasons</a:t>
            </a:r>
          </a:p>
          <a:p>
            <a:r>
              <a:rPr lang="en-US" sz="2400" dirty="0"/>
              <a:t>Type 1 or 2 Diabetes</a:t>
            </a:r>
          </a:p>
          <a:p>
            <a:r>
              <a:rPr lang="en-US" sz="2400" dirty="0"/>
              <a:t>Anti-depressant that is associated with </a:t>
            </a:r>
            <a:r>
              <a:rPr lang="en-US" sz="2400" dirty="0" err="1"/>
              <a:t>hypotatremia</a:t>
            </a:r>
            <a:endParaRPr lang="en-US" sz="2400" dirty="0"/>
          </a:p>
          <a:p>
            <a:r>
              <a:rPr lang="en-US" sz="2400" dirty="0"/>
              <a:t>Functional problem to the urinary system</a:t>
            </a:r>
          </a:p>
          <a:p>
            <a:r>
              <a:rPr lang="en-US" sz="2400" dirty="0"/>
              <a:t>Spinal cord abnormality that effects urinary control</a:t>
            </a:r>
          </a:p>
          <a:p>
            <a:r>
              <a:rPr lang="en-US" sz="2400" dirty="0"/>
              <a:t>Aspiration of liquids</a:t>
            </a:r>
          </a:p>
          <a:p>
            <a:r>
              <a:rPr lang="en-US" sz="2400" dirty="0"/>
              <a:t>Other condition that is affected by increase in liquids</a:t>
            </a:r>
          </a:p>
          <a:p>
            <a:endParaRPr lang="en-US" sz="2400" dirty="0"/>
          </a:p>
          <a:p>
            <a:pPr lvl="1"/>
            <a:endParaRPr lang="en-US" dirty="0"/>
          </a:p>
          <a:p>
            <a:pPr lvl="1"/>
            <a:endParaRPr lang="en-US" dirty="0"/>
          </a:p>
        </p:txBody>
      </p:sp>
    </p:spTree>
    <p:extLst>
      <p:ext uri="{BB962C8B-B14F-4D97-AF65-F5344CB8AC3E}">
        <p14:creationId xmlns:p14="http://schemas.microsoft.com/office/powerpoint/2010/main" val="24974179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137160"/>
            <a:ext cx="12192000" cy="1325563"/>
          </a:xfrm>
        </p:spPr>
        <p:txBody>
          <a:bodyPr/>
          <a:lstStyle/>
          <a:p>
            <a:pPr algn="ctr"/>
            <a:r>
              <a:rPr lang="en-US" altLang="en-US" dirty="0">
                <a:ea typeface="Geneva"/>
                <a:cs typeface="Geneva"/>
              </a:rPr>
              <a:t>Fluid Loading</a:t>
            </a:r>
          </a:p>
        </p:txBody>
      </p:sp>
      <p:sp>
        <p:nvSpPr>
          <p:cNvPr id="3" name="Content Placeholder 2"/>
          <p:cNvSpPr>
            <a:spLocks noGrp="1"/>
          </p:cNvSpPr>
          <p:nvPr>
            <p:ph sz="half" idx="1"/>
          </p:nvPr>
        </p:nvSpPr>
        <p:spPr>
          <a:xfrm>
            <a:off x="0" y="1311517"/>
            <a:ext cx="9772650" cy="5289308"/>
          </a:xfrm>
        </p:spPr>
        <p:txBody>
          <a:bodyPr>
            <a:normAutofit fontScale="92500"/>
          </a:bodyPr>
          <a:lstStyle/>
          <a:p>
            <a:pPr marL="457200" lvl="1" indent="0">
              <a:buNone/>
              <a:defRPr/>
            </a:pPr>
            <a:endParaRPr lang="en-US" dirty="0"/>
          </a:p>
          <a:p>
            <a:pPr eaLnBrk="1" hangingPunct="1">
              <a:spcAft>
                <a:spcPts val="0"/>
              </a:spcAft>
              <a:defRPr/>
            </a:pPr>
            <a:r>
              <a:rPr lang="en-US" sz="2400" dirty="0"/>
              <a:t>Increase fluids earlier in the day and taper off toward the end of the day</a:t>
            </a:r>
          </a:p>
          <a:p>
            <a:pPr marL="914400" lvl="2" indent="0">
              <a:buNone/>
              <a:defRPr/>
            </a:pPr>
            <a:endParaRPr lang="en-US" dirty="0">
              <a:latin typeface="Times New Roman" pitchFamily="18" charset="0"/>
              <a:cs typeface="Times New Roman" pitchFamily="18" charset="0"/>
            </a:endParaRPr>
          </a:p>
          <a:p>
            <a:pPr marL="914400" lvl="2" indent="0">
              <a:buNone/>
              <a:defRPr/>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Example of what we do in the clinic: </a:t>
            </a:r>
          </a:p>
          <a:p>
            <a:pPr lvl="3" eaLnBrk="1" hangingPunct="1">
              <a:defRPr/>
            </a:pPr>
            <a:r>
              <a:rPr lang="en-US" sz="2000" b="1" dirty="0">
                <a:latin typeface="Times New Roman" pitchFamily="18" charset="0"/>
                <a:cs typeface="Times New Roman" pitchFamily="18" charset="0"/>
              </a:rPr>
              <a:t>every 5 minutes during the first hour</a:t>
            </a:r>
          </a:p>
          <a:p>
            <a:pPr lvl="3" eaLnBrk="1" hangingPunct="1">
              <a:defRPr/>
            </a:pPr>
            <a:r>
              <a:rPr lang="en-US" sz="2000" b="1" dirty="0">
                <a:latin typeface="Times New Roman" pitchFamily="18" charset="0"/>
                <a:cs typeface="Times New Roman" pitchFamily="18" charset="0"/>
              </a:rPr>
              <a:t>every 10 minutes during the second hour</a:t>
            </a:r>
          </a:p>
          <a:p>
            <a:pPr lvl="3" eaLnBrk="1" hangingPunct="1">
              <a:defRPr/>
            </a:pPr>
            <a:r>
              <a:rPr lang="en-US" sz="2000" b="1" dirty="0">
                <a:latin typeface="Times New Roman" pitchFamily="18" charset="0"/>
                <a:cs typeface="Times New Roman" pitchFamily="18" charset="0"/>
              </a:rPr>
              <a:t>every 15 minutes during the third hour</a:t>
            </a:r>
          </a:p>
          <a:p>
            <a:pPr lvl="3" eaLnBrk="1" hangingPunct="1">
              <a:defRPr/>
            </a:pPr>
            <a:r>
              <a:rPr lang="en-US" sz="2000" b="1" dirty="0">
                <a:latin typeface="Times New Roman" pitchFamily="18" charset="0"/>
                <a:cs typeface="Times New Roman" pitchFamily="18" charset="0"/>
              </a:rPr>
              <a:t>every 30 minutes throughout the rest of the day</a:t>
            </a:r>
          </a:p>
          <a:p>
            <a:pPr marL="1371600" lvl="3" indent="0">
              <a:buNone/>
              <a:defRPr/>
            </a:pPr>
            <a:endParaRPr lang="en-US" sz="2000" dirty="0">
              <a:latin typeface="Times New Roman" pitchFamily="18" charset="0"/>
              <a:cs typeface="Times New Roman" pitchFamily="18" charset="0"/>
            </a:endParaRPr>
          </a:p>
          <a:p>
            <a:pPr eaLnBrk="1" hangingPunct="1">
              <a:defRPr/>
            </a:pPr>
            <a:r>
              <a:rPr lang="en-US" sz="2400" dirty="0"/>
              <a:t>Significantly decrease about 2 hours before bedtime to decrease bedtime wetting</a:t>
            </a:r>
          </a:p>
          <a:p>
            <a:pPr>
              <a:defRPr/>
            </a:pPr>
            <a:endParaRPr lang="en-US" dirty="0"/>
          </a:p>
        </p:txBody>
      </p:sp>
      <p:pic>
        <p:nvPicPr>
          <p:cNvPr id="2050" name="Picture 2" descr="C:\Users\122177\Desktop\toddler-drinking-jui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3085" y="2301286"/>
            <a:ext cx="4544918" cy="3136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10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8392"/>
            <a:ext cx="12192000" cy="1454331"/>
          </a:xfrm>
        </p:spPr>
        <p:txBody>
          <a:bodyPr/>
          <a:lstStyle/>
          <a:p>
            <a:pPr algn="ctr" eaLnBrk="1" hangingPunct="1">
              <a:lnSpc>
                <a:spcPct val="80000"/>
              </a:lnSpc>
            </a:pPr>
            <a:r>
              <a:rPr lang="en-US" altLang="en-US" dirty="0">
                <a:ea typeface="Geneva"/>
                <a:cs typeface="Geneva"/>
              </a:rPr>
              <a:t>Treatment Components</a:t>
            </a:r>
          </a:p>
        </p:txBody>
      </p:sp>
      <p:sp>
        <p:nvSpPr>
          <p:cNvPr id="38915" name="Content Placeholder 2"/>
          <p:cNvSpPr>
            <a:spLocks noGrp="1"/>
          </p:cNvSpPr>
          <p:nvPr>
            <p:ph sz="half" idx="1"/>
          </p:nvPr>
        </p:nvSpPr>
        <p:spPr>
          <a:xfrm>
            <a:off x="1434737" y="1349510"/>
            <a:ext cx="8229600" cy="5016456"/>
          </a:xfrm>
        </p:spPr>
        <p:txBody>
          <a:bodyPr>
            <a:normAutofit/>
          </a:bodyPr>
          <a:lstStyle/>
          <a:p>
            <a:pPr eaLnBrk="1" hangingPunct="1">
              <a:buFont typeface="Arial" pitchFamily="34" charset="0"/>
              <a:buNone/>
              <a:defRPr/>
            </a:pPr>
            <a:endParaRPr lang="en-US" dirty="0">
              <a:solidFill>
                <a:schemeClr val="tx1"/>
              </a:solidFill>
            </a:endParaRPr>
          </a:p>
          <a:p>
            <a:pPr eaLnBrk="1" hangingPunct="1">
              <a:buFont typeface="Arial" pitchFamily="34" charset="0"/>
              <a:buNone/>
              <a:defRPr/>
            </a:pPr>
            <a:endParaRPr lang="en-US" dirty="0">
              <a:solidFill>
                <a:schemeClr val="tx1"/>
              </a:solidFill>
            </a:endParaRPr>
          </a:p>
        </p:txBody>
      </p:sp>
      <p:graphicFrame>
        <p:nvGraphicFramePr>
          <p:cNvPr id="3" name="Diagram 2">
            <a:extLst>
              <a:ext uri="{FF2B5EF4-FFF2-40B4-BE49-F238E27FC236}">
                <a16:creationId xmlns:a16="http://schemas.microsoft.com/office/drawing/2014/main" id="{A290D3BC-ECA2-4D4D-A935-192EB6E500CB}"/>
              </a:ext>
            </a:extLst>
          </p:cNvPr>
          <p:cNvGraphicFramePr/>
          <p:nvPr>
            <p:extLst>
              <p:ext uri="{D42A27DB-BD31-4B8C-83A1-F6EECF244321}">
                <p14:modId xmlns:p14="http://schemas.microsoft.com/office/powerpoint/2010/main" val="1607978899"/>
              </p:ext>
            </p:extLst>
          </p:nvPr>
        </p:nvGraphicFramePr>
        <p:xfrm>
          <a:off x="1969688" y="11484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9292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85724" y="502285"/>
            <a:ext cx="12106275" cy="1325563"/>
          </a:xfrm>
        </p:spPr>
        <p:txBody>
          <a:bodyPr anchor="ctr">
            <a:normAutofit/>
          </a:bodyPr>
          <a:lstStyle/>
          <a:p>
            <a:pPr algn="ctr" eaLnBrk="1" hangingPunct="1"/>
            <a:r>
              <a:rPr lang="en-US" altLang="en-US" sz="4400" dirty="0"/>
              <a:t>Underwear</a:t>
            </a:r>
            <a:br>
              <a:rPr lang="en-US" altLang="en-US" sz="4400" dirty="0"/>
            </a:br>
            <a:endParaRPr lang="en-US" altLang="en-US" sz="4400" dirty="0"/>
          </a:p>
        </p:txBody>
      </p:sp>
      <p:sp>
        <p:nvSpPr>
          <p:cNvPr id="39939" name="Content Placeholder 2"/>
          <p:cNvSpPr>
            <a:spLocks noGrp="1"/>
          </p:cNvSpPr>
          <p:nvPr>
            <p:ph sz="half" idx="1"/>
          </p:nvPr>
        </p:nvSpPr>
        <p:spPr>
          <a:xfrm>
            <a:off x="685800" y="2302727"/>
            <a:ext cx="5181600" cy="3978275"/>
          </a:xfrm>
        </p:spPr>
        <p:txBody>
          <a:bodyPr>
            <a:normAutofit/>
          </a:bodyPr>
          <a:lstStyle/>
          <a:p>
            <a:pPr eaLnBrk="1" hangingPunct="1">
              <a:lnSpc>
                <a:spcPct val="90000"/>
              </a:lnSpc>
              <a:spcAft>
                <a:spcPts val="0"/>
              </a:spcAft>
              <a:defRPr/>
            </a:pPr>
            <a:r>
              <a:rPr lang="en-US" sz="2000" dirty="0"/>
              <a:t>Helps the child experience what happens </a:t>
            </a:r>
          </a:p>
          <a:p>
            <a:pPr marL="0" indent="0">
              <a:lnSpc>
                <a:spcPct val="90000"/>
              </a:lnSpc>
              <a:spcAft>
                <a:spcPts val="0"/>
              </a:spcAft>
              <a:buNone/>
              <a:defRPr/>
            </a:pPr>
            <a:r>
              <a:rPr lang="en-US" sz="2000" dirty="0"/>
              <a:t>   when they have an accident </a:t>
            </a:r>
          </a:p>
          <a:p>
            <a:pPr marL="0" indent="0">
              <a:lnSpc>
                <a:spcPct val="90000"/>
              </a:lnSpc>
              <a:buNone/>
              <a:defRPr/>
            </a:pPr>
            <a:endParaRPr lang="en-US" sz="2000" dirty="0"/>
          </a:p>
          <a:p>
            <a:pPr eaLnBrk="1" hangingPunct="1">
              <a:lnSpc>
                <a:spcPct val="90000"/>
              </a:lnSpc>
              <a:buFont typeface="Arial" charset="0"/>
              <a:buChar char="•"/>
              <a:defRPr/>
            </a:pPr>
            <a:r>
              <a:rPr lang="en-US" sz="2000" dirty="0"/>
              <a:t>Disposable undergarments (i.e., diapers &amp; pull-ups) are so absorbent that when an accident occurs it may not be very aversive</a:t>
            </a:r>
          </a:p>
          <a:p>
            <a:pPr eaLnBrk="1" hangingPunct="1">
              <a:lnSpc>
                <a:spcPct val="90000"/>
              </a:lnSpc>
              <a:buFont typeface="Arial" charset="0"/>
              <a:buChar char="•"/>
              <a:defRPr/>
            </a:pPr>
            <a:endParaRPr lang="en-US" sz="2000" b="1" dirty="0"/>
          </a:p>
          <a:p>
            <a:pPr eaLnBrk="1" hangingPunct="1">
              <a:lnSpc>
                <a:spcPct val="90000"/>
              </a:lnSpc>
              <a:buFont typeface="Arial" charset="0"/>
              <a:buChar char="•"/>
              <a:defRPr/>
            </a:pPr>
            <a:r>
              <a:rPr lang="en-US" sz="2000" dirty="0"/>
              <a:t>Have the child wear regular underwear while working on toilet training</a:t>
            </a:r>
          </a:p>
          <a:p>
            <a:pPr eaLnBrk="1" hangingPunct="1">
              <a:lnSpc>
                <a:spcPct val="90000"/>
              </a:lnSpc>
              <a:buFont typeface="Arial" charset="0"/>
              <a:buChar char="•"/>
              <a:defRPr/>
            </a:pPr>
            <a:endParaRPr lang="en-US" sz="2000" dirty="0"/>
          </a:p>
        </p:txBody>
      </p:sp>
      <p:pic>
        <p:nvPicPr>
          <p:cNvPr id="3074" name="Picture 2" descr="C:\Users\122177\Desktop\kid in underwear.jp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769893" y="2294789"/>
            <a:ext cx="3986213" cy="3986213"/>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9944" name="Slide Number Placeholder 4">
            <a:extLst>
              <a:ext uri="{FF2B5EF4-FFF2-40B4-BE49-F238E27FC236}">
                <a16:creationId xmlns:a16="http://schemas.microsoft.com/office/drawing/2014/main" id="{7373AB6A-D8FC-288B-2C35-7A16F13C11EB}"/>
              </a:ext>
            </a:extLst>
          </p:cNvPr>
          <p:cNvSpPr>
            <a:spLocks noGrp="1"/>
          </p:cNvSpPr>
          <p:nvPr>
            <p:ph type="sldNum" sz="quarter" idx="11"/>
          </p:nvPr>
        </p:nvSpPr>
        <p:spPr>
          <a:xfrm>
            <a:off x="9215514" y="6448271"/>
            <a:ext cx="2743200" cy="365125"/>
          </a:xfrm>
        </p:spPr>
        <p:txBody>
          <a:bodyPr/>
          <a:lstStyle/>
          <a:p>
            <a:pPr>
              <a:spcAft>
                <a:spcPts val="600"/>
              </a:spcAft>
            </a:pPr>
            <a:fld id="{501F8DFA-C4CA-B44D-8632-6C7F43F11341}" type="slidenum">
              <a:rPr lang="en-US" smtClean="0"/>
              <a:pPr>
                <a:spcAft>
                  <a:spcPts val="600"/>
                </a:spcAft>
              </a:pPr>
              <a:t>75</a:t>
            </a:fld>
            <a:endParaRPr lang="en-US"/>
          </a:p>
        </p:txBody>
      </p:sp>
    </p:spTree>
    <p:extLst>
      <p:ext uri="{BB962C8B-B14F-4D97-AF65-F5344CB8AC3E}">
        <p14:creationId xmlns:p14="http://schemas.microsoft.com/office/powerpoint/2010/main" val="318309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8392"/>
            <a:ext cx="12192000" cy="1454331"/>
          </a:xfrm>
        </p:spPr>
        <p:txBody>
          <a:bodyPr/>
          <a:lstStyle/>
          <a:p>
            <a:pPr algn="ctr" eaLnBrk="1" hangingPunct="1">
              <a:lnSpc>
                <a:spcPct val="80000"/>
              </a:lnSpc>
            </a:pPr>
            <a:r>
              <a:rPr lang="en-US" altLang="en-US" dirty="0">
                <a:ea typeface="Geneva"/>
                <a:cs typeface="Geneva"/>
              </a:rPr>
              <a:t>Treatment Components</a:t>
            </a:r>
          </a:p>
        </p:txBody>
      </p:sp>
      <p:sp>
        <p:nvSpPr>
          <p:cNvPr id="38915" name="Content Placeholder 2"/>
          <p:cNvSpPr>
            <a:spLocks noGrp="1"/>
          </p:cNvSpPr>
          <p:nvPr>
            <p:ph sz="half" idx="1"/>
          </p:nvPr>
        </p:nvSpPr>
        <p:spPr>
          <a:xfrm>
            <a:off x="1434737" y="1349510"/>
            <a:ext cx="8229600" cy="5016456"/>
          </a:xfrm>
        </p:spPr>
        <p:txBody>
          <a:bodyPr>
            <a:normAutofit/>
          </a:bodyPr>
          <a:lstStyle/>
          <a:p>
            <a:pPr eaLnBrk="1" hangingPunct="1">
              <a:buFont typeface="Arial" pitchFamily="34" charset="0"/>
              <a:buNone/>
              <a:defRPr/>
            </a:pPr>
            <a:endParaRPr lang="en-US" dirty="0">
              <a:solidFill>
                <a:schemeClr val="tx1"/>
              </a:solidFill>
            </a:endParaRPr>
          </a:p>
          <a:p>
            <a:pPr eaLnBrk="1" hangingPunct="1">
              <a:buFont typeface="Arial" pitchFamily="34" charset="0"/>
              <a:buNone/>
              <a:defRPr/>
            </a:pPr>
            <a:endParaRPr lang="en-US" dirty="0">
              <a:solidFill>
                <a:schemeClr val="tx1"/>
              </a:solidFill>
            </a:endParaRPr>
          </a:p>
        </p:txBody>
      </p:sp>
      <p:graphicFrame>
        <p:nvGraphicFramePr>
          <p:cNvPr id="3" name="Diagram 2">
            <a:extLst>
              <a:ext uri="{FF2B5EF4-FFF2-40B4-BE49-F238E27FC236}">
                <a16:creationId xmlns:a16="http://schemas.microsoft.com/office/drawing/2014/main" id="{A290D3BC-ECA2-4D4D-A935-192EB6E500CB}"/>
              </a:ext>
            </a:extLst>
          </p:cNvPr>
          <p:cNvGraphicFramePr/>
          <p:nvPr>
            <p:extLst>
              <p:ext uri="{D42A27DB-BD31-4B8C-83A1-F6EECF244321}">
                <p14:modId xmlns:p14="http://schemas.microsoft.com/office/powerpoint/2010/main" val="1074506949"/>
              </p:ext>
            </p:extLst>
          </p:nvPr>
        </p:nvGraphicFramePr>
        <p:xfrm>
          <a:off x="1969688" y="11484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6266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186176"/>
            <a:ext cx="12192000" cy="1325563"/>
          </a:xfrm>
        </p:spPr>
        <p:txBody>
          <a:bodyPr>
            <a:normAutofit fontScale="90000"/>
          </a:bodyPr>
          <a:lstStyle/>
          <a:p>
            <a:pPr algn="ctr" eaLnBrk="1" hangingPunct="1"/>
            <a:r>
              <a:rPr lang="en-US" altLang="en-US" dirty="0">
                <a:ea typeface="Geneva"/>
                <a:cs typeface="Geneva"/>
              </a:rPr>
              <a:t>Reinforcement </a:t>
            </a:r>
            <a:br>
              <a:rPr lang="en-US" altLang="en-US" dirty="0">
                <a:ea typeface="Geneva"/>
                <a:cs typeface="Geneva"/>
              </a:rPr>
            </a:br>
            <a:br>
              <a:rPr lang="en-US" altLang="en-US" sz="3200" dirty="0">
                <a:ea typeface="Geneva"/>
                <a:cs typeface="Geneva"/>
              </a:rPr>
            </a:br>
            <a:endParaRPr lang="en-US" altLang="en-US" dirty="0">
              <a:ea typeface="Geneva"/>
              <a:cs typeface="Geneva"/>
            </a:endParaRPr>
          </a:p>
        </p:txBody>
      </p:sp>
      <p:sp>
        <p:nvSpPr>
          <p:cNvPr id="9219" name="Content Placeholder 2"/>
          <p:cNvSpPr>
            <a:spLocks noGrp="1"/>
          </p:cNvSpPr>
          <p:nvPr>
            <p:ph sz="half" idx="1"/>
          </p:nvPr>
        </p:nvSpPr>
        <p:spPr>
          <a:xfrm>
            <a:off x="378918" y="1080978"/>
            <a:ext cx="11721346" cy="5328700"/>
          </a:xfrm>
        </p:spPr>
        <p:txBody>
          <a:bodyPr/>
          <a:lstStyle/>
          <a:p>
            <a:pPr eaLnBrk="1" hangingPunct="1">
              <a:buFont typeface="Arial" charset="0"/>
              <a:buChar char="•"/>
              <a:defRPr/>
            </a:pPr>
            <a:r>
              <a:rPr lang="en-US" sz="2400" dirty="0"/>
              <a:t>You need to find a reward for having a void in the toilet</a:t>
            </a:r>
          </a:p>
          <a:p>
            <a:pPr eaLnBrk="1" hangingPunct="1">
              <a:buFont typeface="Arial" charset="0"/>
              <a:buChar char="•"/>
              <a:defRPr/>
            </a:pPr>
            <a:r>
              <a:rPr lang="en-US" sz="2400" dirty="0"/>
              <a:t>Examples:</a:t>
            </a:r>
          </a:p>
        </p:txBody>
      </p:sp>
      <p:grpSp>
        <p:nvGrpSpPr>
          <p:cNvPr id="3" name="Group 2"/>
          <p:cNvGrpSpPr/>
          <p:nvPr/>
        </p:nvGrpSpPr>
        <p:grpSpPr>
          <a:xfrm>
            <a:off x="-1905000" y="1000006"/>
            <a:ext cx="1752599" cy="1911590"/>
            <a:chOff x="-1905000" y="1000006"/>
            <a:chExt cx="1752599" cy="1911590"/>
          </a:xfrm>
        </p:grpSpPr>
        <p:pic>
          <p:nvPicPr>
            <p:cNvPr id="4098" name="Picture 2" descr="C:\Users\122177\Desktop\high five in bathroo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000006"/>
              <a:ext cx="1295400" cy="19115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52600" y="1000006"/>
              <a:ext cx="1600199" cy="369332"/>
            </a:xfrm>
            <a:prstGeom prst="rect">
              <a:avLst/>
            </a:prstGeom>
            <a:noFill/>
          </p:spPr>
          <p:txBody>
            <a:bodyPr wrap="square" rtlCol="0">
              <a:spAutoFit/>
            </a:bodyPr>
            <a:lstStyle/>
            <a:p>
              <a:r>
                <a:rPr lang="en-US" dirty="0"/>
                <a:t>Attention</a:t>
              </a:r>
            </a:p>
          </p:txBody>
        </p:sp>
      </p:grpSp>
      <p:grpSp>
        <p:nvGrpSpPr>
          <p:cNvPr id="4" name="Group 3"/>
          <p:cNvGrpSpPr/>
          <p:nvPr/>
        </p:nvGrpSpPr>
        <p:grpSpPr>
          <a:xfrm>
            <a:off x="-2962275" y="3366016"/>
            <a:ext cx="2419349" cy="1733550"/>
            <a:chOff x="1066800" y="2362200"/>
            <a:chExt cx="2628900" cy="1733550"/>
          </a:xfrm>
        </p:grpSpPr>
        <p:pic>
          <p:nvPicPr>
            <p:cNvPr id="5122" name="Picture 2" descr="C:\Users\122177\Desktop\playing on ip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362200"/>
              <a:ext cx="2628900" cy="17335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66800" y="3663712"/>
              <a:ext cx="1600199" cy="369332"/>
            </a:xfrm>
            <a:prstGeom prst="rect">
              <a:avLst/>
            </a:prstGeom>
            <a:noFill/>
          </p:spPr>
          <p:txBody>
            <a:bodyPr wrap="square" rtlCol="0">
              <a:spAutoFit/>
            </a:bodyPr>
            <a:lstStyle/>
            <a:p>
              <a:r>
                <a:rPr lang="en-US" dirty="0"/>
                <a:t>Activities</a:t>
              </a:r>
            </a:p>
          </p:txBody>
        </p:sp>
      </p:grpSp>
      <p:grpSp>
        <p:nvGrpSpPr>
          <p:cNvPr id="5" name="Group 4"/>
          <p:cNvGrpSpPr/>
          <p:nvPr/>
        </p:nvGrpSpPr>
        <p:grpSpPr>
          <a:xfrm>
            <a:off x="12455301" y="142997"/>
            <a:ext cx="2336799" cy="1752600"/>
            <a:chOff x="9312222" y="533401"/>
            <a:chExt cx="2336799" cy="1752600"/>
          </a:xfrm>
        </p:grpSpPr>
        <p:pic>
          <p:nvPicPr>
            <p:cNvPr id="5124" name="Picture 4" descr="C:\Users\122177\Desktop\kid with bubbles .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12222" y="533401"/>
              <a:ext cx="2336799" cy="1752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058400" y="576580"/>
              <a:ext cx="1472646" cy="369332"/>
            </a:xfrm>
            <a:prstGeom prst="rect">
              <a:avLst/>
            </a:prstGeom>
            <a:noFill/>
          </p:spPr>
          <p:txBody>
            <a:bodyPr wrap="square" rtlCol="0">
              <a:spAutoFit/>
            </a:bodyPr>
            <a:lstStyle/>
            <a:p>
              <a:r>
                <a:rPr lang="en-US" dirty="0"/>
                <a:t>Materials</a:t>
              </a:r>
            </a:p>
          </p:txBody>
        </p:sp>
      </p:grpSp>
      <p:grpSp>
        <p:nvGrpSpPr>
          <p:cNvPr id="7" name="Group 6"/>
          <p:cNvGrpSpPr/>
          <p:nvPr/>
        </p:nvGrpSpPr>
        <p:grpSpPr>
          <a:xfrm>
            <a:off x="12455300" y="2654746"/>
            <a:ext cx="2336799" cy="2476054"/>
            <a:chOff x="2000250" y="3263367"/>
            <a:chExt cx="2728008" cy="2673883"/>
          </a:xfrm>
        </p:grpSpPr>
        <p:pic>
          <p:nvPicPr>
            <p:cNvPr id="5125" name="Picture 5" descr="C:\Users\122177\Desktop\candy-bo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0250" y="3276600"/>
              <a:ext cx="2728008" cy="26606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015077" y="3263367"/>
              <a:ext cx="1472646" cy="398840"/>
            </a:xfrm>
            <a:prstGeom prst="rect">
              <a:avLst/>
            </a:prstGeom>
            <a:noFill/>
          </p:spPr>
          <p:txBody>
            <a:bodyPr wrap="square" rtlCol="0">
              <a:spAutoFit/>
            </a:bodyPr>
            <a:lstStyle/>
            <a:p>
              <a:r>
                <a:rPr lang="en-US" dirty="0"/>
                <a:t>Edible</a:t>
              </a:r>
            </a:p>
          </p:txBody>
        </p:sp>
      </p:grpSp>
      <p:grpSp>
        <p:nvGrpSpPr>
          <p:cNvPr id="9" name="Group 8"/>
          <p:cNvGrpSpPr/>
          <p:nvPr/>
        </p:nvGrpSpPr>
        <p:grpSpPr>
          <a:xfrm>
            <a:off x="-3350896" y="4864894"/>
            <a:ext cx="2807970" cy="1676400"/>
            <a:chOff x="742951" y="4038600"/>
            <a:chExt cx="2807970" cy="1676400"/>
          </a:xfrm>
        </p:grpSpPr>
        <p:pic>
          <p:nvPicPr>
            <p:cNvPr id="5126" name="Picture 6" descr="C:\Users\122177\Desktop\boy leaving _bathroom.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951" y="4038600"/>
              <a:ext cx="2807970" cy="16764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885474" y="4038600"/>
              <a:ext cx="2543526" cy="369332"/>
            </a:xfrm>
            <a:prstGeom prst="rect">
              <a:avLst/>
            </a:prstGeom>
            <a:noFill/>
          </p:spPr>
          <p:txBody>
            <a:bodyPr wrap="square" rtlCol="0">
              <a:spAutoFit/>
            </a:bodyPr>
            <a:lstStyle/>
            <a:p>
              <a:r>
                <a:rPr lang="en-US" dirty="0"/>
                <a:t>Leaving the Bathroom</a:t>
              </a:r>
            </a:p>
          </p:txBody>
        </p:sp>
      </p:grpSp>
    </p:spTree>
    <p:extLst>
      <p:ext uri="{BB962C8B-B14F-4D97-AF65-F5344CB8AC3E}">
        <p14:creationId xmlns:p14="http://schemas.microsoft.com/office/powerpoint/2010/main" val="109785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path" presetSubtype="0" accel="50000" decel="50000" fill="hold" nodeType="clickEffect">
                                  <p:stCondLst>
                                    <p:cond delay="0"/>
                                  </p:stCondLst>
                                  <p:childTnLst>
                                    <p:animMotion origin="layout" path="M -1.38778E-17 4.81481E-6 L -1.38778E-17 0.12407 C -1.38778E-17 0.17962 0.15955 0.24814 0.28958 0.24814 L 0.57917 0.24814 " pathEditMode="relative" rAng="0" ptsTypes="FfFF">
                                      <p:cBhvr>
                                        <p:cTn id="6" dur="2000" fill="hold"/>
                                        <p:tgtEl>
                                          <p:spTgt spid="3"/>
                                        </p:tgtEl>
                                        <p:attrNameLst>
                                          <p:attrName>ppt_x</p:attrName>
                                          <p:attrName>ppt_y</p:attrName>
                                        </p:attrNameLst>
                                      </p:cBhvr>
                                      <p:rCtr x="28958" y="12407"/>
                                    </p:animMotion>
                                  </p:childTnLst>
                                </p:cTn>
                              </p:par>
                            </p:childTnLst>
                          </p:cTn>
                        </p:par>
                      </p:childTnLst>
                    </p:cTn>
                  </p:par>
                  <p:par>
                    <p:cTn id="7" fill="hold">
                      <p:stCondLst>
                        <p:cond delay="indefinite"/>
                      </p:stCondLst>
                      <p:childTnLst>
                        <p:par>
                          <p:cTn id="8" fill="hold">
                            <p:stCondLst>
                              <p:cond delay="0"/>
                            </p:stCondLst>
                            <p:childTnLst>
                              <p:par>
                                <p:cTn id="9" presetID="57" presetClass="path" presetSubtype="0" accel="50000" decel="50000" fill="hold" nodeType="clickEffect">
                                  <p:stCondLst>
                                    <p:cond delay="0"/>
                                  </p:stCondLst>
                                  <p:childTnLst>
                                    <p:animMotion origin="layout" path="M -3.33333E-6 3.7037E-7 L -3.33333E-6 -0.08634 C -3.33333E-6 -0.12523 0.08976 -0.17269 0.1625 -0.17269 L 0.325 -0.17269 " pathEditMode="relative" rAng="0" ptsTypes="FfFF">
                                      <p:cBhvr>
                                        <p:cTn id="10" dur="2000" fill="hold"/>
                                        <p:tgtEl>
                                          <p:spTgt spid="4"/>
                                        </p:tgtEl>
                                        <p:attrNameLst>
                                          <p:attrName>ppt_x</p:attrName>
                                          <p:attrName>ppt_y</p:attrName>
                                        </p:attrNameLst>
                                      </p:cBhvr>
                                      <p:rCtr x="16250" y="-8634"/>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0 1.11111E-6 L -0.17083 1.11111E-6 C -0.24826 1.11111E-6 -0.34167 0.06412 -0.34167 0.11667 L -0.34167 0.23333 " pathEditMode="relative" rAng="0" ptsTypes="FfFF">
                                      <p:cBhvr>
                                        <p:cTn id="14" dur="2000" fill="hold"/>
                                        <p:tgtEl>
                                          <p:spTgt spid="5"/>
                                        </p:tgtEl>
                                        <p:attrNameLst>
                                          <p:attrName>ppt_x</p:attrName>
                                          <p:attrName>ppt_y</p:attrName>
                                        </p:attrNameLst>
                                      </p:cBhvr>
                                      <p:rCtr x="-17083" y="11667"/>
                                    </p:animMotion>
                                  </p:childTnLst>
                                </p:cTn>
                              </p:par>
                            </p:childTnLst>
                          </p:cTn>
                        </p:par>
                      </p:childTnLst>
                    </p:cTn>
                  </p:par>
                  <p:par>
                    <p:cTn id="15" fill="hold">
                      <p:stCondLst>
                        <p:cond delay="indefinite"/>
                      </p:stCondLst>
                      <p:childTnLst>
                        <p:par>
                          <p:cTn id="16" fill="hold">
                            <p:stCondLst>
                              <p:cond delay="0"/>
                            </p:stCondLst>
                            <p:childTnLst>
                              <p:par>
                                <p:cTn id="17" presetID="35" presetClass="path" presetSubtype="0" accel="50000" decel="50000" fill="hold" nodeType="clickEffect">
                                  <p:stCondLst>
                                    <p:cond delay="0"/>
                                  </p:stCondLst>
                                  <p:childTnLst>
                                    <p:animMotion origin="layout" path="M 2.77778E-6 -2.59259E-6 L -0.4316 0.13241 " pathEditMode="relative" rAng="0" ptsTypes="AA">
                                      <p:cBhvr>
                                        <p:cTn id="18" dur="2000" fill="hold"/>
                                        <p:tgtEl>
                                          <p:spTgt spid="7"/>
                                        </p:tgtEl>
                                        <p:attrNameLst>
                                          <p:attrName>ppt_x</p:attrName>
                                          <p:attrName>ppt_y</p:attrName>
                                        </p:attrNameLst>
                                      </p:cBhvr>
                                      <p:rCtr x="-21580" y="6620"/>
                                    </p:animMotion>
                                  </p:childTnLst>
                                </p:cTn>
                              </p:par>
                            </p:childTnLst>
                          </p:cTn>
                        </p:par>
                      </p:childTnLst>
                    </p:cTn>
                  </p:par>
                  <p:par>
                    <p:cTn id="19" fill="hold">
                      <p:stCondLst>
                        <p:cond delay="indefinite"/>
                      </p:stCondLst>
                      <p:childTnLst>
                        <p:par>
                          <p:cTn id="20" fill="hold">
                            <p:stCondLst>
                              <p:cond delay="0"/>
                            </p:stCondLst>
                            <p:childTnLst>
                              <p:par>
                                <p:cTn id="21" presetID="43" presetClass="path" presetSubtype="0" accel="50000" decel="50000" fill="hold" nodeType="clickEffect">
                                  <p:stCondLst>
                                    <p:cond delay="0"/>
                                  </p:stCondLst>
                                  <p:childTnLst>
                                    <p:animMotion origin="layout" path="M -2.77778E-6 -2.96296E-6 L 0.20226 -2.96296E-6 C 0.29288 -2.96296E-6 0.40452 -0.03333 0.40452 -0.06041 L 0.40452 -0.1206 " pathEditMode="relative" rAng="0" ptsTypes="FfFF">
                                      <p:cBhvr>
                                        <p:cTn id="22" dur="2000" fill="hold"/>
                                        <p:tgtEl>
                                          <p:spTgt spid="9"/>
                                        </p:tgtEl>
                                        <p:attrNameLst>
                                          <p:attrName>ppt_x</p:attrName>
                                          <p:attrName>ppt_y</p:attrName>
                                        </p:attrNameLst>
                                      </p:cBhvr>
                                      <p:rCtr x="20226" y="-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8392"/>
            <a:ext cx="12192000" cy="1454331"/>
          </a:xfrm>
        </p:spPr>
        <p:txBody>
          <a:bodyPr/>
          <a:lstStyle/>
          <a:p>
            <a:pPr algn="ctr" eaLnBrk="1" hangingPunct="1">
              <a:lnSpc>
                <a:spcPct val="80000"/>
              </a:lnSpc>
            </a:pPr>
            <a:r>
              <a:rPr lang="en-US" altLang="en-US" dirty="0">
                <a:ea typeface="Geneva"/>
                <a:cs typeface="Geneva"/>
              </a:rPr>
              <a:t>Treatment Components</a:t>
            </a:r>
          </a:p>
        </p:txBody>
      </p:sp>
      <p:sp>
        <p:nvSpPr>
          <p:cNvPr id="38915" name="Content Placeholder 2"/>
          <p:cNvSpPr>
            <a:spLocks noGrp="1"/>
          </p:cNvSpPr>
          <p:nvPr>
            <p:ph sz="half" idx="1"/>
          </p:nvPr>
        </p:nvSpPr>
        <p:spPr>
          <a:xfrm>
            <a:off x="1434737" y="1349510"/>
            <a:ext cx="8229600" cy="5016456"/>
          </a:xfrm>
        </p:spPr>
        <p:txBody>
          <a:bodyPr>
            <a:normAutofit/>
          </a:bodyPr>
          <a:lstStyle/>
          <a:p>
            <a:pPr eaLnBrk="1" hangingPunct="1">
              <a:buFont typeface="Arial" pitchFamily="34" charset="0"/>
              <a:buNone/>
              <a:defRPr/>
            </a:pPr>
            <a:endParaRPr lang="en-US" dirty="0">
              <a:solidFill>
                <a:schemeClr val="tx1"/>
              </a:solidFill>
            </a:endParaRPr>
          </a:p>
          <a:p>
            <a:pPr eaLnBrk="1" hangingPunct="1">
              <a:buFont typeface="Arial" pitchFamily="34" charset="0"/>
              <a:buNone/>
              <a:defRPr/>
            </a:pPr>
            <a:endParaRPr lang="en-US" dirty="0">
              <a:solidFill>
                <a:schemeClr val="tx1"/>
              </a:solidFill>
            </a:endParaRPr>
          </a:p>
        </p:txBody>
      </p:sp>
      <p:graphicFrame>
        <p:nvGraphicFramePr>
          <p:cNvPr id="3" name="Diagram 2">
            <a:extLst>
              <a:ext uri="{FF2B5EF4-FFF2-40B4-BE49-F238E27FC236}">
                <a16:creationId xmlns:a16="http://schemas.microsoft.com/office/drawing/2014/main" id="{A290D3BC-ECA2-4D4D-A935-192EB6E500CB}"/>
              </a:ext>
            </a:extLst>
          </p:cNvPr>
          <p:cNvGraphicFramePr/>
          <p:nvPr>
            <p:extLst>
              <p:ext uri="{D42A27DB-BD31-4B8C-83A1-F6EECF244321}">
                <p14:modId xmlns:p14="http://schemas.microsoft.com/office/powerpoint/2010/main" val="747127121"/>
              </p:ext>
            </p:extLst>
          </p:nvPr>
        </p:nvGraphicFramePr>
        <p:xfrm>
          <a:off x="1969688" y="11484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71928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41284" y="6398737"/>
            <a:ext cx="3447162" cy="369332"/>
          </a:xfrm>
          <a:prstGeom prst="rect">
            <a:avLst/>
          </a:prstGeom>
        </p:spPr>
        <p:txBody>
          <a:bodyPr wrap="none">
            <a:spAutoFit/>
          </a:bodyPr>
          <a:lstStyle/>
          <a:p>
            <a:pPr lvl="3"/>
            <a:r>
              <a:rPr lang="en-US" dirty="0" err="1"/>
              <a:t>Leblanc,et</a:t>
            </a:r>
            <a:r>
              <a:rPr lang="en-US" dirty="0"/>
              <a:t>. al., 2005</a:t>
            </a:r>
          </a:p>
        </p:txBody>
      </p:sp>
      <p:graphicFrame>
        <p:nvGraphicFramePr>
          <p:cNvPr id="4" name="Table 3"/>
          <p:cNvGraphicFramePr>
            <a:graphicFrameLocks noGrp="1"/>
          </p:cNvGraphicFramePr>
          <p:nvPr>
            <p:extLst>
              <p:ext uri="{D42A27DB-BD31-4B8C-83A1-F6EECF244321}">
                <p14:modId xmlns:p14="http://schemas.microsoft.com/office/powerpoint/2010/main" val="260950900"/>
              </p:ext>
            </p:extLst>
          </p:nvPr>
        </p:nvGraphicFramePr>
        <p:xfrm>
          <a:off x="3054884" y="1564315"/>
          <a:ext cx="5886450" cy="4030344"/>
        </p:xfrm>
        <a:graphic>
          <a:graphicData uri="http://schemas.openxmlformats.org/drawingml/2006/table">
            <a:tbl>
              <a:tblPr firstRow="1" bandRow="1"/>
              <a:tblGrid>
                <a:gridCol w="1211779">
                  <a:extLst>
                    <a:ext uri="{9D8B030D-6E8A-4147-A177-3AD203B41FA5}">
                      <a16:colId xmlns:a16="http://schemas.microsoft.com/office/drawing/2014/main" val="20000"/>
                    </a:ext>
                  </a:extLst>
                </a:gridCol>
                <a:gridCol w="2255773">
                  <a:extLst>
                    <a:ext uri="{9D8B030D-6E8A-4147-A177-3AD203B41FA5}">
                      <a16:colId xmlns:a16="http://schemas.microsoft.com/office/drawing/2014/main" val="20001"/>
                    </a:ext>
                  </a:extLst>
                </a:gridCol>
                <a:gridCol w="2418898">
                  <a:extLst>
                    <a:ext uri="{9D8B030D-6E8A-4147-A177-3AD203B41FA5}">
                      <a16:colId xmlns:a16="http://schemas.microsoft.com/office/drawing/2014/main" val="20002"/>
                    </a:ext>
                  </a:extLst>
                </a:gridCol>
              </a:tblGrid>
              <a:tr h="398126">
                <a:tc>
                  <a:txBody>
                    <a:bodyPr/>
                    <a:lstStyle/>
                    <a:p>
                      <a:pPr marL="0" marR="0" algn="l">
                        <a:lnSpc>
                          <a:spcPct val="115000"/>
                        </a:lnSpc>
                        <a:spcBef>
                          <a:spcPts val="0"/>
                        </a:spcBef>
                        <a:spcAft>
                          <a:spcPts val="0"/>
                        </a:spcAft>
                      </a:pPr>
                      <a:r>
                        <a:rPr lang="en-US" sz="1800" kern="1200" dirty="0">
                          <a:solidFill>
                            <a:srgbClr val="FFFFFF"/>
                          </a:solidFill>
                          <a:effectLst/>
                          <a:latin typeface="Tw Cen MT"/>
                          <a:ea typeface="Times New Roman"/>
                          <a:cs typeface="Arial"/>
                        </a:rPr>
                        <a:t>Level</a:t>
                      </a:r>
                      <a:endParaRPr lang="en-US" sz="1100" dirty="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800" kern="1200" dirty="0">
                          <a:solidFill>
                            <a:srgbClr val="FFFFFF"/>
                          </a:solidFill>
                          <a:effectLst/>
                          <a:latin typeface="Tw Cen MT"/>
                          <a:ea typeface="Times New Roman"/>
                          <a:cs typeface="Arial"/>
                        </a:rPr>
                        <a:t>Duration of Sit</a:t>
                      </a:r>
                      <a:endParaRPr lang="en-US" sz="1100" dirty="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F81BD"/>
                    </a:solidFill>
                  </a:tcPr>
                </a:tc>
                <a:tc>
                  <a:txBody>
                    <a:bodyPr/>
                    <a:lstStyle/>
                    <a:p>
                      <a:pPr marL="0" marR="0" algn="l">
                        <a:lnSpc>
                          <a:spcPct val="115000"/>
                        </a:lnSpc>
                        <a:spcBef>
                          <a:spcPts val="0"/>
                        </a:spcBef>
                        <a:spcAft>
                          <a:spcPts val="0"/>
                        </a:spcAft>
                      </a:pPr>
                      <a:r>
                        <a:rPr lang="en-US" sz="1800" kern="1200" dirty="0">
                          <a:solidFill>
                            <a:srgbClr val="FFFFFF"/>
                          </a:solidFill>
                          <a:effectLst/>
                          <a:latin typeface="Tw Cen MT"/>
                          <a:ea typeface="Times New Roman"/>
                          <a:cs typeface="Arial"/>
                        </a:rPr>
                        <a:t>Inter-trip Interval</a:t>
                      </a:r>
                      <a:endParaRPr lang="en-US" sz="1100" dirty="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398126">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1.</a:t>
                      </a:r>
                      <a:endParaRPr lang="en-US" sz="1100" dirty="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10 min</a:t>
                      </a:r>
                      <a:endParaRPr lang="en-US" sz="110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5 min </a:t>
                      </a:r>
                      <a:endParaRPr lang="en-US" sz="1100" dirty="0">
                        <a:effectLst/>
                        <a:latin typeface="Calibri"/>
                        <a:ea typeface="Calibri"/>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solidFill>
                      <a:srgbClr val="D8D8D8"/>
                    </a:solidFill>
                  </a:tcPr>
                </a:tc>
                <a:extLst>
                  <a:ext uri="{0D108BD9-81ED-4DB2-BD59-A6C34878D82A}">
                    <a16:rowId xmlns:a16="http://schemas.microsoft.com/office/drawing/2014/main" val="10001"/>
                  </a:ext>
                </a:extLst>
              </a:tr>
              <a:tr h="398126">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2.</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10 min</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10 min </a:t>
                      </a:r>
                      <a:endParaRPr lang="en-US" sz="1100">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398126">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3.</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15 min </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extLst>
                  <a:ext uri="{0D108BD9-81ED-4DB2-BD59-A6C34878D82A}">
                    <a16:rowId xmlns:a16="http://schemas.microsoft.com/office/drawing/2014/main" val="10003"/>
                  </a:ext>
                </a:extLst>
              </a:tr>
              <a:tr h="398126">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4.</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25 min </a:t>
                      </a:r>
                      <a:endParaRPr lang="en-US" sz="1100" dirty="0">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398126">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35 min </a:t>
                      </a:r>
                      <a:endParaRPr lang="en-US" sz="1100" dirty="0">
                        <a:effectLst/>
                        <a:latin typeface="Calibri"/>
                        <a:ea typeface="Calibri"/>
                        <a:cs typeface="Times New Roman"/>
                      </a:endParaRPr>
                    </a:p>
                  </a:txBody>
                  <a:tcPr marL="68580" marR="68580" marT="0" marB="0">
                    <a:lnL>
                      <a:noFill/>
                    </a:lnL>
                    <a:lnR>
                      <a:noFill/>
                    </a:lnR>
                    <a:lnT>
                      <a:noFill/>
                    </a:lnT>
                    <a:lnB>
                      <a:noFill/>
                    </a:lnB>
                    <a:solidFill>
                      <a:srgbClr val="D8D8D8"/>
                    </a:solidFill>
                  </a:tcPr>
                </a:tc>
                <a:extLst>
                  <a:ext uri="{0D108BD9-81ED-4DB2-BD59-A6C34878D82A}">
                    <a16:rowId xmlns:a16="http://schemas.microsoft.com/office/drawing/2014/main" val="10005"/>
                  </a:ext>
                </a:extLst>
              </a:tr>
              <a:tr h="398126">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6.</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45 min </a:t>
                      </a:r>
                      <a:endParaRPr lang="en-US" sz="1100" dirty="0">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r h="376311">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7.</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60 min </a:t>
                      </a:r>
                      <a:endParaRPr lang="en-US" sz="1100">
                        <a:effectLst/>
                        <a:latin typeface="Calibri"/>
                        <a:ea typeface="Calibri"/>
                        <a:cs typeface="Times New Roman"/>
                      </a:endParaRPr>
                    </a:p>
                  </a:txBody>
                  <a:tcPr marL="68580" marR="68580" marT="0" marB="0">
                    <a:lnL>
                      <a:noFill/>
                    </a:lnL>
                    <a:lnR>
                      <a:noFill/>
                    </a:lnR>
                    <a:lnT>
                      <a:noFill/>
                    </a:lnT>
                    <a:lnB>
                      <a:noFill/>
                    </a:lnB>
                    <a:solidFill>
                      <a:srgbClr val="D8D8D8"/>
                    </a:solidFill>
                  </a:tcPr>
                </a:tc>
                <a:extLst>
                  <a:ext uri="{0D108BD9-81ED-4DB2-BD59-A6C34878D82A}">
                    <a16:rowId xmlns:a16="http://schemas.microsoft.com/office/drawing/2014/main" val="10007"/>
                  </a:ext>
                </a:extLst>
              </a:tr>
              <a:tr h="469025">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8.</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a:solidFill>
                            <a:srgbClr val="000000"/>
                          </a:solidFill>
                          <a:effectLst/>
                          <a:latin typeface="Tw Cen MT"/>
                          <a:ea typeface="Times New Roman"/>
                          <a:cs typeface="Arial"/>
                        </a:rPr>
                        <a:t>5 min</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90 min </a:t>
                      </a:r>
                      <a:endParaRPr lang="en-US" sz="1100" dirty="0">
                        <a:effectLst/>
                        <a:latin typeface="Calibri"/>
                        <a:ea typeface="Calibri"/>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8"/>
                  </a:ext>
                </a:extLst>
              </a:tr>
              <a:tr h="398126">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9.</a:t>
                      </a:r>
                      <a:endParaRPr lang="en-US" sz="1100" dirty="0">
                        <a:effectLst/>
                        <a:latin typeface="Calibri"/>
                        <a:ea typeface="Calibri"/>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solidFill>
                      <a:srgbClr val="D8D8D8"/>
                    </a:solidFill>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5 min</a:t>
                      </a:r>
                      <a:endParaRPr lang="en-US" sz="1100" dirty="0">
                        <a:effectLst/>
                        <a:latin typeface="Calibri"/>
                        <a:ea typeface="Calibri"/>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solidFill>
                      <a:srgbClr val="D8D8D8"/>
                    </a:solidFill>
                  </a:tcPr>
                </a:tc>
                <a:tc>
                  <a:txBody>
                    <a:bodyPr/>
                    <a:lstStyle/>
                    <a:p>
                      <a:pPr marL="0" marR="0" algn="l">
                        <a:lnSpc>
                          <a:spcPct val="115000"/>
                        </a:lnSpc>
                        <a:spcBef>
                          <a:spcPts val="0"/>
                        </a:spcBef>
                        <a:spcAft>
                          <a:spcPts val="0"/>
                        </a:spcAft>
                      </a:pPr>
                      <a:r>
                        <a:rPr lang="en-US" sz="1800" kern="1200" dirty="0">
                          <a:solidFill>
                            <a:srgbClr val="000000"/>
                          </a:solidFill>
                          <a:effectLst/>
                          <a:latin typeface="Tw Cen MT"/>
                          <a:ea typeface="Times New Roman"/>
                          <a:cs typeface="Arial"/>
                        </a:rPr>
                        <a:t>2 hours </a:t>
                      </a:r>
                      <a:endParaRPr lang="en-US" sz="1100" dirty="0">
                        <a:effectLst/>
                        <a:latin typeface="Calibri"/>
                        <a:ea typeface="Calibri"/>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val="10009"/>
                  </a:ext>
                </a:extLst>
              </a:tr>
            </a:tbl>
          </a:graphicData>
        </a:graphic>
      </p:graphicFrame>
      <p:sp>
        <p:nvSpPr>
          <p:cNvPr id="6" name="TextBox 5"/>
          <p:cNvSpPr txBox="1"/>
          <p:nvPr/>
        </p:nvSpPr>
        <p:spPr>
          <a:xfrm>
            <a:off x="2988209" y="5721128"/>
            <a:ext cx="4876800" cy="523220"/>
          </a:xfrm>
          <a:prstGeom prst="rect">
            <a:avLst/>
          </a:prstGeom>
          <a:noFill/>
        </p:spPr>
        <p:txBody>
          <a:bodyPr wrap="square" rtlCol="0">
            <a:spAutoFit/>
          </a:bodyPr>
          <a:lstStyle/>
          <a:p>
            <a:r>
              <a:rPr lang="en-US" sz="1400" dirty="0">
                <a:latin typeface="Cambria" panose="02040503050406030204" pitchFamily="18" charset="0"/>
              </a:rPr>
              <a:t>*</a:t>
            </a:r>
            <a:r>
              <a:rPr lang="en-US" sz="1400" dirty="0">
                <a:latin typeface="Calibri" panose="020F0502020204030204" pitchFamily="34" charset="0"/>
              </a:rPr>
              <a:t>Participants moved up or down levels based on time and accidents </a:t>
            </a:r>
          </a:p>
        </p:txBody>
      </p:sp>
      <p:sp>
        <p:nvSpPr>
          <p:cNvPr id="7" name="Title 6">
            <a:extLst>
              <a:ext uri="{FF2B5EF4-FFF2-40B4-BE49-F238E27FC236}">
                <a16:creationId xmlns:a16="http://schemas.microsoft.com/office/drawing/2014/main" id="{C55AF400-E019-423B-A1FE-D003CEB233AF}"/>
              </a:ext>
            </a:extLst>
          </p:cNvPr>
          <p:cNvSpPr>
            <a:spLocks noGrp="1"/>
          </p:cNvSpPr>
          <p:nvPr>
            <p:ph type="title"/>
          </p:nvPr>
        </p:nvSpPr>
        <p:spPr>
          <a:xfrm>
            <a:off x="0" y="438487"/>
            <a:ext cx="12191999" cy="1062594"/>
          </a:xfrm>
        </p:spPr>
        <p:txBody>
          <a:bodyPr>
            <a:normAutofit fontScale="90000"/>
          </a:bodyPr>
          <a:lstStyle/>
          <a:p>
            <a:pPr algn="ctr"/>
            <a:r>
              <a:rPr lang="en-US" dirty="0"/>
              <a:t>Progressive Sit Schedule</a:t>
            </a:r>
            <a:br>
              <a:rPr lang="en-US" dirty="0"/>
            </a:br>
            <a:endParaRPr lang="en-US" dirty="0"/>
          </a:p>
        </p:txBody>
      </p:sp>
    </p:spTree>
    <p:extLst>
      <p:ext uri="{BB962C8B-B14F-4D97-AF65-F5344CB8AC3E}">
        <p14:creationId xmlns:p14="http://schemas.microsoft.com/office/powerpoint/2010/main" val="33341284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0" y="137160"/>
            <a:ext cx="12192000" cy="1325563"/>
          </a:xfrm>
        </p:spPr>
        <p:txBody>
          <a:bodyPr/>
          <a:lstStyle/>
          <a:p>
            <a:pPr algn="ctr" eaLnBrk="1" hangingPunct="1"/>
            <a:r>
              <a:rPr lang="en-US" altLang="en-US" dirty="0">
                <a:ea typeface="Geneva"/>
                <a:cs typeface="Geneva"/>
              </a:rPr>
              <a:t>Increasing the Sit Schedule</a:t>
            </a:r>
          </a:p>
        </p:txBody>
      </p:sp>
      <p:grpSp>
        <p:nvGrpSpPr>
          <p:cNvPr id="3" name="Group 2">
            <a:extLst>
              <a:ext uri="{FF2B5EF4-FFF2-40B4-BE49-F238E27FC236}">
                <a16:creationId xmlns:a16="http://schemas.microsoft.com/office/drawing/2014/main" id="{FE321E9D-EDA8-4EB2-BA98-5935BF95A102}"/>
              </a:ext>
            </a:extLst>
          </p:cNvPr>
          <p:cNvGrpSpPr/>
          <p:nvPr/>
        </p:nvGrpSpPr>
        <p:grpSpPr>
          <a:xfrm>
            <a:off x="3208020" y="1702435"/>
            <a:ext cx="5257800" cy="4233665"/>
            <a:chOff x="2171700" y="1590675"/>
            <a:chExt cx="5257800" cy="4233665"/>
          </a:xfrm>
        </p:grpSpPr>
        <p:sp>
          <p:nvSpPr>
            <p:cNvPr id="5" name="Rounded Rectangle 4"/>
            <p:cNvSpPr/>
            <p:nvPr/>
          </p:nvSpPr>
          <p:spPr>
            <a:xfrm>
              <a:off x="2209800" y="2133600"/>
              <a:ext cx="18288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 </a:t>
              </a:r>
              <a:r>
                <a:rPr lang="en-US" b="1" dirty="0"/>
                <a:t>continent </a:t>
              </a:r>
              <a:r>
                <a:rPr lang="en-US" dirty="0"/>
                <a:t>voids in a row </a:t>
              </a:r>
            </a:p>
          </p:txBody>
        </p:sp>
        <p:sp>
          <p:nvSpPr>
            <p:cNvPr id="10" name="Equal 9"/>
            <p:cNvSpPr/>
            <p:nvPr/>
          </p:nvSpPr>
          <p:spPr>
            <a:xfrm>
              <a:off x="4267200" y="2209800"/>
              <a:ext cx="1219200" cy="457200"/>
            </a:xfrm>
            <a:prstGeom prst="math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Down Arrow 10"/>
            <p:cNvSpPr/>
            <p:nvPr/>
          </p:nvSpPr>
          <p:spPr>
            <a:xfrm rot="10800000">
              <a:off x="5638800" y="1590675"/>
              <a:ext cx="1143000" cy="1143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5181600" y="2752130"/>
              <a:ext cx="2057400" cy="369332"/>
            </a:xfrm>
            <a:prstGeom prst="rect">
              <a:avLst/>
            </a:prstGeom>
            <a:noFill/>
          </p:spPr>
          <p:txBody>
            <a:bodyPr wrap="square" rtlCol="0">
              <a:spAutoFit/>
            </a:bodyPr>
            <a:lstStyle/>
            <a:p>
              <a:r>
                <a:rPr lang="en-US" dirty="0"/>
                <a:t>Increase one level</a:t>
              </a:r>
            </a:p>
          </p:txBody>
        </p:sp>
        <p:grpSp>
          <p:nvGrpSpPr>
            <p:cNvPr id="16" name="Group 15"/>
            <p:cNvGrpSpPr/>
            <p:nvPr/>
          </p:nvGrpSpPr>
          <p:grpSpPr>
            <a:xfrm>
              <a:off x="2171700" y="4185007"/>
              <a:ext cx="5257800" cy="1639333"/>
              <a:chOff x="685800" y="3454400"/>
              <a:chExt cx="5257800" cy="1639333"/>
            </a:xfrm>
            <a:solidFill>
              <a:srgbClr val="FF0000"/>
            </a:solidFill>
          </p:grpSpPr>
          <p:sp>
            <p:nvSpPr>
              <p:cNvPr id="13" name="Rounded Rectangle 12"/>
              <p:cNvSpPr/>
              <p:nvPr/>
            </p:nvSpPr>
            <p:spPr>
              <a:xfrm>
                <a:off x="685800" y="3835400"/>
                <a:ext cx="1828800" cy="7620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 </a:t>
                </a:r>
                <a:r>
                  <a:rPr lang="en-US" b="1" dirty="0"/>
                  <a:t>accidents </a:t>
                </a:r>
                <a:r>
                  <a:rPr lang="en-US" dirty="0"/>
                  <a:t> </a:t>
                </a:r>
              </a:p>
              <a:p>
                <a:pPr algn="ctr"/>
                <a:r>
                  <a:rPr lang="en-US" dirty="0"/>
                  <a:t>in a row</a:t>
                </a:r>
              </a:p>
            </p:txBody>
          </p:sp>
          <p:sp>
            <p:nvSpPr>
              <p:cNvPr id="17" name="Equal 16"/>
              <p:cNvSpPr/>
              <p:nvPr/>
            </p:nvSpPr>
            <p:spPr>
              <a:xfrm>
                <a:off x="2743200" y="3962400"/>
                <a:ext cx="1219200" cy="457200"/>
              </a:xfrm>
              <a:prstGeom prst="mathEqual">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Down Arrow 17"/>
              <p:cNvSpPr/>
              <p:nvPr/>
            </p:nvSpPr>
            <p:spPr>
              <a:xfrm>
                <a:off x="4127500" y="3454400"/>
                <a:ext cx="1143000" cy="1143000"/>
              </a:xfrm>
              <a:prstGeom prst="down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3683000" y="4724401"/>
                <a:ext cx="2260600" cy="369332"/>
              </a:xfrm>
              <a:prstGeom prst="rect">
                <a:avLst/>
              </a:prstGeom>
              <a:noFill/>
            </p:spPr>
            <p:txBody>
              <a:bodyPr wrap="square" rtlCol="0">
                <a:spAutoFit/>
              </a:bodyPr>
              <a:lstStyle/>
              <a:p>
                <a:r>
                  <a:rPr lang="en-US" dirty="0"/>
                  <a:t>Decrease one level</a:t>
                </a:r>
              </a:p>
            </p:txBody>
          </p:sp>
        </p:grpSp>
      </p:grpSp>
    </p:spTree>
    <p:extLst>
      <p:ext uri="{BB962C8B-B14F-4D97-AF65-F5344CB8AC3E}">
        <p14:creationId xmlns:p14="http://schemas.microsoft.com/office/powerpoint/2010/main" val="28570443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8392"/>
            <a:ext cx="12192000" cy="1454331"/>
          </a:xfrm>
        </p:spPr>
        <p:txBody>
          <a:bodyPr/>
          <a:lstStyle/>
          <a:p>
            <a:pPr algn="ctr" eaLnBrk="1" hangingPunct="1">
              <a:lnSpc>
                <a:spcPct val="80000"/>
              </a:lnSpc>
            </a:pPr>
            <a:r>
              <a:rPr lang="en-US" altLang="en-US" dirty="0">
                <a:ea typeface="Geneva"/>
                <a:cs typeface="Geneva"/>
              </a:rPr>
              <a:t>Treatment Components</a:t>
            </a:r>
          </a:p>
        </p:txBody>
      </p:sp>
      <p:sp>
        <p:nvSpPr>
          <p:cNvPr id="38915" name="Content Placeholder 2"/>
          <p:cNvSpPr>
            <a:spLocks noGrp="1"/>
          </p:cNvSpPr>
          <p:nvPr>
            <p:ph sz="half" idx="1"/>
          </p:nvPr>
        </p:nvSpPr>
        <p:spPr>
          <a:xfrm>
            <a:off x="1434737" y="1349510"/>
            <a:ext cx="8229600" cy="5016456"/>
          </a:xfrm>
        </p:spPr>
        <p:txBody>
          <a:bodyPr>
            <a:normAutofit/>
          </a:bodyPr>
          <a:lstStyle/>
          <a:p>
            <a:pPr eaLnBrk="1" hangingPunct="1">
              <a:buFont typeface="Arial" pitchFamily="34" charset="0"/>
              <a:buNone/>
              <a:defRPr/>
            </a:pPr>
            <a:endParaRPr lang="en-US" dirty="0">
              <a:solidFill>
                <a:schemeClr val="tx1"/>
              </a:solidFill>
            </a:endParaRPr>
          </a:p>
          <a:p>
            <a:pPr eaLnBrk="1" hangingPunct="1">
              <a:buFont typeface="Arial" pitchFamily="34" charset="0"/>
              <a:buNone/>
              <a:defRPr/>
            </a:pPr>
            <a:endParaRPr lang="en-US" dirty="0">
              <a:solidFill>
                <a:schemeClr val="tx1"/>
              </a:solidFill>
            </a:endParaRPr>
          </a:p>
        </p:txBody>
      </p:sp>
      <p:graphicFrame>
        <p:nvGraphicFramePr>
          <p:cNvPr id="3" name="Diagram 2">
            <a:extLst>
              <a:ext uri="{FF2B5EF4-FFF2-40B4-BE49-F238E27FC236}">
                <a16:creationId xmlns:a16="http://schemas.microsoft.com/office/drawing/2014/main" id="{A290D3BC-ECA2-4D4D-A935-192EB6E500CB}"/>
              </a:ext>
            </a:extLst>
          </p:cNvPr>
          <p:cNvGraphicFramePr/>
          <p:nvPr/>
        </p:nvGraphicFramePr>
        <p:xfrm>
          <a:off x="1969688" y="114840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2976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137160"/>
            <a:ext cx="12192000" cy="1325563"/>
          </a:xfrm>
        </p:spPr>
        <p:txBody>
          <a:bodyPr/>
          <a:lstStyle/>
          <a:p>
            <a:pPr algn="ctr"/>
            <a:r>
              <a:rPr lang="en-US" altLang="en-US" dirty="0">
                <a:ea typeface="Geneva"/>
                <a:cs typeface="Geneva"/>
              </a:rPr>
              <a:t>Communication Training</a:t>
            </a:r>
          </a:p>
        </p:txBody>
      </p:sp>
      <p:sp>
        <p:nvSpPr>
          <p:cNvPr id="3" name="Content Placeholder 2"/>
          <p:cNvSpPr>
            <a:spLocks noGrp="1"/>
          </p:cNvSpPr>
          <p:nvPr>
            <p:ph sz="half" idx="1"/>
          </p:nvPr>
        </p:nvSpPr>
        <p:spPr>
          <a:xfrm>
            <a:off x="177800" y="1640584"/>
            <a:ext cx="11628120" cy="4262375"/>
          </a:xfrm>
        </p:spPr>
        <p:txBody>
          <a:bodyPr/>
          <a:lstStyle/>
          <a:p>
            <a:pPr>
              <a:defRPr/>
            </a:pPr>
            <a:r>
              <a:rPr lang="en-US" sz="2400" dirty="0"/>
              <a:t>Before the child goes into the bathroom/sits on the toilet, prompt communication for the "bathroom.”</a:t>
            </a:r>
          </a:p>
          <a:p>
            <a:pPr marL="0" indent="0">
              <a:buNone/>
              <a:defRPr/>
            </a:pPr>
            <a:endParaRPr lang="en-US" sz="2400" dirty="0">
              <a:solidFill>
                <a:schemeClr val="tx1"/>
              </a:solidFill>
            </a:endParaRPr>
          </a:p>
        </p:txBody>
      </p:sp>
      <p:grpSp>
        <p:nvGrpSpPr>
          <p:cNvPr id="8" name="Group 7">
            <a:extLst>
              <a:ext uri="{FF2B5EF4-FFF2-40B4-BE49-F238E27FC236}">
                <a16:creationId xmlns:a16="http://schemas.microsoft.com/office/drawing/2014/main" id="{11844375-0CF2-425A-A928-51190F1C0290}"/>
              </a:ext>
            </a:extLst>
          </p:cNvPr>
          <p:cNvGrpSpPr/>
          <p:nvPr/>
        </p:nvGrpSpPr>
        <p:grpSpPr>
          <a:xfrm>
            <a:off x="1015680" y="2854514"/>
            <a:ext cx="2408240" cy="2676098"/>
            <a:chOff x="1015680" y="2854514"/>
            <a:chExt cx="2408240" cy="2676098"/>
          </a:xfrm>
        </p:grpSpPr>
        <p:pic>
          <p:nvPicPr>
            <p:cNvPr id="6146" name="Picture 2" descr="C:\Users\122177\Desktop\bathroo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680" y="2854514"/>
              <a:ext cx="2133600"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F8F8AA7-928F-4E68-B6B3-C0B575BD033D}"/>
                </a:ext>
              </a:extLst>
            </p:cNvPr>
            <p:cNvSpPr txBox="1"/>
            <p:nvPr/>
          </p:nvSpPr>
          <p:spPr>
            <a:xfrm>
              <a:off x="1087120" y="5161280"/>
              <a:ext cx="2336800" cy="369332"/>
            </a:xfrm>
            <a:prstGeom prst="rect">
              <a:avLst/>
            </a:prstGeom>
            <a:noFill/>
          </p:spPr>
          <p:txBody>
            <a:bodyPr wrap="square" rtlCol="0">
              <a:spAutoFit/>
            </a:bodyPr>
            <a:lstStyle/>
            <a:p>
              <a:r>
                <a:rPr lang="en-US" dirty="0">
                  <a:solidFill>
                    <a:srgbClr val="676767"/>
                  </a:solidFill>
                </a:rPr>
                <a:t>Picture Exchange </a:t>
              </a:r>
            </a:p>
          </p:txBody>
        </p:sp>
      </p:grpSp>
      <p:grpSp>
        <p:nvGrpSpPr>
          <p:cNvPr id="10" name="Group 9">
            <a:extLst>
              <a:ext uri="{FF2B5EF4-FFF2-40B4-BE49-F238E27FC236}">
                <a16:creationId xmlns:a16="http://schemas.microsoft.com/office/drawing/2014/main" id="{0457C2F6-26C5-4578-BDA6-D93D4587073D}"/>
              </a:ext>
            </a:extLst>
          </p:cNvPr>
          <p:cNvGrpSpPr/>
          <p:nvPr/>
        </p:nvGrpSpPr>
        <p:grpSpPr>
          <a:xfrm>
            <a:off x="4783930" y="2883090"/>
            <a:ext cx="2294335" cy="2644167"/>
            <a:chOff x="4783930" y="2883090"/>
            <a:chExt cx="2294335" cy="2644167"/>
          </a:xfrm>
        </p:grpSpPr>
        <p:pic>
          <p:nvPicPr>
            <p:cNvPr id="5" name="Picture 6" descr="http://www.lifeprint.com/asl101/signjpegs/b/bathroom5.jpg">
              <a:extLst>
                <a:ext uri="{FF2B5EF4-FFF2-40B4-BE49-F238E27FC236}">
                  <a16:creationId xmlns:a16="http://schemas.microsoft.com/office/drawing/2014/main" id="{7A70424F-2EE4-47E0-94B9-D5DFF99AC0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3930" y="2883090"/>
              <a:ext cx="1964530" cy="214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10CB797-AA39-4442-ACE9-F04B35D0CD1F}"/>
                </a:ext>
              </a:extLst>
            </p:cNvPr>
            <p:cNvSpPr txBox="1"/>
            <p:nvPr/>
          </p:nvSpPr>
          <p:spPr>
            <a:xfrm>
              <a:off x="5113735" y="5157925"/>
              <a:ext cx="1964530" cy="369332"/>
            </a:xfrm>
            <a:prstGeom prst="rect">
              <a:avLst/>
            </a:prstGeom>
            <a:noFill/>
          </p:spPr>
          <p:txBody>
            <a:bodyPr wrap="square" rtlCol="0">
              <a:spAutoFit/>
            </a:bodyPr>
            <a:lstStyle/>
            <a:p>
              <a:r>
                <a:rPr lang="en-US" dirty="0">
                  <a:solidFill>
                    <a:srgbClr val="676767"/>
                  </a:solidFill>
                </a:rPr>
                <a:t>Sign Language </a:t>
              </a:r>
            </a:p>
          </p:txBody>
        </p:sp>
      </p:grpSp>
      <p:grpSp>
        <p:nvGrpSpPr>
          <p:cNvPr id="12" name="Group 11">
            <a:extLst>
              <a:ext uri="{FF2B5EF4-FFF2-40B4-BE49-F238E27FC236}">
                <a16:creationId xmlns:a16="http://schemas.microsoft.com/office/drawing/2014/main" id="{A92582C0-F6E1-4297-B4D4-275C579DC665}"/>
              </a:ext>
            </a:extLst>
          </p:cNvPr>
          <p:cNvGrpSpPr/>
          <p:nvPr/>
        </p:nvGrpSpPr>
        <p:grpSpPr>
          <a:xfrm>
            <a:off x="7955280" y="2854514"/>
            <a:ext cx="3698240" cy="2651540"/>
            <a:chOff x="7955280" y="2854514"/>
            <a:chExt cx="3698240" cy="2651540"/>
          </a:xfrm>
        </p:grpSpPr>
        <p:grpSp>
          <p:nvGrpSpPr>
            <p:cNvPr id="2" name="Group 1">
              <a:extLst>
                <a:ext uri="{FF2B5EF4-FFF2-40B4-BE49-F238E27FC236}">
                  <a16:creationId xmlns:a16="http://schemas.microsoft.com/office/drawing/2014/main" id="{3A2ABB4B-DD23-4998-966D-6D67CB04E3B2}"/>
                </a:ext>
              </a:extLst>
            </p:cNvPr>
            <p:cNvGrpSpPr/>
            <p:nvPr/>
          </p:nvGrpSpPr>
          <p:grpSpPr>
            <a:xfrm>
              <a:off x="7955280" y="2854514"/>
              <a:ext cx="3611880" cy="2171700"/>
              <a:chOff x="7518400" y="2854514"/>
              <a:chExt cx="3611880" cy="2171700"/>
            </a:xfrm>
          </p:grpSpPr>
          <p:pic>
            <p:nvPicPr>
              <p:cNvPr id="6" name="Picture 2" descr="C:\Users\122177\Desktop\o-KIDS-TALKING-facebook.jpg">
                <a:extLst>
                  <a:ext uri="{FF2B5EF4-FFF2-40B4-BE49-F238E27FC236}">
                    <a16:creationId xmlns:a16="http://schemas.microsoft.com/office/drawing/2014/main" id="{22FAA499-53C3-4E85-BB62-3252FC373A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8400" y="2854514"/>
                <a:ext cx="3611880" cy="21717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94856BE-75C9-4B67-9D15-A2750AEBE4CC}"/>
                  </a:ext>
                </a:extLst>
              </p:cNvPr>
              <p:cNvSpPr txBox="1"/>
              <p:nvPr/>
            </p:nvSpPr>
            <p:spPr>
              <a:xfrm>
                <a:off x="8063070" y="3248551"/>
                <a:ext cx="2209800" cy="523220"/>
              </a:xfrm>
              <a:prstGeom prst="rect">
                <a:avLst/>
              </a:prstGeom>
              <a:noFill/>
            </p:spPr>
            <p:txBody>
              <a:bodyPr wrap="square" rtlCol="0">
                <a:spAutoFit/>
              </a:bodyPr>
              <a:lstStyle/>
              <a:p>
                <a:r>
                  <a:rPr lang="en-US" sz="2800" dirty="0" err="1"/>
                  <a:t>Potty</a:t>
                </a:r>
                <a:r>
                  <a:rPr lang="en-US" sz="2800" dirty="0"/>
                  <a:t> Please</a:t>
                </a:r>
              </a:p>
            </p:txBody>
          </p:sp>
        </p:grpSp>
        <p:sp>
          <p:nvSpPr>
            <p:cNvPr id="11" name="TextBox 10">
              <a:extLst>
                <a:ext uri="{FF2B5EF4-FFF2-40B4-BE49-F238E27FC236}">
                  <a16:creationId xmlns:a16="http://schemas.microsoft.com/office/drawing/2014/main" id="{643A1223-3C58-4378-9930-6EA703C75C05}"/>
                </a:ext>
              </a:extLst>
            </p:cNvPr>
            <p:cNvSpPr txBox="1"/>
            <p:nvPr/>
          </p:nvSpPr>
          <p:spPr>
            <a:xfrm>
              <a:off x="8615680" y="5136722"/>
              <a:ext cx="3037840" cy="369332"/>
            </a:xfrm>
            <a:prstGeom prst="rect">
              <a:avLst/>
            </a:prstGeom>
            <a:noFill/>
          </p:spPr>
          <p:txBody>
            <a:bodyPr wrap="square" rtlCol="0">
              <a:spAutoFit/>
            </a:bodyPr>
            <a:lstStyle/>
            <a:p>
              <a:r>
                <a:rPr lang="en-US" dirty="0">
                  <a:solidFill>
                    <a:srgbClr val="676767"/>
                  </a:solidFill>
                </a:rPr>
                <a:t>Vocal Communication </a:t>
              </a:r>
            </a:p>
          </p:txBody>
        </p:sp>
      </p:grpSp>
    </p:spTree>
    <p:extLst>
      <p:ext uri="{BB962C8B-B14F-4D97-AF65-F5344CB8AC3E}">
        <p14:creationId xmlns:p14="http://schemas.microsoft.com/office/powerpoint/2010/main" val="14607712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70C68F-CEC3-4D1B-AF08-EE2D70C7E8F4}"/>
              </a:ext>
            </a:extLst>
          </p:cNvPr>
          <p:cNvSpPr>
            <a:spLocks noGrp="1"/>
          </p:cNvSpPr>
          <p:nvPr>
            <p:ph type="sldNum" sz="quarter" idx="12"/>
          </p:nvPr>
        </p:nvSpPr>
        <p:spPr/>
        <p:txBody>
          <a:bodyPr/>
          <a:lstStyle/>
          <a:p>
            <a:fld id="{501F8DFA-C4CA-B44D-8632-6C7F43F11341}" type="slidenum">
              <a:rPr lang="en-US" smtClean="0"/>
              <a:t>83</a:t>
            </a:fld>
            <a:endParaRPr lang="en-US" dirty="0"/>
          </a:p>
        </p:txBody>
      </p:sp>
      <p:graphicFrame>
        <p:nvGraphicFramePr>
          <p:cNvPr id="5" name="Object 4">
            <a:extLst>
              <a:ext uri="{FF2B5EF4-FFF2-40B4-BE49-F238E27FC236}">
                <a16:creationId xmlns:a16="http://schemas.microsoft.com/office/drawing/2014/main" id="{EC0C5550-4601-4526-A099-B578B5409981}"/>
              </a:ext>
            </a:extLst>
          </p:cNvPr>
          <p:cNvGraphicFramePr>
            <a:graphicFrameLocks noChangeAspect="1"/>
          </p:cNvGraphicFramePr>
          <p:nvPr>
            <p:extLst>
              <p:ext uri="{D42A27DB-BD31-4B8C-83A1-F6EECF244321}">
                <p14:modId xmlns:p14="http://schemas.microsoft.com/office/powerpoint/2010/main" val="798381574"/>
              </p:ext>
            </p:extLst>
          </p:nvPr>
        </p:nvGraphicFramePr>
        <p:xfrm>
          <a:off x="3359784" y="369408"/>
          <a:ext cx="4829175" cy="6250274"/>
        </p:xfrm>
        <a:graphic>
          <a:graphicData uri="http://schemas.openxmlformats.org/presentationml/2006/ole">
            <mc:AlternateContent xmlns:mc="http://schemas.openxmlformats.org/markup-compatibility/2006">
              <mc:Choice xmlns:v="urn:schemas-microsoft-com:vml" Requires="v">
                <p:oleObj spid="_x0000_s1027" name="Acrobat Document" r:id="rId3" imgW="5828993" imgH="7543566" progId="AcroExch.Document.DC">
                  <p:embed/>
                </p:oleObj>
              </mc:Choice>
              <mc:Fallback>
                <p:oleObj name="Acrobat Document" r:id="rId3" imgW="5828993" imgH="7543566" progId="AcroExch.Document.DC">
                  <p:embed/>
                  <p:pic>
                    <p:nvPicPr>
                      <p:cNvPr id="0" name=""/>
                      <p:cNvPicPr/>
                      <p:nvPr/>
                    </p:nvPicPr>
                    <p:blipFill>
                      <a:blip r:embed="rId4"/>
                      <a:stretch>
                        <a:fillRect/>
                      </a:stretch>
                    </p:blipFill>
                    <p:spPr>
                      <a:xfrm>
                        <a:off x="3359784" y="369408"/>
                        <a:ext cx="4829175" cy="6250274"/>
                      </a:xfrm>
                      <a:prstGeom prst="rect">
                        <a:avLst/>
                      </a:prstGeom>
                    </p:spPr>
                  </p:pic>
                </p:oleObj>
              </mc:Fallback>
            </mc:AlternateContent>
          </a:graphicData>
        </a:graphic>
      </p:graphicFrame>
    </p:spTree>
    <p:extLst>
      <p:ext uri="{BB962C8B-B14F-4D97-AF65-F5344CB8AC3E}">
        <p14:creationId xmlns:p14="http://schemas.microsoft.com/office/powerpoint/2010/main" val="34697135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103E32C-C6D6-975E-3217-55535EF3CA13}"/>
              </a:ext>
            </a:extLst>
          </p:cNvPr>
          <p:cNvGrpSpPr/>
          <p:nvPr/>
        </p:nvGrpSpPr>
        <p:grpSpPr>
          <a:xfrm>
            <a:off x="20" y="10"/>
            <a:ext cx="12191980" cy="6857990"/>
            <a:chOff x="20" y="10"/>
            <a:chExt cx="12191980" cy="6857990"/>
          </a:xfrm>
        </p:grpSpPr>
        <p:pic>
          <p:nvPicPr>
            <p:cNvPr id="2" name="Picture 1">
              <a:extLst>
                <a:ext uri="{FF2B5EF4-FFF2-40B4-BE49-F238E27FC236}">
                  <a16:creationId xmlns:a16="http://schemas.microsoft.com/office/drawing/2014/main" id="{C1E58847-6C32-1369-F21D-AE847198C63C}"/>
                </a:ext>
              </a:extLst>
            </p:cNvPr>
            <p:cNvPicPr>
              <a:picLocks noChangeAspect="1"/>
            </p:cNvPicPr>
            <p:nvPr/>
          </p:nvPicPr>
          <p:blipFill rotWithShape="1">
            <a:blip r:embed="rId2"/>
            <a:srcRect t="116" b="3318"/>
            <a:stretch/>
          </p:blipFill>
          <p:spPr>
            <a:xfrm>
              <a:off x="20" y="10"/>
              <a:ext cx="12191980" cy="6857990"/>
            </a:xfrm>
            <a:prstGeom prst="rect">
              <a:avLst/>
            </a:prstGeom>
            <a:noFill/>
          </p:spPr>
        </p:pic>
        <p:sp>
          <p:nvSpPr>
            <p:cNvPr id="4" name="Rectangle 3">
              <a:extLst>
                <a:ext uri="{FF2B5EF4-FFF2-40B4-BE49-F238E27FC236}">
                  <a16:creationId xmlns:a16="http://schemas.microsoft.com/office/drawing/2014/main" id="{4CCCD4B7-497C-8B63-9CB3-0624930A9A2E}"/>
                </a:ext>
              </a:extLst>
            </p:cNvPr>
            <p:cNvSpPr/>
            <p:nvPr/>
          </p:nvSpPr>
          <p:spPr>
            <a:xfrm>
              <a:off x="172278" y="6467061"/>
              <a:ext cx="2252870" cy="2915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59005037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C_Template_system-fonts" id="{3360B38E-5B41-ED45-A9D7-189A9340A66A}" vid="{AA41AA7F-923F-6342-8B29-1B2E68917084}"/>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Custom Design</Template>
  <TotalTime>3579</TotalTime>
  <Words>3439</Words>
  <Application>Microsoft Office PowerPoint</Application>
  <PresentationFormat>Widescreen</PresentationFormat>
  <Paragraphs>634</Paragraphs>
  <Slides>84</Slides>
  <Notes>28</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84</vt:i4>
      </vt:variant>
    </vt:vector>
  </HeadingPairs>
  <TitlesOfParts>
    <vt:vector size="101" baseType="lpstr">
      <vt:lpstr>AdvPS94BA</vt:lpstr>
      <vt:lpstr>Arial</vt:lpstr>
      <vt:lpstr>Arial Rounded MT Bold</vt:lpstr>
      <vt:lpstr>Calibri</vt:lpstr>
      <vt:lpstr>Calibri Light</vt:lpstr>
      <vt:lpstr>Cambria</vt:lpstr>
      <vt:lpstr>Lora</vt:lpstr>
      <vt:lpstr>Montserrat Light</vt:lpstr>
      <vt:lpstr>Oswald</vt:lpstr>
      <vt:lpstr>Raleway</vt:lpstr>
      <vt:lpstr>Rockwell</vt:lpstr>
      <vt:lpstr>Sofia Pro</vt:lpstr>
      <vt:lpstr>Times New Roman</vt:lpstr>
      <vt:lpstr>Tw Cen MT</vt:lpstr>
      <vt:lpstr>Custom Design</vt:lpstr>
      <vt:lpstr>2_Office Theme</vt:lpstr>
      <vt:lpstr>Adobe Acrobat Document</vt:lpstr>
      <vt:lpstr>Feeding, Elopement, and Toileting</vt:lpstr>
      <vt:lpstr>Medical/Behavior Interactions</vt:lpstr>
      <vt:lpstr>Caregiver Mediation</vt:lpstr>
      <vt:lpstr>The Impact/Effort Ratio</vt:lpstr>
      <vt:lpstr>1 Step Backwards → 2 Steps Forward</vt:lpstr>
      <vt:lpstr>Data Collection/Tracking</vt:lpstr>
      <vt:lpstr>Reinforcement</vt:lpstr>
      <vt:lpstr>Reinforcement</vt:lpstr>
      <vt:lpstr>Feeding</vt:lpstr>
      <vt:lpstr>Feeding Behavior</vt:lpstr>
      <vt:lpstr>Feeding Behavior</vt:lpstr>
      <vt:lpstr>Feeding Timeline</vt:lpstr>
      <vt:lpstr>The Goal</vt:lpstr>
      <vt:lpstr>Most Children Enjoy Eating</vt:lpstr>
      <vt:lpstr>Picky Eating</vt:lpstr>
      <vt:lpstr>Chronic Feeding Issues</vt:lpstr>
      <vt:lpstr>Picky Eating</vt:lpstr>
      <vt:lpstr>Picky Eating</vt:lpstr>
      <vt:lpstr>Food Neophobia</vt:lpstr>
      <vt:lpstr>Typical versus Disordered Feeding</vt:lpstr>
      <vt:lpstr>Typical versus Disordered Feeding</vt:lpstr>
      <vt:lpstr>DSM-5 Definition </vt:lpstr>
      <vt:lpstr>ARFID</vt:lpstr>
      <vt:lpstr>ARFID</vt:lpstr>
      <vt:lpstr>DSM-5 Definition of ARFID</vt:lpstr>
      <vt:lpstr>PowerPoint Presentation</vt:lpstr>
      <vt:lpstr>PowerPoint Presentation</vt:lpstr>
      <vt:lpstr>PowerPoint Presentation</vt:lpstr>
      <vt:lpstr>PowerPoint Presentation</vt:lpstr>
      <vt:lpstr>PowerPoint Presentation</vt:lpstr>
      <vt:lpstr>Two Distinct Clinical Presentation</vt:lpstr>
      <vt:lpstr>Nutrition Targets</vt:lpstr>
      <vt:lpstr>Volume Concerns</vt:lpstr>
      <vt:lpstr>Volume: Medical Detection </vt:lpstr>
      <vt:lpstr>Volume: Medical Management </vt:lpstr>
      <vt:lpstr>Volume: Associated Factors</vt:lpstr>
      <vt:lpstr>Variety Concerns</vt:lpstr>
      <vt:lpstr>Variety Concerns: Medical Detection</vt:lpstr>
      <vt:lpstr>Variety Concerns: Medical Management</vt:lpstr>
      <vt:lpstr>Variety Concerns: Associated Factors</vt:lpstr>
      <vt:lpstr>PowerPoint Presentation</vt:lpstr>
      <vt:lpstr>Multidisciplinary Approach </vt:lpstr>
      <vt:lpstr>Four Pillars of the Feeding Intervention</vt:lpstr>
      <vt:lpstr>The “Special Sauce”</vt:lpstr>
      <vt:lpstr>The “Special Sauce”</vt:lpstr>
      <vt:lpstr>General Behavioral Concepts</vt:lpstr>
      <vt:lpstr>General Behavioral Concepts</vt:lpstr>
      <vt:lpstr>Treatment Approach: Goal Driven</vt:lpstr>
      <vt:lpstr>Structuring the Meal</vt:lpstr>
      <vt:lpstr>Structuring the Meal</vt:lpstr>
      <vt:lpstr>Structuring the Meal</vt:lpstr>
      <vt:lpstr>Therapeutic Tools</vt:lpstr>
      <vt:lpstr>Structuring the Meal</vt:lpstr>
      <vt:lpstr>Structuring the Meal</vt:lpstr>
      <vt:lpstr>PowerPoint Presentation</vt:lpstr>
      <vt:lpstr>Operationally Defining Behavior</vt:lpstr>
      <vt:lpstr>Promoting Healthy Eating </vt:lpstr>
      <vt:lpstr>Strategies to Promote Healthy Eating</vt:lpstr>
      <vt:lpstr>Strategies to Promote Healthy Eating</vt:lpstr>
      <vt:lpstr>Strategies to Promote Healthy Eating</vt:lpstr>
      <vt:lpstr>Strategies to Promote Healthy Eating</vt:lpstr>
      <vt:lpstr>Strategies to Promote Healthy Eating</vt:lpstr>
      <vt:lpstr>Strategies to Promote Healthy Eating</vt:lpstr>
      <vt:lpstr>Resource</vt:lpstr>
      <vt:lpstr>Toilet Training</vt:lpstr>
      <vt:lpstr>Toileting</vt:lpstr>
      <vt:lpstr>Impact of Incontinence </vt:lpstr>
      <vt:lpstr>Factors that can influence training</vt:lpstr>
      <vt:lpstr>Factors that can influence training</vt:lpstr>
      <vt:lpstr>Treatment Components</vt:lpstr>
      <vt:lpstr>Fluid Loading </vt:lpstr>
      <vt:lpstr>When you need to check with a medical provider about fluid loading? </vt:lpstr>
      <vt:lpstr>Fluid Loading</vt:lpstr>
      <vt:lpstr>Treatment Components</vt:lpstr>
      <vt:lpstr>Underwear </vt:lpstr>
      <vt:lpstr>Treatment Components</vt:lpstr>
      <vt:lpstr>Reinforcement   </vt:lpstr>
      <vt:lpstr>Treatment Components</vt:lpstr>
      <vt:lpstr>Progressive Sit Schedule </vt:lpstr>
      <vt:lpstr>Increasing the Sit Schedule</vt:lpstr>
      <vt:lpstr>Treatment Components</vt:lpstr>
      <vt:lpstr>Communication Training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Name</dc:title>
  <dc:creator>Rachel Wojnilower</dc:creator>
  <cp:lastModifiedBy>Mevers, Joanna</cp:lastModifiedBy>
  <cp:revision>28</cp:revision>
  <dcterms:created xsi:type="dcterms:W3CDTF">2022-04-22T18:43:47Z</dcterms:created>
  <dcterms:modified xsi:type="dcterms:W3CDTF">2022-07-15T12:43:35Z</dcterms:modified>
</cp:coreProperties>
</file>