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46"/>
  </p:notesMasterIdLst>
  <p:sldIdLst>
    <p:sldId id="405" r:id="rId2"/>
    <p:sldId id="274" r:id="rId3"/>
    <p:sldId id="413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69" r:id="rId18"/>
    <p:sldId id="260" r:id="rId19"/>
    <p:sldId id="408" r:id="rId20"/>
    <p:sldId id="409" r:id="rId21"/>
    <p:sldId id="410" r:id="rId22"/>
    <p:sldId id="323" r:id="rId23"/>
    <p:sldId id="411" r:id="rId24"/>
    <p:sldId id="332" r:id="rId25"/>
    <p:sldId id="412" r:id="rId26"/>
    <p:sldId id="319" r:id="rId27"/>
    <p:sldId id="328" r:id="rId28"/>
    <p:sldId id="321" r:id="rId29"/>
    <p:sldId id="415" r:id="rId30"/>
    <p:sldId id="416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270" r:id="rId39"/>
    <p:sldId id="424" r:id="rId40"/>
    <p:sldId id="425" r:id="rId41"/>
    <p:sldId id="426" r:id="rId42"/>
    <p:sldId id="427" r:id="rId43"/>
    <p:sldId id="428" r:id="rId44"/>
    <p:sldId id="429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B9DD"/>
    <a:srgbClr val="0071AE"/>
    <a:srgbClr val="FF931E"/>
    <a:srgbClr val="7534A7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0"/>
    <p:restoredTop sz="94694"/>
  </p:normalViewPr>
  <p:slideViewPr>
    <p:cSldViewPr snapToGrid="0" snapToObjects="1">
      <p:cViewPr varScale="1">
        <p:scale>
          <a:sx n="86" d="100"/>
          <a:sy n="86" d="100"/>
        </p:scale>
        <p:origin x="52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3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1D90290-40E2-BA4D-AE79-53D7B6393540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D17638-B273-0940-97F6-6486C1678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0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Slide (C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4">
            <a:extLst>
              <a:ext uri="{FF2B5EF4-FFF2-40B4-BE49-F238E27FC236}">
                <a16:creationId xmlns:a16="http://schemas.microsoft.com/office/drawing/2014/main" id="{4CDAB263-FB8A-9D47-A2F1-8AB939249531}"/>
              </a:ext>
            </a:extLst>
          </p:cNvPr>
          <p:cNvSpPr/>
          <p:nvPr userDrawn="1"/>
        </p:nvSpPr>
        <p:spPr>
          <a:xfrm>
            <a:off x="0" y="0"/>
            <a:ext cx="11817246" cy="6877141"/>
          </a:xfrm>
          <a:custGeom>
            <a:avLst/>
            <a:gdLst>
              <a:gd name="connsiteX0" fmla="*/ 0 w 3331971"/>
              <a:gd name="connsiteY0" fmla="*/ 5921298 h 5921298"/>
              <a:gd name="connsiteX1" fmla="*/ 0 w 3331971"/>
              <a:gd name="connsiteY1" fmla="*/ 0 h 5921298"/>
              <a:gd name="connsiteX2" fmla="*/ 3331971 w 3331971"/>
              <a:gd name="connsiteY2" fmla="*/ 0 h 5921298"/>
              <a:gd name="connsiteX3" fmla="*/ 3331971 w 3331971"/>
              <a:gd name="connsiteY3" fmla="*/ 5921298 h 5921298"/>
              <a:gd name="connsiteX4" fmla="*/ 0 w 3331971"/>
              <a:gd name="connsiteY4" fmla="*/ 5921298 h 5921298"/>
              <a:gd name="connsiteX0" fmla="*/ 0 w 8104693"/>
              <a:gd name="connsiteY0" fmla="*/ 5965903 h 5965903"/>
              <a:gd name="connsiteX1" fmla="*/ 0 w 8104693"/>
              <a:gd name="connsiteY1" fmla="*/ 44605 h 5965903"/>
              <a:gd name="connsiteX2" fmla="*/ 8104693 w 8104693"/>
              <a:gd name="connsiteY2" fmla="*/ 0 h 5965903"/>
              <a:gd name="connsiteX3" fmla="*/ 3331971 w 8104693"/>
              <a:gd name="connsiteY3" fmla="*/ 5965903 h 5965903"/>
              <a:gd name="connsiteX4" fmla="*/ 0 w 8104693"/>
              <a:gd name="connsiteY4" fmla="*/ 5965903 h 5965903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3331971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4621803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5159902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7334082 w 8104693"/>
              <a:gd name="connsiteY3" fmla="*/ 1579012 h 5921298"/>
              <a:gd name="connsiteX4" fmla="*/ 5159902 w 8104693"/>
              <a:gd name="connsiteY4" fmla="*/ 5921298 h 5921298"/>
              <a:gd name="connsiteX5" fmla="*/ 0 w 8104693"/>
              <a:gd name="connsiteY5" fmla="*/ 5921298 h 5921298"/>
              <a:gd name="connsiteX0" fmla="*/ 0 w 8104693"/>
              <a:gd name="connsiteY0" fmla="*/ 5921298 h 5934241"/>
              <a:gd name="connsiteX1" fmla="*/ 0 w 8104693"/>
              <a:gd name="connsiteY1" fmla="*/ 0 h 5934241"/>
              <a:gd name="connsiteX2" fmla="*/ 8104693 w 8104693"/>
              <a:gd name="connsiteY2" fmla="*/ 22303 h 5934241"/>
              <a:gd name="connsiteX3" fmla="*/ 7334082 w 8104693"/>
              <a:gd name="connsiteY3" fmla="*/ 1579012 h 5934241"/>
              <a:gd name="connsiteX4" fmla="*/ 4890853 w 8104693"/>
              <a:gd name="connsiteY4" fmla="*/ 5934241 h 5934241"/>
              <a:gd name="connsiteX5" fmla="*/ 0 w 8104693"/>
              <a:gd name="connsiteY5" fmla="*/ 5921298 h 5934241"/>
              <a:gd name="connsiteX0" fmla="*/ 0 w 7815714"/>
              <a:gd name="connsiteY0" fmla="*/ 5921298 h 5934241"/>
              <a:gd name="connsiteX1" fmla="*/ 0 w 7815714"/>
              <a:gd name="connsiteY1" fmla="*/ 0 h 5934241"/>
              <a:gd name="connsiteX2" fmla="*/ 7815714 w 7815714"/>
              <a:gd name="connsiteY2" fmla="*/ 22303 h 5934241"/>
              <a:gd name="connsiteX3" fmla="*/ 7334082 w 7815714"/>
              <a:gd name="connsiteY3" fmla="*/ 1579012 h 5934241"/>
              <a:gd name="connsiteX4" fmla="*/ 4890853 w 7815714"/>
              <a:gd name="connsiteY4" fmla="*/ 5934241 h 5934241"/>
              <a:gd name="connsiteX5" fmla="*/ 0 w 7815714"/>
              <a:gd name="connsiteY5" fmla="*/ 5921298 h 5934241"/>
              <a:gd name="connsiteX0" fmla="*/ 0 w 7815714"/>
              <a:gd name="connsiteY0" fmla="*/ 5921298 h 5934241"/>
              <a:gd name="connsiteX1" fmla="*/ 0 w 7815714"/>
              <a:gd name="connsiteY1" fmla="*/ 0 h 5934241"/>
              <a:gd name="connsiteX2" fmla="*/ 7815714 w 7815714"/>
              <a:gd name="connsiteY2" fmla="*/ 22303 h 5934241"/>
              <a:gd name="connsiteX3" fmla="*/ 4890853 w 7815714"/>
              <a:gd name="connsiteY3" fmla="*/ 5934241 h 5934241"/>
              <a:gd name="connsiteX4" fmla="*/ 0 w 7815714"/>
              <a:gd name="connsiteY4" fmla="*/ 5921298 h 5934241"/>
              <a:gd name="connsiteX0" fmla="*/ 0 w 7855573"/>
              <a:gd name="connsiteY0" fmla="*/ 5924880 h 5937823"/>
              <a:gd name="connsiteX1" fmla="*/ 0 w 7855573"/>
              <a:gd name="connsiteY1" fmla="*/ 3582 h 5937823"/>
              <a:gd name="connsiteX2" fmla="*/ 7855573 w 7855573"/>
              <a:gd name="connsiteY2" fmla="*/ 0 h 5937823"/>
              <a:gd name="connsiteX3" fmla="*/ 4890853 w 7855573"/>
              <a:gd name="connsiteY3" fmla="*/ 5937823 h 5937823"/>
              <a:gd name="connsiteX4" fmla="*/ 0 w 7855573"/>
              <a:gd name="connsiteY4" fmla="*/ 5924880 h 593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5573" h="5937823">
                <a:moveTo>
                  <a:pt x="0" y="5924880"/>
                </a:moveTo>
                <a:lnTo>
                  <a:pt x="0" y="3582"/>
                </a:lnTo>
                <a:lnTo>
                  <a:pt x="7855573" y="0"/>
                </a:lnTo>
                <a:lnTo>
                  <a:pt x="4890853" y="5937823"/>
                </a:lnTo>
                <a:lnTo>
                  <a:pt x="0" y="5924880"/>
                </a:lnTo>
                <a:close/>
              </a:path>
            </a:pathLst>
          </a:custGeom>
          <a:solidFill>
            <a:srgbClr val="2AB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2039938"/>
            <a:ext cx="7550151" cy="285273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1183006"/>
            <a:ext cx="7550150" cy="860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3A7501-B046-874A-A9F5-980C1EDED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182668" y="4655911"/>
            <a:ext cx="4260047" cy="2485027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3D07733-E18D-D047-BB1E-2E5C6474260F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1" y="6075680"/>
            <a:ext cx="4349749" cy="5746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439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le Slide (B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954" y="784187"/>
            <a:ext cx="8234091" cy="2852737"/>
          </a:xfrm>
        </p:spPr>
        <p:txBody>
          <a:bodyPr anchor="b">
            <a:normAutofit/>
          </a:bodyPr>
          <a:lstStyle>
            <a:lvl1pPr algn="ctr">
              <a:defRPr sz="6600" b="0">
                <a:solidFill>
                  <a:srgbClr val="0071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8954" y="3663912"/>
            <a:ext cx="8234091" cy="150018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2AB9D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C4F3EF8C-843F-DC44-B2A9-E9EC5C463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68" t="22511" r="11731"/>
          <a:stretch/>
        </p:blipFill>
        <p:spPr>
          <a:xfrm rot="10800000">
            <a:off x="0" y="4647444"/>
            <a:ext cx="12192000" cy="22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8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le Slide (C)">
    <p:bg>
      <p:bgPr>
        <a:solidFill>
          <a:srgbClr val="2AB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66876"/>
            <a:ext cx="8458200" cy="2852737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6601"/>
            <a:ext cx="823409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160B9EF8-3A9F-0C4B-AE64-8B411E8C6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2821" r="83187" b="28086"/>
          <a:stretch/>
        </p:blipFill>
        <p:spPr>
          <a:xfrm>
            <a:off x="9242501" y="0"/>
            <a:ext cx="2949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0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dark blue)">
    <p:bg>
      <p:bgPr>
        <a:solidFill>
          <a:srgbClr val="0071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653DBD95-44B1-B841-A37F-4971EF948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97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497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72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purple)">
    <p:bg>
      <p:bgPr>
        <a:solidFill>
          <a:srgbClr val="7534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97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497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63797B56-7A15-A140-8046-2B3DB4CD3C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orange)">
    <p:bg>
      <p:bgPr>
        <a:solidFill>
          <a:srgbClr val="FF93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95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895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772381B7-C6B7-6B45-8B2B-F53CD7EA20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0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58122"/>
            <a:ext cx="8229600" cy="3886200"/>
          </a:xfrm>
        </p:spPr>
        <p:txBody>
          <a:bodyPr/>
          <a:lstStyle>
            <a:lvl1pPr>
              <a:spcAft>
                <a:spcPts val="1500"/>
              </a:spcAft>
              <a:defRPr/>
            </a:lvl1pPr>
            <a:lvl2pPr>
              <a:spcAft>
                <a:spcPts val="1500"/>
              </a:spcAft>
              <a:defRPr/>
            </a:lvl2pPr>
            <a:lvl3pPr>
              <a:spcAft>
                <a:spcPts val="1500"/>
              </a:spcAft>
              <a:defRPr/>
            </a:lvl3pPr>
            <a:lvl4pPr>
              <a:spcAft>
                <a:spcPts val="1500"/>
              </a:spcAft>
              <a:defRPr/>
            </a:lvl4pPr>
            <a:lvl5pPr>
              <a:spcAft>
                <a:spcPts val="15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3B9AC-E3CB-334E-B74B-50390E30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5514" y="6437120"/>
            <a:ext cx="2743200" cy="365125"/>
          </a:xfrm>
        </p:spPr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56759EB-899A-054D-B1A0-4F5B92E96305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138685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ain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302727"/>
            <a:ext cx="518160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29CD9-D1C3-E946-B59C-D2911089A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94789"/>
            <a:ext cx="5181600" cy="3986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383D87-3106-974D-8F9F-F1F998F8511C}"/>
              </a:ext>
            </a:extLst>
          </p:cNvPr>
          <p:cNvCxnSpPr/>
          <p:nvPr userDrawn="1"/>
        </p:nvCxnSpPr>
        <p:spPr>
          <a:xfrm>
            <a:off x="6021050" y="2302727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47ECB49-6F78-3A4C-A67B-F5B264C9B7F0}"/>
              </a:ext>
            </a:extLst>
          </p:cNvPr>
          <p:cNvSpPr txBox="1">
            <a:spLocks/>
          </p:cNvSpPr>
          <p:nvPr userDrawn="1"/>
        </p:nvSpPr>
        <p:spPr>
          <a:xfrm>
            <a:off x="7881558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6348C7-DF4B-C542-B0D0-851EB3667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DCA89E5-C0AA-E74D-B6DD-86D9767C1B3D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49565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58122"/>
            <a:ext cx="3200396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3B9AC-E3CB-334E-B74B-50390E30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5D8ACB-B974-1047-816A-673D09EAC9C7}"/>
              </a:ext>
            </a:extLst>
          </p:cNvPr>
          <p:cNvCxnSpPr/>
          <p:nvPr userDrawn="1"/>
        </p:nvCxnSpPr>
        <p:spPr>
          <a:xfrm>
            <a:off x="7960277" y="2268282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4DDEE3-B635-5540-AF82-CF10C00AEE8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50080" y="2268282"/>
            <a:ext cx="3200399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B8F3A6C-0250-5045-8A12-2557FC31B40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14360" y="2258122"/>
            <a:ext cx="3200395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108013-BA20-1A42-A434-9EE29149E213}"/>
              </a:ext>
            </a:extLst>
          </p:cNvPr>
          <p:cNvCxnSpPr/>
          <p:nvPr userDrawn="1"/>
        </p:nvCxnSpPr>
        <p:spPr>
          <a:xfrm>
            <a:off x="4201077" y="2268282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A4D5E47-3C57-1349-B141-F540A497FA7C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58261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Content (image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29CD9-D1C3-E946-B59C-D2911089A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4714" y="446049"/>
            <a:ext cx="5181600" cy="58349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47ECB49-6F78-3A4C-A67B-F5B264C9B7F0}"/>
              </a:ext>
            </a:extLst>
          </p:cNvPr>
          <p:cNvSpPr txBox="1">
            <a:spLocks/>
          </p:cNvSpPr>
          <p:nvPr userDrawn="1"/>
        </p:nvSpPr>
        <p:spPr>
          <a:xfrm>
            <a:off x="7881558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6348C7-DF4B-C542-B0D0-851EB3667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5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150CA-6B7F-0243-9491-9228C22A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1440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59197-0985-5E45-8B2E-19530F12C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CD510B2-967C-0849-B48E-B55D4DBE83D4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TSC Alliance</a:t>
            </a:r>
          </a:p>
        </p:txBody>
      </p:sp>
    </p:spTree>
    <p:extLst>
      <p:ext uri="{BB962C8B-B14F-4D97-AF65-F5344CB8AC3E}">
        <p14:creationId xmlns:p14="http://schemas.microsoft.com/office/powerpoint/2010/main" val="710421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1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24771D1-64B6-40FB-B988-10CA3C68E1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F6960-F67C-45C2-83ED-290BBC729190}" type="datetime1">
              <a:rPr lang="en-US" altLang="en-US"/>
              <a:pPr>
                <a:defRPr/>
              </a:pPr>
              <a:t>8/9/2022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53A9316-128C-4DA7-AA63-68F52B7628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Confidential Statement????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7ED67C91-F5C3-460E-B6F0-8FB8EB181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7F60D-BF10-414B-954C-4126738A2D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9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7000F-C7FC-B04B-AB4B-994EC688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706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284C6F-3D98-AC42-9742-810140811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3B23B-2C22-7B48-A306-13495EA80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278" y="644827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AB9D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2022 World TSC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79DAD-56F5-4843-9D28-317CF2FC4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5514" y="64482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4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67" r:id="rId2"/>
    <p:sldLayoutId id="2147483768" r:id="rId3"/>
    <p:sldLayoutId id="2147483761" r:id="rId4"/>
    <p:sldLayoutId id="2147483765" r:id="rId5"/>
    <p:sldLayoutId id="2147483766" r:id="rId6"/>
    <p:sldLayoutId id="2147483763" r:id="rId7"/>
    <p:sldLayoutId id="2147483756" r:id="rId8"/>
    <p:sldLayoutId id="2147483764" r:id="rId9"/>
    <p:sldLayoutId id="2147483769" r:id="rId10"/>
    <p:sldLayoutId id="2147483758" r:id="rId11"/>
    <p:sldLayoutId id="2147483759" r:id="rId12"/>
    <p:sldLayoutId id="2147483770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 spc="0" baseline="0">
          <a:solidFill>
            <a:srgbClr val="0071A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8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846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/3.0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slowhunch.net/2020/getting-right-for-whats-to-come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/3.0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17CA-2104-E340-A5C7-557329BB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599537"/>
            <a:ext cx="7550151" cy="2852737"/>
          </a:xfrm>
        </p:spPr>
        <p:txBody>
          <a:bodyPr>
            <a:normAutofit/>
          </a:bodyPr>
          <a:lstStyle/>
          <a:p>
            <a:r>
              <a:rPr lang="en-US" dirty="0"/>
              <a:t>TAND-Aggressive Behavior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22664-8116-9244-8B43-136674FB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742605"/>
            <a:ext cx="7550150" cy="860119"/>
          </a:xfrm>
        </p:spPr>
        <p:txBody>
          <a:bodyPr/>
          <a:lstStyle/>
          <a:p>
            <a:r>
              <a:rPr lang="en-US" dirty="0"/>
              <a:t>2022 World TSC Conference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C4C01-4991-F541-9B38-2523A231772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49" y="6115395"/>
            <a:ext cx="4349749" cy="574675"/>
          </a:xfrm>
        </p:spPr>
        <p:txBody>
          <a:bodyPr/>
          <a:lstStyle/>
          <a:p>
            <a:r>
              <a:rPr lang="en-US" dirty="0"/>
              <a:t>July 29, 2022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DE5AA4A-13CF-177A-46A9-84CF345222C3}"/>
              </a:ext>
            </a:extLst>
          </p:cNvPr>
          <p:cNvSpPr txBox="1">
            <a:spLocks/>
          </p:cNvSpPr>
          <p:nvPr/>
        </p:nvSpPr>
        <p:spPr>
          <a:xfrm>
            <a:off x="763815" y="4734416"/>
            <a:ext cx="7248893" cy="10480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Moderator: Peter David</a:t>
            </a:r>
          </a:p>
          <a:p>
            <a:r>
              <a:rPr lang="en-US" dirty="0">
                <a:latin typeface="Arial"/>
                <a:cs typeface="Arial"/>
              </a:rPr>
              <a:t>Speakers: Nathan Call, PhD, BCBA-D, David W. Dunn, MD, Tanjala T. Gipson, MD, Leslie Russell</a:t>
            </a:r>
          </a:p>
        </p:txBody>
      </p:sp>
    </p:spTree>
    <p:extLst>
      <p:ext uri="{BB962C8B-B14F-4D97-AF65-F5344CB8AC3E}">
        <p14:creationId xmlns:p14="http://schemas.microsoft.com/office/powerpoint/2010/main" val="2817389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17CA-2104-E340-A5C7-557329BB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599537"/>
            <a:ext cx="9590445" cy="2852737"/>
          </a:xfrm>
        </p:spPr>
        <p:txBody>
          <a:bodyPr>
            <a:noAutofit/>
          </a:bodyPr>
          <a:lstStyle/>
          <a:p>
            <a:r>
              <a:rPr lang="en-US" dirty="0"/>
              <a:t>Behavioral Treatments for Challenging Behavior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22664-8116-9244-8B43-136674FB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742605"/>
            <a:ext cx="7550150" cy="860119"/>
          </a:xfrm>
        </p:spPr>
        <p:txBody>
          <a:bodyPr/>
          <a:lstStyle/>
          <a:p>
            <a:r>
              <a:rPr lang="en-US" dirty="0"/>
              <a:t>2022 World TSC Conference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C4C01-4991-F541-9B38-2523A231772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49" y="6115395"/>
            <a:ext cx="4349749" cy="574675"/>
          </a:xfrm>
        </p:spPr>
        <p:txBody>
          <a:bodyPr/>
          <a:lstStyle/>
          <a:p>
            <a:r>
              <a:rPr lang="en-US" dirty="0"/>
              <a:t>July 29, 2022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DE5AA4A-13CF-177A-46A9-84CF345222C3}"/>
              </a:ext>
            </a:extLst>
          </p:cNvPr>
          <p:cNvSpPr txBox="1">
            <a:spLocks/>
          </p:cNvSpPr>
          <p:nvPr/>
        </p:nvSpPr>
        <p:spPr>
          <a:xfrm>
            <a:off x="831851" y="4734416"/>
            <a:ext cx="7248893" cy="104809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Nathan Call, PhD, BCBA-D</a:t>
            </a:r>
          </a:p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Associate Professor – Emory University School of Medicine</a:t>
            </a:r>
          </a:p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Clinical Director – Marcus Autism Center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192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Behavioral Approaches to Challenging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8989-397F-1143-8613-8187D67F5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58122"/>
            <a:ext cx="9250680" cy="3886200"/>
          </a:xfrm>
        </p:spPr>
        <p:txBody>
          <a:bodyPr>
            <a:normAutofit/>
          </a:bodyPr>
          <a:lstStyle/>
          <a:p>
            <a:pPr marL="460829" indent="-457200" defTabSz="584200">
              <a:spcBef>
                <a:spcPts val="0"/>
              </a:spcBef>
              <a:spcAft>
                <a:spcPts val="1200"/>
              </a:spcAft>
              <a:buSzPct val="100000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Helvetica Light"/>
                <a:cs typeface="Arial" panose="020B0604020202020204" pitchFamily="34" charset="0"/>
                <a:sym typeface="Helvetica Light"/>
              </a:rPr>
              <a:t>There is a long history of behavioral interventions for problem behavior</a:t>
            </a:r>
          </a:p>
          <a:p>
            <a:pPr marL="575129" indent="-571500" defTabSz="584200">
              <a:spcBef>
                <a:spcPts val="0"/>
              </a:spcBef>
              <a:spcAft>
                <a:spcPts val="1200"/>
              </a:spcAft>
              <a:buSzPct val="75000"/>
              <a:defRPr/>
            </a:pP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Helvetica Light"/>
              <a:cs typeface="Arial" panose="020B0604020202020204" pitchFamily="34" charset="0"/>
              <a:sym typeface="Helvetica Light"/>
            </a:endParaRPr>
          </a:p>
          <a:p>
            <a:pPr marL="460829" indent="-4572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ea typeface="Helvetica Light"/>
                <a:cs typeface="Arial" panose="020B0604020202020204" pitchFamily="34" charset="0"/>
                <a:sym typeface="Helvetica Light"/>
              </a:rPr>
              <a:t>Historically, these have shown the potential fo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success, but inconsistently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ea typeface="Helvetica Light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7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Vignette:  Tim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8989-397F-1143-8613-8187D67F5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118157"/>
            <a:ext cx="9250680" cy="3886200"/>
          </a:xfrm>
        </p:spPr>
        <p:txBody>
          <a:bodyPr>
            <a:normAutofit/>
          </a:bodyPr>
          <a:lstStyle/>
          <a:p>
            <a:pPr marL="460829" indent="-457200" defTabSz="584200">
              <a:spcAft>
                <a:spcPts val="1200"/>
              </a:spcAft>
              <a:buSzPct val="100000"/>
              <a:defRPr/>
            </a:pPr>
            <a:r>
              <a:rPr lang="en-US" dirty="0">
                <a:solidFill>
                  <a:schemeClr val="tx2"/>
                </a:solidFill>
              </a:rPr>
              <a:t>Tim doesn’t have much functional communication</a:t>
            </a:r>
          </a:p>
          <a:p>
            <a:pPr marL="460829" indent="-457200" defTabSz="584200">
              <a:spcAft>
                <a:spcPts val="1200"/>
              </a:spcAft>
              <a:buSzPct val="100000"/>
              <a:defRPr/>
            </a:pPr>
            <a:r>
              <a:rPr lang="en-US" dirty="0">
                <a:solidFill>
                  <a:schemeClr val="tx2"/>
                </a:solidFill>
              </a:rPr>
              <a:t>Tim hits his parents</a:t>
            </a:r>
          </a:p>
          <a:p>
            <a:pPr marL="460829" indent="-457200" defTabSz="584200">
              <a:spcAft>
                <a:spcPts val="1200"/>
              </a:spcAft>
              <a:buSzPct val="100000"/>
              <a:defRPr/>
            </a:pPr>
            <a:r>
              <a:rPr lang="en-US" dirty="0">
                <a:solidFill>
                  <a:schemeClr val="tx2"/>
                </a:solidFill>
              </a:rPr>
              <a:t>Sometimes he hits them when they make him turn off the television</a:t>
            </a:r>
          </a:p>
          <a:p>
            <a:pPr marL="460829" indent="-457200" defTabSz="584200">
              <a:spcAft>
                <a:spcPts val="1200"/>
              </a:spcAft>
              <a:buSzPct val="100000"/>
              <a:defRPr/>
            </a:pPr>
            <a:r>
              <a:rPr lang="en-US" dirty="0">
                <a:solidFill>
                  <a:schemeClr val="tx2"/>
                </a:solidFill>
              </a:rPr>
              <a:t>Sometimes he hits them when they tell him he has to brush his teeth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4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Topography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8989-397F-1143-8613-8187D67F5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61882"/>
            <a:ext cx="9250680" cy="1567118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sz="3000" dirty="0">
                <a:solidFill>
                  <a:schemeClr val="tx2"/>
                </a:solidFill>
              </a:rPr>
              <a:t>What the behavior looks like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  <a:p>
            <a:pPr marL="918029" lvl="1" indent="-457200" defTabSz="584200">
              <a:spcAft>
                <a:spcPts val="1200"/>
              </a:spcAft>
              <a:buSzPct val="100000"/>
              <a:defRPr/>
            </a:pPr>
            <a:r>
              <a:rPr lang="en-US" sz="3000" dirty="0">
                <a:solidFill>
                  <a:schemeClr val="tx2"/>
                </a:solidFill>
              </a:rPr>
              <a:t>Examples of different topographies of aggression:</a:t>
            </a:r>
          </a:p>
          <a:p>
            <a:pPr marL="460829" indent="-457200" defTabSz="584200">
              <a:spcAft>
                <a:spcPts val="1200"/>
              </a:spcAft>
              <a:buSzPct val="100000"/>
              <a:defRPr/>
            </a:pPr>
            <a:endParaRPr lang="en-US" dirty="0">
              <a:solidFill>
                <a:schemeClr val="tx2"/>
              </a:solidFill>
            </a:endParaRPr>
          </a:p>
          <a:p>
            <a:pPr marL="460829" indent="-457200" defTabSz="584200">
              <a:spcAft>
                <a:spcPts val="1200"/>
              </a:spcAft>
              <a:buSzPct val="100000"/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F3A5ED-6EC9-40AC-9FF3-5B0063478DBB}"/>
              </a:ext>
            </a:extLst>
          </p:cNvPr>
          <p:cNvSpPr txBox="1"/>
          <p:nvPr/>
        </p:nvSpPr>
        <p:spPr>
          <a:xfrm>
            <a:off x="1884680" y="3687325"/>
            <a:ext cx="6324600" cy="2246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2" spcCol="38100" rtlCol="0" anchor="t">
            <a:spAutoFit/>
          </a:bodyPr>
          <a:lstStyle/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Biting</a:t>
            </a:r>
          </a:p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Kicking</a:t>
            </a:r>
          </a:p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Hitting</a:t>
            </a:r>
          </a:p>
          <a:p>
            <a:pPr marL="914400" lvl="1" indent="-457200" eaLnBrk="1" hangingPunct="1">
              <a:buFontTx/>
              <a:buChar char="‒"/>
              <a:defRPr/>
            </a:pPr>
            <a:endParaRPr lang="en-US" sz="2800" dirty="0">
              <a:solidFill>
                <a:srgbClr val="00B050"/>
              </a:solidFill>
              <a:latin typeface="Arial Rounded MT Bold" panose="020F0704030504030204" pitchFamily="34" charset="77"/>
              <a:cs typeface="Arial" panose="020B0604020202020204" pitchFamily="34" charset="0"/>
            </a:endParaRPr>
          </a:p>
          <a:p>
            <a:pPr marL="914400" lvl="1" indent="-457200" eaLnBrk="1" hangingPunct="1">
              <a:buFontTx/>
              <a:buChar char="‒"/>
              <a:defRPr/>
            </a:pPr>
            <a:endParaRPr lang="en-US" sz="2800" dirty="0">
              <a:solidFill>
                <a:srgbClr val="00B050"/>
              </a:solidFill>
              <a:latin typeface="Arial Rounded MT Bold" panose="020F0704030504030204" pitchFamily="34" charset="77"/>
              <a:cs typeface="Arial" panose="020B0604020202020204" pitchFamily="34" charset="0"/>
            </a:endParaRPr>
          </a:p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Scratching</a:t>
            </a:r>
          </a:p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Head-butting</a:t>
            </a:r>
          </a:p>
          <a:p>
            <a:pPr marL="914400" lvl="1" indent="-457200" eaLnBrk="1" hangingPunct="1">
              <a:buClr>
                <a:srgbClr val="2AB9DD"/>
              </a:buClr>
              <a:buFontTx/>
              <a:buChar char="‒"/>
              <a:defRPr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Hair-pulling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44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Relationship between Topography and Treatment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6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7562" y="2005436"/>
            <a:ext cx="8915717" cy="3886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Topography is less relevant than one might expect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Topographically prescribed treatments: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Problem behavior “X” = Treatment “Y”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Example: biting = time out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Every time your child bites you should put him in time out</a:t>
            </a:r>
          </a:p>
        </p:txBody>
      </p:sp>
    </p:spTree>
    <p:extLst>
      <p:ext uri="{BB962C8B-B14F-4D97-AF65-F5344CB8AC3E}">
        <p14:creationId xmlns:p14="http://schemas.microsoft.com/office/powerpoint/2010/main" val="393012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Relationship between Topography and Treatment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7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9236" y="1660849"/>
            <a:ext cx="11059478" cy="4174801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3300" dirty="0"/>
              <a:t>Topographically Prescribed Treatment: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300" dirty="0"/>
              <a:t>Hitting = time out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3300" dirty="0"/>
              <a:t>When Tim hits his parents after his parents turn off the television he goes to time out</a:t>
            </a:r>
          </a:p>
          <a:p>
            <a:pPr marL="0" indent="0" eaLnBrk="1" hangingPunct="1">
              <a:buNone/>
              <a:defRPr/>
            </a:pPr>
            <a:endParaRPr lang="en-US" sz="3300" dirty="0"/>
          </a:p>
          <a:p>
            <a:pPr eaLnBrk="1" hangingPunct="1">
              <a:buFont typeface="Arial" charset="0"/>
              <a:buChar char="•"/>
              <a:defRPr/>
            </a:pPr>
            <a:endParaRPr lang="en-US" sz="3300" dirty="0"/>
          </a:p>
          <a:p>
            <a:pPr>
              <a:buFont typeface="Arial" charset="0"/>
              <a:buChar char="•"/>
              <a:defRPr/>
            </a:pPr>
            <a:r>
              <a:rPr lang="en-US" sz="3300" dirty="0"/>
              <a:t>When Tim hits his parents after being told to brush his teeth he goes to time out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77C9A6-A145-4191-9254-56A082B7D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002" y="3601851"/>
            <a:ext cx="100536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indent="9525" eaLnBrk="1" hangingPunct="1"/>
            <a:r>
              <a:rPr lang="en-US" altLang="en-US" sz="2100" b="1" i="1" dirty="0">
                <a:solidFill>
                  <a:srgbClr val="0071AE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“When I hit, not only do I not get to watch television, I don’t get to do anything!”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8CA2E0-C411-462A-86FE-406AB1AD8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002" y="5679465"/>
            <a:ext cx="74469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indent="9525" eaLnBrk="1" hangingPunct="1"/>
            <a:r>
              <a:rPr lang="en-US" altLang="en-US" sz="2100" b="1" i="1" dirty="0">
                <a:solidFill>
                  <a:srgbClr val="0071AE"/>
                </a:solidFill>
                <a:latin typeface="Arial Rounded MT Bold" panose="020F0704030504030204" pitchFamily="34" charset="77"/>
                <a:cs typeface="Arial" panose="020B0604020202020204" pitchFamily="34" charset="0"/>
              </a:rPr>
              <a:t>“When I hit I don’t have to brush my teeth!”</a:t>
            </a:r>
          </a:p>
        </p:txBody>
      </p:sp>
    </p:spTree>
    <p:extLst>
      <p:ext uri="{BB962C8B-B14F-4D97-AF65-F5344CB8AC3E}">
        <p14:creationId xmlns:p14="http://schemas.microsoft.com/office/powerpoint/2010/main" val="291228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Relationship between Function and Treatment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9236" y="1866124"/>
            <a:ext cx="11059478" cy="4118817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: the consequences that maintain a response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i.e., the purpose a behavior serves for the individual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n-US" sz="3300" b="1" u="sng" dirty="0">
                <a:latin typeface="Arial" panose="020B0604020202020204" pitchFamily="34" charset="0"/>
                <a:cs typeface="Arial" panose="020B0604020202020204" pitchFamily="34" charset="0"/>
              </a:rPr>
              <a:t>Function-based treatment</a:t>
            </a: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Problem behavior maintained by consequence X = Treatment “Y”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Example: biting maintained by attention = ignore</a:t>
            </a:r>
          </a:p>
          <a:p>
            <a:pPr lvl="2" eaLnBrk="1" hangingPunct="1">
              <a:buFont typeface="Arial" charset="0"/>
              <a:buChar char="•"/>
              <a:defRPr/>
            </a:pPr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Every time your child bites you should walk away from them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8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Vignette:  Tim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9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145475"/>
            <a:ext cx="11059478" cy="512369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Function-based Treatment: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Hitting maintained by access to preferred activities = time out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Hitting maintained by escape from demands = follow through with demand</a:t>
            </a:r>
          </a:p>
          <a:p>
            <a:pPr eaLnBrk="1" hangingPunct="1"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Tim hits his parents after his parents turn off the television </a:t>
            </a:r>
            <a:r>
              <a:rPr lang="en-US" dirty="0"/>
              <a:t>and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goes to time out</a:t>
            </a:r>
          </a:p>
          <a:p>
            <a:pPr marL="0" indent="0" eaLnBrk="1" hangingPunct="1">
              <a:buNone/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  <a:defRPr/>
            </a:pPr>
            <a:r>
              <a:rPr lang="en-US" dirty="0"/>
              <a:t>When Tim hits his parents after being told to brush his teeth they follow through and make sure he brushes his teeth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FB6C1-89EC-4281-B9D1-F2C337CB7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549" y="4335873"/>
            <a:ext cx="74722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indent="9525" eaLnBrk="1" hangingPunct="1"/>
            <a:r>
              <a:rPr lang="en-US" altLang="en-US" sz="2100" b="1" i="1" dirty="0">
                <a:solidFill>
                  <a:srgbClr val="0071AE"/>
                </a:solidFill>
                <a:latin typeface="Arial Rounded MT Bold" panose="020F0704030504030204" pitchFamily="34" charset="77"/>
              </a:rPr>
              <a:t>“When I hit, not only do I not get to watch television, I don’t get to do anything!”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4F4A86-A777-47A3-A088-B3FB02D95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053" y="6141919"/>
            <a:ext cx="70241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eaLnBrk="1" hangingPunct="1"/>
            <a:r>
              <a:rPr lang="en-US" altLang="en-US" sz="2100" b="1" i="1" dirty="0">
                <a:solidFill>
                  <a:srgbClr val="0071AE"/>
                </a:solidFill>
                <a:latin typeface="Arial Rounded MT Bold" panose="020F0704030504030204" pitchFamily="34" charset="77"/>
              </a:rPr>
              <a:t>“When I hit, I still have to brush my teeth”</a:t>
            </a:r>
          </a:p>
        </p:txBody>
      </p:sp>
    </p:spTree>
    <p:extLst>
      <p:ext uri="{BB962C8B-B14F-4D97-AF65-F5344CB8AC3E}">
        <p14:creationId xmlns:p14="http://schemas.microsoft.com/office/powerpoint/2010/main" val="180052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rmAutofit/>
          </a:bodyPr>
          <a:lstStyle/>
          <a:p>
            <a:r>
              <a:rPr lang="en-US" dirty="0"/>
              <a:t>Two Categories of Functions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10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986281"/>
            <a:ext cx="11059478" cy="2306638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the consequences is mediated by another person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Automatic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the behavior automatically produces the consequence</a:t>
            </a:r>
          </a:p>
          <a:p>
            <a:pPr marL="0" indent="0" eaLnBrk="1" hangingPunct="1">
              <a:buNone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76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rmAutofit/>
          </a:bodyPr>
          <a:lstStyle/>
          <a:p>
            <a:r>
              <a:rPr lang="en-US" dirty="0"/>
              <a:t>Automatic Functions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11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818322"/>
            <a:ext cx="11059478" cy="3922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Often viewed as stimulatory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Stereotypy (e.g., hand-flapping, body-rocking)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forms of self-injury (e.g., head-banging)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 result from underlying medical issues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May increase general irritability</a:t>
            </a:r>
          </a:p>
          <a:p>
            <a:pPr marL="0" indent="0" eaLnBrk="1" hangingPunct="1">
              <a:buNone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80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Identifying the Function of Problem Behavior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12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8D0104-7812-4D3B-B1B7-11850AD7B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911632"/>
            <a:ext cx="11059478" cy="3922078"/>
          </a:xfrm>
        </p:spPr>
        <p:txBody>
          <a:bodyPr>
            <a:normAutofit/>
          </a:bodyPr>
          <a:lstStyle/>
          <a:p>
            <a:pPr marL="0" indent="0" eaLnBrk="1" hangingPunct="1">
              <a:spcAft>
                <a:spcPts val="1200"/>
              </a:spcAft>
              <a:buNone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Gold standard is a </a:t>
            </a:r>
            <a:r>
              <a:rPr lang="en-US" b="1" u="sng" dirty="0">
                <a:solidFill>
                  <a:srgbClr val="0071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Analysis</a:t>
            </a:r>
          </a:p>
          <a:p>
            <a:pPr marL="0" indent="0" eaLnBrk="1" hangingPunct="1">
              <a:spcAft>
                <a:spcPts val="1200"/>
              </a:spcAft>
              <a:buNone/>
              <a:defRPr/>
            </a:pPr>
            <a:endParaRPr lang="en-US" dirty="0">
              <a:solidFill>
                <a:srgbClr val="0071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20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Direct manipulation of the environment in “analog” test and control conditions</a:t>
            </a:r>
          </a:p>
          <a:p>
            <a:pPr marL="457200" lvl="1" indent="0">
              <a:spcAft>
                <a:spcPts val="1200"/>
              </a:spcAft>
              <a:buNone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200"/>
              </a:spcAft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Sometimes compared to a “behavioral allergy test”</a:t>
            </a:r>
          </a:p>
          <a:p>
            <a:pPr marL="0" indent="0" eaLnBrk="1" hangingPunct="1">
              <a:buNone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06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An Example of Functional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14CDC038-08F6-47CC-9AEC-EB906A1BD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57" y="663628"/>
            <a:ext cx="9332292" cy="590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111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rmAutofit/>
          </a:bodyPr>
          <a:lstStyle/>
          <a:p>
            <a:r>
              <a:rPr lang="en-US" dirty="0"/>
              <a:t>More Practical for Everyday 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0E947-9DF5-4749-8685-98C92B0D8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78640"/>
            <a:ext cx="11178322" cy="46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09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Four Approaches to Addressing Problem Behavior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6799F89-3BEE-4D82-9E67-48F61343A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911631"/>
            <a:ext cx="11059478" cy="4321221"/>
          </a:xfrm>
        </p:spPr>
        <p:txBody>
          <a:bodyPr>
            <a:normAutofit lnSpcReduction="10000"/>
          </a:bodyPr>
          <a:lstStyle/>
          <a:p>
            <a:pPr marL="346075" indent="-338138">
              <a:spcAft>
                <a:spcPts val="1200"/>
              </a:spcAft>
              <a:buNone/>
              <a:defRPr/>
            </a:pPr>
            <a:r>
              <a:rPr lang="en-US" sz="2400" b="1" dirty="0"/>
              <a:t>1</a:t>
            </a:r>
            <a:r>
              <a:rPr lang="en-US" b="1" dirty="0"/>
              <a:t>. </a:t>
            </a:r>
            <a:r>
              <a:rPr lang="en-US" b="1" u="sng" dirty="0">
                <a:solidFill>
                  <a:srgbClr val="0071AE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Prevention</a:t>
            </a:r>
            <a:r>
              <a:rPr lang="en-US" b="1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steps taken to avoid the occurrence of problem behavior </a:t>
            </a:r>
          </a:p>
          <a:p>
            <a:pPr marL="0" indent="0">
              <a:spcAft>
                <a:spcPts val="1200"/>
              </a:spcAft>
              <a:buNone/>
              <a:defRPr/>
            </a:pPr>
            <a:endParaRPr lang="en-US" b="1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  <a:p>
            <a:pPr marL="346075" indent="-346075">
              <a:spcAft>
                <a:spcPts val="1200"/>
              </a:spcAft>
              <a:buNone/>
              <a:defRPr/>
            </a:pPr>
            <a:r>
              <a:rPr lang="en-US" b="1" dirty="0"/>
              <a:t>2. </a:t>
            </a:r>
            <a:r>
              <a:rPr lang="en-US" b="1" u="sng" dirty="0">
                <a:solidFill>
                  <a:srgbClr val="0071AE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Behavioral Intervention</a:t>
            </a:r>
            <a:r>
              <a:rPr lang="en-US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: a set of procedures that will decrease (over time) the frequency of problem behavior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Often designed/implemented by specialized personnel (e.g., BCBAs), sometimes in specialized settings </a:t>
            </a:r>
          </a:p>
          <a:p>
            <a:pPr lvl="2"/>
            <a:r>
              <a:rPr lang="en-US" sz="2800" dirty="0"/>
              <a:t>A relatively new credential, </a:t>
            </a:r>
            <a:r>
              <a:rPr lang="en-US" sz="2800" u="sng" dirty="0">
                <a:solidFill>
                  <a:srgbClr val="0071AE"/>
                </a:solidFill>
              </a:rPr>
              <a:t>so mileage may vary</a:t>
            </a:r>
            <a:endParaRPr lang="en-US" sz="2800" dirty="0">
              <a:solidFill>
                <a:srgbClr val="0071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201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250680" cy="1325563"/>
          </a:xfrm>
        </p:spPr>
        <p:txBody>
          <a:bodyPr>
            <a:noAutofit/>
          </a:bodyPr>
          <a:lstStyle/>
          <a:p>
            <a:r>
              <a:rPr lang="en-US" dirty="0"/>
              <a:t>Four Approaches to Addressing Problem Behavior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6799F89-3BEE-4D82-9E67-48F61343A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116" y="1986280"/>
            <a:ext cx="11059478" cy="3922078"/>
          </a:xfrm>
        </p:spPr>
        <p:txBody>
          <a:bodyPr>
            <a:normAutofit lnSpcReduction="10000"/>
          </a:bodyPr>
          <a:lstStyle/>
          <a:p>
            <a:pPr marL="346075" indent="-346075">
              <a:spcAft>
                <a:spcPts val="1200"/>
              </a:spcAft>
              <a:buNone/>
              <a:defRPr/>
            </a:pPr>
            <a:r>
              <a:rPr lang="en-US" sz="2400" b="1" dirty="0"/>
              <a:t>3. </a:t>
            </a:r>
            <a:r>
              <a:rPr lang="en-US" b="1" u="sng" dirty="0">
                <a:solidFill>
                  <a:srgbClr val="0071AE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Behavior Management</a:t>
            </a:r>
            <a:r>
              <a:rPr lang="en-US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: a strategy that will decrease the impact/effects of problem behavior on the individual, caregivers, or the environment (but not the frequency/probability)</a:t>
            </a:r>
            <a:br>
              <a:rPr lang="en-US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</a:br>
            <a:endParaRPr lang="en-US" b="1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  <a:p>
            <a:pPr marL="346075" indent="-346075" eaLnBrk="1" hangingPunct="1">
              <a:spcAft>
                <a:spcPts val="600"/>
              </a:spcAft>
              <a:buNone/>
              <a:defRPr/>
            </a:pPr>
            <a:r>
              <a:rPr lang="en-US" b="1" dirty="0"/>
              <a:t>4. </a:t>
            </a:r>
            <a:r>
              <a:rPr lang="en-US" b="1" u="sng" dirty="0">
                <a:solidFill>
                  <a:srgbClr val="0071AE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Crisis Management</a:t>
            </a:r>
            <a:r>
              <a:rPr lang="en-US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: doing whatever is necessary to minimize harm to individuals and/or the environment</a:t>
            </a:r>
          </a:p>
          <a:p>
            <a:pPr lvl="1" indent="-20638">
              <a:buFont typeface="Arial" charset="0"/>
              <a:buChar char="–"/>
              <a:defRPr/>
            </a:pPr>
            <a:r>
              <a:rPr lang="en-US" sz="28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Problem behavior will not likely decrease and could even increase</a:t>
            </a:r>
            <a:endParaRPr lang="en-US" sz="2800" b="1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en-US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479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4C5119-01E7-4095-B3CC-21CB8D79628B}"/>
              </a:ext>
            </a:extLst>
          </p:cNvPr>
          <p:cNvSpPr txBox="1"/>
          <p:nvPr/>
        </p:nvSpPr>
        <p:spPr>
          <a:xfrm>
            <a:off x="934720" y="1565890"/>
            <a:ext cx="109626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AB9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problem behavior from the individual’s perspective (i.e., its function) is the key to developing behavioral treatments</a:t>
            </a:r>
            <a:br>
              <a:rPr lang="en-US" sz="24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6767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2AB9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behavioral treatment plans address all phases of need: (prevention, management, intervention &amp; crisis)</a:t>
            </a:r>
            <a:br>
              <a:rPr lang="en-US" sz="24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6767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2AB9D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professionals with some training in implementing these (i.e., BCBAs)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EEDE75-1DB4-4FB3-926D-26898BBC5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0"/>
            <a:ext cx="599948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Takeaway Messages</a:t>
            </a:r>
          </a:p>
        </p:txBody>
      </p:sp>
    </p:spTree>
    <p:extLst>
      <p:ext uri="{BB962C8B-B14F-4D97-AF65-F5344CB8AC3E}">
        <p14:creationId xmlns:p14="http://schemas.microsoft.com/office/powerpoint/2010/main" val="942780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Starting Medication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8989-397F-1143-8613-8187D67F54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Why is the child aggressive? Pain, medical problems, medication, change in environment? </a:t>
            </a:r>
          </a:p>
          <a:p>
            <a:pPr fontAlgn="base"/>
            <a:r>
              <a:rPr lang="en-US" dirty="0"/>
              <a:t>Are there other behavioral problems-autism, ADHD, anxiety, or depression </a:t>
            </a:r>
          </a:p>
          <a:p>
            <a:pPr fontAlgn="base"/>
            <a:r>
              <a:rPr lang="en-US" dirty="0"/>
              <a:t>Is the behavioral treatment right for the child? Combined behavioral therapy and medication works much better than medication alone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06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01D2-07F2-45E5-9B4F-345A0914E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In Choosing a Medication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2CBA7-6D05-48C9-B7FD-C5C8528AB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526959"/>
            <a:ext cx="8229600" cy="4617363"/>
          </a:xfrm>
        </p:spPr>
        <p:txBody>
          <a:bodyPr>
            <a:normAutofit fontScale="92500"/>
          </a:bodyPr>
          <a:lstStyle/>
          <a:p>
            <a:r>
              <a:rPr lang="en-US" dirty="0"/>
              <a:t>Psychiatric diagnosis</a:t>
            </a:r>
          </a:p>
          <a:p>
            <a:r>
              <a:rPr lang="en-US" dirty="0"/>
              <a:t>Age of the child</a:t>
            </a:r>
          </a:p>
          <a:p>
            <a:r>
              <a:rPr lang="en-US" dirty="0"/>
              <a:t>Evidence base for efficacy</a:t>
            </a:r>
          </a:p>
          <a:p>
            <a:r>
              <a:rPr lang="en-US" dirty="0"/>
              <a:t>Potential adverse effects</a:t>
            </a:r>
          </a:p>
          <a:p>
            <a:r>
              <a:rPr lang="en-US" dirty="0"/>
              <a:t>Comorbid conditions and potential drug interactions</a:t>
            </a:r>
          </a:p>
          <a:p>
            <a:r>
              <a:rPr lang="en-US" dirty="0"/>
              <a:t>Available forms and cost</a:t>
            </a:r>
          </a:p>
          <a:p>
            <a:r>
              <a:rPr lang="en-US" dirty="0"/>
              <a:t>Prior response of other family members and pharmacogenomics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F6FF-77AB-471A-AF34-EC200122E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007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5278F-21C6-46C5-A62B-EDB37380E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Mild Aggression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EB4F2-061A-43E1-9C6D-782FB6513D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Guanfacine and clonidine</a:t>
            </a:r>
          </a:p>
          <a:p>
            <a:r>
              <a:rPr lang="en-US" dirty="0"/>
              <a:t>Moderate efficacy for autism and ADHD</a:t>
            </a:r>
          </a:p>
          <a:p>
            <a:r>
              <a:rPr lang="en-US" dirty="0"/>
              <a:t>Adverse effects: sedation, decreased blood pressure and pulse</a:t>
            </a:r>
          </a:p>
          <a:p>
            <a:r>
              <a:rPr lang="en-US" dirty="0"/>
              <a:t>No effect on seizure threshold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56A68-7B95-4622-B220-652413924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36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DFCE-0EF4-4172-B5AD-7DBEDDA6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Moderate to Severe Aggression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EF95A-5511-4F5B-8BF3-B189DDAFB1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Antipsychotics</a:t>
            </a:r>
          </a:p>
          <a:p>
            <a:r>
              <a:rPr lang="en-US" dirty="0"/>
              <a:t>Autism-good evidence for risperidone, aripiprazole, and haloperidol</a:t>
            </a:r>
          </a:p>
          <a:p>
            <a:r>
              <a:rPr lang="en-US" dirty="0"/>
              <a:t>ADHD-moderate improvement with stimulant and antipsychotic</a:t>
            </a:r>
          </a:p>
          <a:p>
            <a:r>
              <a:rPr lang="en-US" dirty="0"/>
              <a:t>No effect on seizure threshold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EDEBA-17D3-42FA-8F14-DE6CABB6C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39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Side Effects of Atypical Antipsychotics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Weight gain</a:t>
            </a:r>
          </a:p>
          <a:p>
            <a:pPr eaLnBrk="1" hangingPunct="1"/>
            <a:r>
              <a:rPr lang="en-US" altLang="en-US"/>
              <a:t>Metabolic syndrome</a:t>
            </a:r>
          </a:p>
          <a:p>
            <a:pPr eaLnBrk="1" hangingPunct="1"/>
            <a:r>
              <a:rPr lang="en-US" altLang="en-US"/>
              <a:t>Elevated prolactin</a:t>
            </a:r>
          </a:p>
          <a:p>
            <a:pPr eaLnBrk="1" hangingPunct="1"/>
            <a:r>
              <a:rPr lang="en-US" altLang="en-US"/>
              <a:t>Prolongation of QTc interval</a:t>
            </a:r>
          </a:p>
          <a:p>
            <a:pPr eaLnBrk="1" hangingPunct="1"/>
            <a:r>
              <a:rPr lang="en-US" altLang="en-US"/>
              <a:t>EPS</a:t>
            </a:r>
          </a:p>
          <a:p>
            <a:pPr eaLnBrk="1" hangingPunct="1"/>
            <a:r>
              <a:rPr lang="en-US" altLang="en-US"/>
              <a:t>others</a:t>
            </a:r>
          </a:p>
        </p:txBody>
      </p:sp>
    </p:spTree>
    <p:extLst>
      <p:ext uri="{BB962C8B-B14F-4D97-AF65-F5344CB8AC3E}">
        <p14:creationId xmlns:p14="http://schemas.microsoft.com/office/powerpoint/2010/main" val="3693464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6A10-B115-4388-8DDD-CEBBBF39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Moderate to Severe Aggression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E89BE-9126-424C-A93C-CE9596469B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Stimulants: methylphenidate and amphetamine</a:t>
            </a:r>
          </a:p>
          <a:p>
            <a:r>
              <a:rPr lang="en-US" dirty="0"/>
              <a:t>ADHD-good evidence of efficacy</a:t>
            </a:r>
          </a:p>
          <a:p>
            <a:r>
              <a:rPr lang="en-US" dirty="0"/>
              <a:t>Autism-moderate evidence</a:t>
            </a:r>
          </a:p>
          <a:p>
            <a:r>
              <a:rPr lang="en-US" dirty="0"/>
              <a:t>No effect on seizure threshold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51D6B-1322-4444-ACDC-2C7F12CB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7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Stimulants: Adverse effects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Most common: headache, stomachache, decreased appetite, insomnia</a:t>
            </a:r>
          </a:p>
          <a:p>
            <a:r>
              <a:rPr lang="en-US" altLang="en-US" dirty="0"/>
              <a:t>Preschool age children: irritable dysphoria</a:t>
            </a:r>
          </a:p>
          <a:p>
            <a:r>
              <a:rPr lang="en-US" altLang="en-US" dirty="0"/>
              <a:t>Less common: increased heart rate, increased blood pressure, tics, skin picking and nail biting, reduced growth rate</a:t>
            </a:r>
          </a:p>
          <a:p>
            <a:r>
              <a:rPr lang="en-US" altLang="en-US" dirty="0"/>
              <a:t>Rare: hallucinations, mania </a:t>
            </a:r>
          </a:p>
          <a:p>
            <a:r>
              <a:rPr lang="en-US" altLang="en-US" dirty="0"/>
              <a:t>Adverse effects more likely in children with autism</a:t>
            </a:r>
          </a:p>
        </p:txBody>
      </p:sp>
      <p:sp>
        <p:nvSpPr>
          <p:cNvPr id="4301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5000"/>
              </a:lnSpc>
              <a:spcBef>
                <a:spcPct val="40000"/>
              </a:spcBef>
              <a:buClr>
                <a:schemeClr val="tx2"/>
              </a:buClr>
              <a:buChar char="•"/>
              <a:defRPr sz="3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0D825BD6-5439-4C0D-A179-A58D8E20AEE7}" type="datetime1">
              <a:rPr lang="en-US" altLang="en-US" sz="700"/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8/9/2022</a:t>
            </a:fld>
            <a:endParaRPr lang="en-US" altLang="en-US" sz="700"/>
          </a:p>
        </p:txBody>
      </p:sp>
      <p:sp>
        <p:nvSpPr>
          <p:cNvPr id="4301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5000"/>
              </a:lnSpc>
              <a:spcBef>
                <a:spcPct val="40000"/>
              </a:spcBef>
              <a:buClr>
                <a:schemeClr val="tx2"/>
              </a:buClr>
              <a:buChar char="•"/>
              <a:defRPr sz="3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 eaLnBrk="0" hangingPunct="0">
              <a:lnSpc>
                <a:spcPct val="95000"/>
              </a:lnSpc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BB5D93EC-D977-4446-BB09-DAE91A6CFEC5}" type="slidenum">
              <a:rPr lang="en-US" altLang="en-US" sz="700"/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700"/>
          </a:p>
        </p:txBody>
      </p:sp>
    </p:spTree>
    <p:extLst>
      <p:ext uri="{BB962C8B-B14F-4D97-AF65-F5344CB8AC3E}">
        <p14:creationId xmlns:p14="http://schemas.microsoft.com/office/powerpoint/2010/main" val="1533918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4D3D4-8048-43A4-B847-DBE4DABB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options-limited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BAAAC-C16B-4C3E-8BE4-39DAB5829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antipsychotics: olanzapine (weight gain), quetiapine (sedation, increased weight), clozapine (drop in white blood cells, seizures, weight gain)</a:t>
            </a:r>
          </a:p>
          <a:p>
            <a:r>
              <a:rPr lang="en-US" dirty="0"/>
              <a:t>Mood stabilizers: valproic acid, carbamazepine, lamotrigine, lithium</a:t>
            </a:r>
          </a:p>
          <a:p>
            <a:r>
              <a:rPr lang="en-US" dirty="0"/>
              <a:t>Buspirone, propranolol, antidepressants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7F4A9-3DCE-4409-902A-8BFD1C74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Confidential Statement????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E6CAD-2C5E-4048-834E-3BF4F6D8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F7F60D-BF10-414B-954C-4126738A2D1C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141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Seizure Risk for Psychotropic Drugs      </a:t>
            </a:r>
            <a:r>
              <a:rPr lang="en-US" altLang="en-US" sz="1800" dirty="0"/>
              <a:t>(Alper et al. Biol Psychiatry 2007)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838325" y="1457325"/>
          <a:ext cx="8229600" cy="296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Drug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Standardized Incidence ratio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Clozapine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9.50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Olanzapine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2.50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Quetiapine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2.05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Other antipsychotics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1.03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Bupropion</a:t>
                      </a:r>
                      <a:r>
                        <a:rPr lang="en-US" sz="1800" baseline="0" dirty="0"/>
                        <a:t> IR</a:t>
                      </a:r>
                      <a:endParaRPr lang="en-US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1.58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All other antidepressants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0.31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80">
                <a:tc>
                  <a:txBody>
                    <a:bodyPr/>
                    <a:lstStyle/>
                    <a:p>
                      <a:r>
                        <a:rPr lang="en-US" sz="1800" dirty="0"/>
                        <a:t>clomipramine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4.08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304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fld id="{1C39EDD7-8F39-4DF5-83A9-8AF50E31785E}" type="datetime1">
              <a:rPr lang="en-US" altLang="en-US" smtClean="0"/>
              <a:pPr eaLnBrk="1" hangingPunct="1"/>
              <a:t>8/9/2022</a:t>
            </a:fld>
            <a:endParaRPr lang="en-US" altLang="en-US" dirty="0"/>
          </a:p>
        </p:txBody>
      </p:sp>
      <p:sp>
        <p:nvSpPr>
          <p:cNvPr id="4304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/>
            <a:fld id="{F89564DC-0514-495F-8CA2-028CBDBE4196}" type="slidenum">
              <a:rPr lang="en-US" altLang="en-US"/>
              <a:pPr eaLnBrk="1" hangingPunct="1"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8374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CBD: new </a:t>
            </a:r>
            <a:r>
              <a:rPr lang="en-US"/>
              <a:t>miracle drug?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Used for seizures, spasticity, pain, sleep, anxiety, and aggression</a:t>
            </a:r>
          </a:p>
          <a:p>
            <a:r>
              <a:rPr lang="en-US" dirty="0"/>
              <a:t>Problems: inadequate data and unknown dosing of over the counter preparations</a:t>
            </a:r>
          </a:p>
          <a:p>
            <a:r>
              <a:rPr lang="en-US" dirty="0"/>
              <a:t>Autism: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Barchel</a:t>
            </a:r>
            <a:r>
              <a:rPr lang="en-US" dirty="0"/>
              <a:t> et al. decreased rage, SIB, and hyperactivity and improved sleep in 68%, worse 5-9% </a:t>
            </a:r>
            <a:r>
              <a:rPr lang="en-US" sz="1100" dirty="0"/>
              <a:t>Front Pharm 2019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Schleider</a:t>
            </a:r>
            <a:r>
              <a:rPr lang="en-US" dirty="0"/>
              <a:t> et al. Less rage, restlessness, and agitation in 80-90%, worse 10% </a:t>
            </a:r>
            <a:r>
              <a:rPr lang="en-US" sz="1050" dirty="0"/>
              <a:t>Nature 2019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8589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Aggression and Medication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for medical and environmental triggers</a:t>
            </a:r>
          </a:p>
          <a:p>
            <a:r>
              <a:rPr lang="en-US" dirty="0"/>
              <a:t>Assess for associated psychiatric conditions: ADHD and disruptive behavior disorders, autism spectrum disorders, mood disorders, anxiety, psychosis</a:t>
            </a:r>
          </a:p>
          <a:p>
            <a:r>
              <a:rPr lang="en-US" dirty="0"/>
              <a:t>Start with behavioral therapy</a:t>
            </a:r>
          </a:p>
          <a:p>
            <a:r>
              <a:rPr lang="en-US" dirty="0"/>
              <a:t>Use psychopharmacology based on associated condition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41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17CA-2104-E340-A5C7-557329BB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599537"/>
            <a:ext cx="7550151" cy="2852737"/>
          </a:xfrm>
        </p:spPr>
        <p:txBody>
          <a:bodyPr>
            <a:normAutofit fontScale="90000"/>
          </a:bodyPr>
          <a:lstStyle/>
          <a:p>
            <a:r>
              <a:rPr lang="en-US" dirty="0"/>
              <a:t>TAND: Aggressive Behavior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22664-8116-9244-8B43-136674FB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742605"/>
            <a:ext cx="7550150" cy="860119"/>
          </a:xfrm>
        </p:spPr>
        <p:txBody>
          <a:bodyPr/>
          <a:lstStyle/>
          <a:p>
            <a:r>
              <a:rPr lang="en-US" dirty="0"/>
              <a:t>2022 World TSC Conference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C4C01-4991-F541-9B38-2523A231772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49" y="6115395"/>
            <a:ext cx="4349749" cy="574675"/>
          </a:xfrm>
        </p:spPr>
        <p:txBody>
          <a:bodyPr/>
          <a:lstStyle/>
          <a:p>
            <a:r>
              <a:rPr lang="en-US" dirty="0"/>
              <a:t>July 29, 2022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DE5AA4A-13CF-177A-46A9-84CF345222C3}"/>
              </a:ext>
            </a:extLst>
          </p:cNvPr>
          <p:cNvSpPr txBox="1">
            <a:spLocks/>
          </p:cNvSpPr>
          <p:nvPr/>
        </p:nvSpPr>
        <p:spPr>
          <a:xfrm>
            <a:off x="831851" y="4734416"/>
            <a:ext cx="7248893" cy="1048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Tanjala</a:t>
            </a:r>
            <a:r>
              <a:rPr lang="en-US" dirty="0"/>
              <a:t> T. </a:t>
            </a:r>
            <a:r>
              <a:rPr lang="en-US" dirty="0" err="1"/>
              <a:t>Gipsn</a:t>
            </a:r>
            <a:r>
              <a:rPr lang="en-US" dirty="0"/>
              <a:t>, M.D.</a:t>
            </a:r>
          </a:p>
        </p:txBody>
      </p:sp>
    </p:spTree>
    <p:extLst>
      <p:ext uri="{BB962C8B-B14F-4D97-AF65-F5344CB8AC3E}">
        <p14:creationId xmlns:p14="http://schemas.microsoft.com/office/powerpoint/2010/main" val="1039841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F6B02-AB94-4446-9187-7E67792F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30</a:t>
            </a:fld>
            <a:endParaRPr lang="en-US" dirty="0"/>
          </a:p>
        </p:txBody>
      </p:sp>
      <p:pic>
        <p:nvPicPr>
          <p:cNvPr id="10" name="Picture 9" descr="A picture containing text, queen, gambling house, room&#10;&#10;Description automatically generated">
            <a:extLst>
              <a:ext uri="{FF2B5EF4-FFF2-40B4-BE49-F238E27FC236}">
                <a16:creationId xmlns:a16="http://schemas.microsoft.com/office/drawing/2014/main" id="{CC4DB90E-0D56-E54E-BA69-15C28D35D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6000" y="222250"/>
            <a:ext cx="10160000" cy="641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9C75C0-9E55-A747-AAC8-4C66E13F5DB2}"/>
              </a:ext>
            </a:extLst>
          </p:cNvPr>
          <p:cNvSpPr txBox="1"/>
          <p:nvPr/>
        </p:nvSpPr>
        <p:spPr>
          <a:xfrm>
            <a:off x="1016000" y="6635750"/>
            <a:ext cx="101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pngimg.com/download/846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5579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E9312-084E-3E42-A733-781CF2EEC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31</a:t>
            </a:fld>
            <a:endParaRPr lang="en-US" dirty="0"/>
          </a:p>
        </p:txBody>
      </p:sp>
      <p:pic>
        <p:nvPicPr>
          <p:cNvPr id="2050" name="Picture 2" descr="Falling Cards GIFs | Tenor">
            <a:extLst>
              <a:ext uri="{FF2B5EF4-FFF2-40B4-BE49-F238E27FC236}">
                <a16:creationId xmlns:a16="http://schemas.microsoft.com/office/drawing/2014/main" id="{139CA679-78CC-124C-8C86-A5B1996C1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124" y="808869"/>
            <a:ext cx="6734433" cy="518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839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3657BA-DAE7-C742-ABDA-7FBFF39922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871" r="20123" b="2"/>
          <a:stretch/>
        </p:blipFill>
        <p:spPr>
          <a:xfrm>
            <a:off x="358346" y="1272747"/>
            <a:ext cx="5509054" cy="5008256"/>
          </a:xfrm>
          <a:noFill/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684AE51-076A-E651-E2EF-A6F35A413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72747"/>
            <a:ext cx="5181600" cy="5008255"/>
          </a:xfrm>
        </p:spPr>
        <p:txBody>
          <a:bodyPr/>
          <a:lstStyle/>
          <a:p>
            <a:r>
              <a:rPr lang="en-US" dirty="0"/>
              <a:t>Nap</a:t>
            </a:r>
          </a:p>
          <a:p>
            <a:r>
              <a:rPr lang="en-US" dirty="0"/>
              <a:t>Hand</a:t>
            </a:r>
          </a:p>
          <a:p>
            <a:r>
              <a:rPr lang="en-US" dirty="0"/>
              <a:t>Time</a:t>
            </a:r>
          </a:p>
          <a:p>
            <a:r>
              <a:rPr lang="en-US" dirty="0"/>
              <a:t>Walk</a:t>
            </a:r>
          </a:p>
          <a:p>
            <a:r>
              <a:rPr lang="en-US" dirty="0"/>
              <a:t>Drink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1C7E5-9F7B-F642-8F1B-4DB1AF5A9B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215514" y="6448271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01F8DFA-C4CA-B44D-8632-6C7F43F11341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2E46C-A373-7647-AD36-E9695FE92C8B}"/>
              </a:ext>
            </a:extLst>
          </p:cNvPr>
          <p:cNvSpPr txBox="1"/>
          <p:nvPr/>
        </p:nvSpPr>
        <p:spPr>
          <a:xfrm>
            <a:off x="3680584" y="6080947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theslowhunch.net/2020/getting-right-for-whats-to-com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AEF3B7-A1E1-9241-B9AE-49017DB24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68162"/>
            <a:ext cx="8229600" cy="4476160"/>
          </a:xfrm>
        </p:spPr>
        <p:txBody>
          <a:bodyPr/>
          <a:lstStyle/>
          <a:p>
            <a:r>
              <a:rPr lang="en-US" dirty="0"/>
              <a:t>Medical</a:t>
            </a:r>
          </a:p>
          <a:p>
            <a:r>
              <a:rPr lang="en-US" dirty="0"/>
              <a:t>Dental</a:t>
            </a:r>
          </a:p>
          <a:p>
            <a:r>
              <a:rPr lang="en-US" dirty="0"/>
              <a:t>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AB334-3525-794B-88B0-3A038C65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9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BE81A01-EE25-3B9A-A208-B8829C08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/>
          <a:p>
            <a:r>
              <a:rPr lang="en-US" dirty="0"/>
              <a:t>Medications</a:t>
            </a:r>
          </a:p>
        </p:txBody>
      </p:sp>
      <p:pic>
        <p:nvPicPr>
          <p:cNvPr id="6" name="Content Placeholder 5" descr="Assorted pills and capsules">
            <a:extLst>
              <a:ext uri="{FF2B5EF4-FFF2-40B4-BE49-F238E27FC236}">
                <a16:creationId xmlns:a16="http://schemas.microsoft.com/office/drawing/2014/main" id="{DA380796-5CBA-D844-88A9-838AA66416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5743" y="2582563"/>
            <a:ext cx="3852560" cy="2854410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83AA7-94CA-5E4A-A9EE-0D8E9F83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5514" y="6448271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01F8DFA-C4CA-B44D-8632-6C7F43F11341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92FD6-682C-1F47-BD22-59149BFCECD5}"/>
              </a:ext>
            </a:extLst>
          </p:cNvPr>
          <p:cNvSpPr txBox="1"/>
          <p:nvPr/>
        </p:nvSpPr>
        <p:spPr>
          <a:xfrm>
            <a:off x="4450080" y="2268282"/>
            <a:ext cx="3200399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1000"/>
              </a:spcAft>
              <a:buClr>
                <a:srgbClr val="2AB9DD"/>
              </a:buClr>
            </a:pPr>
            <a:r>
              <a:rPr lang="en-US" sz="2800" b="0" i="0" kern="1200" dirty="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Generic change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18A66-2B25-6940-AADC-5BE30DB9CEC3}"/>
              </a:ext>
            </a:extLst>
          </p:cNvPr>
          <p:cNvSpPr txBox="1"/>
          <p:nvPr/>
        </p:nvSpPr>
        <p:spPr>
          <a:xfrm>
            <a:off x="8214360" y="2258122"/>
            <a:ext cx="320039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1000"/>
              </a:spcAft>
              <a:buClr>
                <a:srgbClr val="2AB9DD"/>
              </a:buClr>
            </a:pPr>
            <a:r>
              <a:rPr lang="en-US" sz="2800" b="0" i="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Side effects</a:t>
            </a:r>
          </a:p>
        </p:txBody>
      </p:sp>
    </p:spTree>
    <p:extLst>
      <p:ext uri="{BB962C8B-B14F-4D97-AF65-F5344CB8AC3E}">
        <p14:creationId xmlns:p14="http://schemas.microsoft.com/office/powerpoint/2010/main" val="1330502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Cardiogram">
            <a:extLst>
              <a:ext uri="{FF2B5EF4-FFF2-40B4-BE49-F238E27FC236}">
                <a16:creationId xmlns:a16="http://schemas.microsoft.com/office/drawing/2014/main" id="{9399A71E-A5E3-574C-84A2-9172BCB82C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74520" y="2257425"/>
            <a:ext cx="5852160" cy="38862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5CDE9-1AF9-EC4B-BE60-41CD9C632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35</a:t>
            </a:fld>
            <a:endParaRPr lang="en-US"/>
          </a:p>
        </p:txBody>
      </p:sp>
      <p:pic>
        <p:nvPicPr>
          <p:cNvPr id="11" name="Picture 10" descr="Zigzag indicator line">
            <a:extLst>
              <a:ext uri="{FF2B5EF4-FFF2-40B4-BE49-F238E27FC236}">
                <a16:creationId xmlns:a16="http://schemas.microsoft.com/office/drawing/2014/main" id="{33F18039-9E0E-C74B-9D3F-079ACFE95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075" y="102865"/>
            <a:ext cx="10273699" cy="60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73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267A-8114-F340-8ACB-135D7780E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changes?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7F655-5021-3445-BF27-CB42F9C715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Hormonal</a:t>
            </a:r>
          </a:p>
          <a:p>
            <a:r>
              <a:rPr lang="en-US" dirty="0"/>
              <a:t>Environmental</a:t>
            </a:r>
          </a:p>
          <a:p>
            <a:r>
              <a:rPr lang="en-US" dirty="0"/>
              <a:t>Sleep</a:t>
            </a:r>
          </a:p>
          <a:p>
            <a:r>
              <a:rPr lang="en-US" dirty="0"/>
              <a:t>Expectations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121E0-1D1D-3B40-A5A7-2DD08F92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1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B415-7EBE-A44D-ABC8-1A3F4D62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Re-evaluate the plan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05D3-C8B8-2142-B5D4-F5DB4CA40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5914" y="1986273"/>
            <a:ext cx="8229600" cy="3886200"/>
          </a:xfrm>
        </p:spPr>
        <p:txBody>
          <a:bodyPr/>
          <a:lstStyle/>
          <a:p>
            <a:r>
              <a:rPr lang="en-US" dirty="0"/>
              <a:t>Behavior plan check up</a:t>
            </a:r>
          </a:p>
          <a:p>
            <a:endParaRPr lang="en-US" dirty="0"/>
          </a:p>
          <a:p>
            <a:r>
              <a:rPr lang="en-US" dirty="0"/>
              <a:t>Medication targets appropriate?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04D96-B54B-B645-9537-677BE275E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7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37FA-D4B2-9943-9D9E-8A60E211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Derrick</a:t>
            </a:r>
          </a:p>
        </p:txBody>
      </p:sp>
    </p:spTree>
    <p:extLst>
      <p:ext uri="{BB962C8B-B14F-4D97-AF65-F5344CB8AC3E}">
        <p14:creationId xmlns:p14="http://schemas.microsoft.com/office/powerpoint/2010/main" val="16968850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BFE-87AA-3143-98E8-9C1BD8EE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A8989-397F-1143-8613-8187D67F54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Derrick is a 19 y/o young man with clinically definite TSC living in a group home after his father passed away. He has also been diagnosed with autism, anxiety and ADHD. He has a remote history of aggression and self-injury which has resolved with behavior therapy and medication management.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48503-7C3C-954C-805C-AD3DD3C6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14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E97BC-0A1E-E84A-A795-645D58F7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71F5A-FE45-4E47-8C87-C3AE915822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 During a scheduled TAND clinic follow up visit, his team reports new complaints of spitting and hitting other residents.  </a:t>
            </a:r>
          </a:p>
          <a:p>
            <a:r>
              <a:rPr lang="en-US" dirty="0"/>
              <a:t>The team responds by telling him, ‘Don’t do that!’, ‘That’s nasty!’ and then they remove him from the common area. </a:t>
            </a:r>
          </a:p>
          <a:p>
            <a:r>
              <a:rPr lang="en-US" dirty="0"/>
              <a:t>Medical review was negative. </a:t>
            </a:r>
          </a:p>
          <a:p>
            <a:r>
              <a:rPr lang="en-US" dirty="0"/>
              <a:t>Behavior plan check up:</a:t>
            </a:r>
          </a:p>
          <a:p>
            <a:pPr lvl="1"/>
            <a:r>
              <a:rPr lang="en-US" dirty="0"/>
              <a:t>Function – Access to attention</a:t>
            </a:r>
          </a:p>
          <a:p>
            <a:r>
              <a:rPr lang="en-US" dirty="0"/>
              <a:t>Change: Mom’s new boyfriend; visit 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01D84-0B93-5C43-BD47-055B90D7A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4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5C49-D1B1-984E-9652-BED2A188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121A0-252F-E040-A4DC-4E01534873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Reassurance</a:t>
            </a:r>
          </a:p>
          <a:p>
            <a:pPr lvl="1"/>
            <a:r>
              <a:rPr lang="en-US" dirty="0"/>
              <a:t>Wall calendar with Mom’s visit schedule</a:t>
            </a:r>
          </a:p>
          <a:p>
            <a:pPr lvl="1"/>
            <a:r>
              <a:rPr lang="en-US" dirty="0"/>
              <a:t>Behavior intervention plan adjustment</a:t>
            </a:r>
          </a:p>
          <a:p>
            <a:pPr lvl="2"/>
            <a:r>
              <a:rPr lang="en-US" dirty="0"/>
              <a:t>Removal of verbal feedback</a:t>
            </a:r>
          </a:p>
          <a:p>
            <a:pPr lvl="2"/>
            <a:r>
              <a:rPr lang="en-US" dirty="0"/>
              <a:t>Silent relocation to a private area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F944C-A694-2942-9531-4356D7BC5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9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Yellow arrow signed drawn on pavement">
            <a:extLst>
              <a:ext uri="{FF2B5EF4-FFF2-40B4-BE49-F238E27FC236}">
                <a16:creationId xmlns:a16="http://schemas.microsoft.com/office/drawing/2014/main" id="{0CC34307-865C-5E43-9483-CDEFDEB03D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800" y="2346802"/>
            <a:ext cx="5181600" cy="3891597"/>
          </a:xfrm>
        </p:spPr>
      </p:pic>
      <p:pic>
        <p:nvPicPr>
          <p:cNvPr id="11" name="Content Placeholder 10" descr="Hedge maze">
            <a:extLst>
              <a:ext uri="{FF2B5EF4-FFF2-40B4-BE49-F238E27FC236}">
                <a16:creationId xmlns:a16="http://schemas.microsoft.com/office/drawing/2014/main" id="{DEA4009F-6002-7549-9145-7CA93EE383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46802"/>
            <a:ext cx="5181600" cy="36648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6DF1B-35A7-3F49-8EB4-B2EA002F62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18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B8479-6A66-3B48-AA5B-720D2EE0B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Go It Alone</a:t>
            </a:r>
          </a:p>
        </p:txBody>
      </p:sp>
    </p:spTree>
    <p:extLst>
      <p:ext uri="{BB962C8B-B14F-4D97-AF65-F5344CB8AC3E}">
        <p14:creationId xmlns:p14="http://schemas.microsoft.com/office/powerpoint/2010/main" val="3591405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0F224-3D6C-1D4F-8D6F-4AEE8C97C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You’re Not a Failure</a:t>
            </a:r>
          </a:p>
        </p:txBody>
      </p:sp>
    </p:spTree>
    <p:extLst>
      <p:ext uri="{BB962C8B-B14F-4D97-AF65-F5344CB8AC3E}">
        <p14:creationId xmlns:p14="http://schemas.microsoft.com/office/powerpoint/2010/main" val="356890255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SC_Template_system-fonts" id="{3360B38E-5B41-ED45-A9D7-189A9340A66A}" vid="{AA41AA7F-923F-6342-8B29-1B2E689170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142</TotalTime>
  <Words>1453</Words>
  <Application>Microsoft Office PowerPoint</Application>
  <PresentationFormat>Widescreen</PresentationFormat>
  <Paragraphs>253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Arial Rounded MT Bold</vt:lpstr>
      <vt:lpstr>Calibri</vt:lpstr>
      <vt:lpstr>Franklin Gothic Book</vt:lpstr>
      <vt:lpstr>Sofia Pro</vt:lpstr>
      <vt:lpstr>Custom Design</vt:lpstr>
      <vt:lpstr>TAND-Aggressive Behavior Management</vt:lpstr>
      <vt:lpstr>Behavioral Treatments for Challenging Behavior</vt:lpstr>
      <vt:lpstr>Behavioral Approaches to Challenging Behavior</vt:lpstr>
      <vt:lpstr>Vignette:  Tim</vt:lpstr>
      <vt:lpstr>Topography</vt:lpstr>
      <vt:lpstr>Relationship between Topography and Treatment</vt:lpstr>
      <vt:lpstr>Relationship between Topography and Treatment</vt:lpstr>
      <vt:lpstr>Relationship between Function and Treatment</vt:lpstr>
      <vt:lpstr>Vignette:  Tim</vt:lpstr>
      <vt:lpstr>Two Categories of Functions</vt:lpstr>
      <vt:lpstr>Automatic Functions</vt:lpstr>
      <vt:lpstr>Identifying the Function of Problem Behavior</vt:lpstr>
      <vt:lpstr>An Example of Functional Analysis</vt:lpstr>
      <vt:lpstr>More Practical for Everyday Use</vt:lpstr>
      <vt:lpstr>Four Approaches to Addressing Problem Behavior</vt:lpstr>
      <vt:lpstr>Four Approaches to Addressing Problem Behavior</vt:lpstr>
      <vt:lpstr>Takeaway Messages</vt:lpstr>
      <vt:lpstr>Before Starting Medication</vt:lpstr>
      <vt:lpstr>Factors In Choosing a Medication</vt:lpstr>
      <vt:lpstr>Mild Aggression</vt:lpstr>
      <vt:lpstr>Moderate to Severe Aggression</vt:lpstr>
      <vt:lpstr>Side Effects of Atypical Antipsychotics</vt:lpstr>
      <vt:lpstr>Moderate to Severe Aggression</vt:lpstr>
      <vt:lpstr>Stimulants: Adverse effects</vt:lpstr>
      <vt:lpstr>Other options-limited evidence</vt:lpstr>
      <vt:lpstr>Seizure Risk for Psychotropic Drugs      (Alper et al. Biol Psychiatry 2007)</vt:lpstr>
      <vt:lpstr>CBD: new miracle drug?</vt:lpstr>
      <vt:lpstr>Aggression and Medication Summary</vt:lpstr>
      <vt:lpstr>TAND: Aggressive Behavior Management</vt:lpstr>
      <vt:lpstr>PowerPoint Presentation</vt:lpstr>
      <vt:lpstr>PowerPoint Presentation</vt:lpstr>
      <vt:lpstr>PowerPoint Presentation</vt:lpstr>
      <vt:lpstr>PowerPoint Presentation</vt:lpstr>
      <vt:lpstr>Medications</vt:lpstr>
      <vt:lpstr>PowerPoint Presentation</vt:lpstr>
      <vt:lpstr>Other changes?</vt:lpstr>
      <vt:lpstr>Re-evaluate the plan </vt:lpstr>
      <vt:lpstr>Derrick</vt:lpstr>
      <vt:lpstr>Derrick</vt:lpstr>
      <vt:lpstr>Derrick</vt:lpstr>
      <vt:lpstr>Derrick</vt:lpstr>
      <vt:lpstr>PowerPoint Presentation</vt:lpstr>
      <vt:lpstr>Don’t Go It Alone</vt:lpstr>
      <vt:lpstr>You’re Not a Failure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Name</dc:title>
  <dc:creator>Rachel Wojnilower</dc:creator>
  <cp:lastModifiedBy>Dunn, David W</cp:lastModifiedBy>
  <cp:revision>22</cp:revision>
  <cp:lastPrinted>2022-07-20T21:32:43Z</cp:lastPrinted>
  <dcterms:created xsi:type="dcterms:W3CDTF">2022-04-22T18:43:47Z</dcterms:created>
  <dcterms:modified xsi:type="dcterms:W3CDTF">2022-08-09T17:58:56Z</dcterms:modified>
</cp:coreProperties>
</file>