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2" r:id="rId4"/>
  </p:sldMasterIdLst>
  <p:notesMasterIdLst>
    <p:notesMasterId r:id="rId27"/>
  </p:notesMasterIdLst>
  <p:sldIdLst>
    <p:sldId id="279" r:id="rId5"/>
    <p:sldId id="269" r:id="rId6"/>
    <p:sldId id="288" r:id="rId7"/>
    <p:sldId id="260" r:id="rId8"/>
    <p:sldId id="284" r:id="rId9"/>
    <p:sldId id="281" r:id="rId10"/>
    <p:sldId id="283" r:id="rId11"/>
    <p:sldId id="289" r:id="rId12"/>
    <p:sldId id="282" r:id="rId13"/>
    <p:sldId id="292" r:id="rId14"/>
    <p:sldId id="287" r:id="rId15"/>
    <p:sldId id="296" r:id="rId16"/>
    <p:sldId id="290" r:id="rId17"/>
    <p:sldId id="285" r:id="rId18"/>
    <p:sldId id="295" r:id="rId19"/>
    <p:sldId id="294" r:id="rId20"/>
    <p:sldId id="291" r:id="rId21"/>
    <p:sldId id="299" r:id="rId22"/>
    <p:sldId id="300" r:id="rId23"/>
    <p:sldId id="298" r:id="rId24"/>
    <p:sldId id="297" r:id="rId25"/>
    <p:sldId id="27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B9DD"/>
    <a:srgbClr val="0071AE"/>
    <a:srgbClr val="FF931E"/>
    <a:srgbClr val="7534A7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5F5BAA-0DF9-4FA8-A9F0-CA02C137B197}" v="4" dt="2022-07-11T19:42:23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0"/>
    <p:restoredTop sz="93612" autoAdjust="0"/>
  </p:normalViewPr>
  <p:slideViewPr>
    <p:cSldViewPr snapToGrid="0" snapToObjects="1">
      <p:cViewPr varScale="1">
        <p:scale>
          <a:sx n="82" d="100"/>
          <a:sy n="82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Roberds" userId="de5629fb-25cd-4fa8-8cf5-7f7fbcc54873" providerId="ADAL" clId="{EC09D671-2662-4C51-9C62-61E7659438C8}"/>
    <pc:docChg chg="delSld">
      <pc:chgData name="Steve Roberds" userId="de5629fb-25cd-4fa8-8cf5-7f7fbcc54873" providerId="ADAL" clId="{EC09D671-2662-4C51-9C62-61E7659438C8}" dt="2022-07-11T20:33:11.425" v="0" actId="47"/>
      <pc:docMkLst>
        <pc:docMk/>
      </pc:docMkLst>
      <pc:sldChg chg="del">
        <pc:chgData name="Steve Roberds" userId="de5629fb-25cd-4fa8-8cf5-7f7fbcc54873" providerId="ADAL" clId="{EC09D671-2662-4C51-9C62-61E7659438C8}" dt="2022-07-11T20:33:11.425" v="0" actId="47"/>
        <pc:sldMkLst>
          <pc:docMk/>
          <pc:sldMk cId="719402416" sldId="279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D90290-40E2-BA4D-AE79-53D7B6393540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17638-B273-0940-97F6-6486C16785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0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First,</a:t>
            </a:r>
            <a:r>
              <a:rPr lang="en-US" baseline="0" dirty="0" smtClean="0"/>
              <a:t> definition of DRE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47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DRE defined by responsiveness to ASM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89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r>
              <a:rPr lang="en-US" baseline="0" dirty="0" smtClean="0"/>
              <a:t> seizure-freedom is used as most relevant outcome measure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39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30 ASMs</a:t>
            </a:r>
            <a:r>
              <a:rPr lang="en-US" baseline="0" dirty="0" smtClean="0"/>
              <a:t> available.  Pts with DRE already tried on multiple meds and unlikely to become seizure-free, so non-medical options should be tried, but still potential benefits..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31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30 meds to choose</a:t>
            </a:r>
            <a:r>
              <a:rPr lang="en-US" baseline="0" dirty="0" smtClean="0"/>
              <a:t> from, first consideration in selecting </a:t>
            </a:r>
            <a:r>
              <a:rPr lang="en-US" baseline="0" dirty="0" smtClean="0"/>
              <a:t>medication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18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Secondly,</a:t>
            </a:r>
            <a:r>
              <a:rPr lang="en-US" baseline="0" dirty="0" smtClean="0"/>
              <a:t> as patients with DRE on multiple meds, often two or more at a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39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24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Efficacy, ideally seizure</a:t>
            </a:r>
            <a:r>
              <a:rPr lang="en-US" baseline="0" dirty="0" smtClean="0"/>
              <a:t> freedom is main goal of treatment.  </a:t>
            </a:r>
            <a:r>
              <a:rPr lang="en-US" baseline="0" smtClean="0"/>
              <a:t>The flip side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7638-B273-0940-97F6-6486C167856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39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Slide (C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apezoid 4">
            <a:extLst>
              <a:ext uri="{FF2B5EF4-FFF2-40B4-BE49-F238E27FC236}">
                <a16:creationId xmlns:a16="http://schemas.microsoft.com/office/drawing/2014/main" id="{4CDAB263-FB8A-9D47-A2F1-8AB939249531}"/>
              </a:ext>
            </a:extLst>
          </p:cNvPr>
          <p:cNvSpPr/>
          <p:nvPr userDrawn="1"/>
        </p:nvSpPr>
        <p:spPr>
          <a:xfrm>
            <a:off x="0" y="0"/>
            <a:ext cx="11817246" cy="6877141"/>
          </a:xfrm>
          <a:custGeom>
            <a:avLst/>
            <a:gdLst>
              <a:gd name="connsiteX0" fmla="*/ 0 w 3331971"/>
              <a:gd name="connsiteY0" fmla="*/ 5921298 h 5921298"/>
              <a:gd name="connsiteX1" fmla="*/ 0 w 3331971"/>
              <a:gd name="connsiteY1" fmla="*/ 0 h 5921298"/>
              <a:gd name="connsiteX2" fmla="*/ 3331971 w 3331971"/>
              <a:gd name="connsiteY2" fmla="*/ 0 h 5921298"/>
              <a:gd name="connsiteX3" fmla="*/ 3331971 w 3331971"/>
              <a:gd name="connsiteY3" fmla="*/ 5921298 h 5921298"/>
              <a:gd name="connsiteX4" fmla="*/ 0 w 3331971"/>
              <a:gd name="connsiteY4" fmla="*/ 5921298 h 5921298"/>
              <a:gd name="connsiteX0" fmla="*/ 0 w 8104693"/>
              <a:gd name="connsiteY0" fmla="*/ 5965903 h 5965903"/>
              <a:gd name="connsiteX1" fmla="*/ 0 w 8104693"/>
              <a:gd name="connsiteY1" fmla="*/ 44605 h 5965903"/>
              <a:gd name="connsiteX2" fmla="*/ 8104693 w 8104693"/>
              <a:gd name="connsiteY2" fmla="*/ 0 h 5965903"/>
              <a:gd name="connsiteX3" fmla="*/ 3331971 w 8104693"/>
              <a:gd name="connsiteY3" fmla="*/ 5965903 h 5965903"/>
              <a:gd name="connsiteX4" fmla="*/ 0 w 8104693"/>
              <a:gd name="connsiteY4" fmla="*/ 5965903 h 5965903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3331971 w 8104693"/>
              <a:gd name="connsiteY3" fmla="*/ 5921298 h 5921298"/>
              <a:gd name="connsiteX4" fmla="*/ 0 w 8104693"/>
              <a:gd name="connsiteY4" fmla="*/ 5921298 h 5921298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4621803 w 8104693"/>
              <a:gd name="connsiteY3" fmla="*/ 5921298 h 5921298"/>
              <a:gd name="connsiteX4" fmla="*/ 0 w 8104693"/>
              <a:gd name="connsiteY4" fmla="*/ 5921298 h 5921298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5159902 w 8104693"/>
              <a:gd name="connsiteY3" fmla="*/ 5921298 h 5921298"/>
              <a:gd name="connsiteX4" fmla="*/ 0 w 8104693"/>
              <a:gd name="connsiteY4" fmla="*/ 5921298 h 5921298"/>
              <a:gd name="connsiteX0" fmla="*/ 0 w 8104693"/>
              <a:gd name="connsiteY0" fmla="*/ 5921298 h 5921298"/>
              <a:gd name="connsiteX1" fmla="*/ 0 w 8104693"/>
              <a:gd name="connsiteY1" fmla="*/ 0 h 5921298"/>
              <a:gd name="connsiteX2" fmla="*/ 8104693 w 8104693"/>
              <a:gd name="connsiteY2" fmla="*/ 22303 h 5921298"/>
              <a:gd name="connsiteX3" fmla="*/ 7334082 w 8104693"/>
              <a:gd name="connsiteY3" fmla="*/ 1579012 h 5921298"/>
              <a:gd name="connsiteX4" fmla="*/ 5159902 w 8104693"/>
              <a:gd name="connsiteY4" fmla="*/ 5921298 h 5921298"/>
              <a:gd name="connsiteX5" fmla="*/ 0 w 8104693"/>
              <a:gd name="connsiteY5" fmla="*/ 5921298 h 5921298"/>
              <a:gd name="connsiteX0" fmla="*/ 0 w 8104693"/>
              <a:gd name="connsiteY0" fmla="*/ 5921298 h 5934241"/>
              <a:gd name="connsiteX1" fmla="*/ 0 w 8104693"/>
              <a:gd name="connsiteY1" fmla="*/ 0 h 5934241"/>
              <a:gd name="connsiteX2" fmla="*/ 8104693 w 8104693"/>
              <a:gd name="connsiteY2" fmla="*/ 22303 h 5934241"/>
              <a:gd name="connsiteX3" fmla="*/ 7334082 w 8104693"/>
              <a:gd name="connsiteY3" fmla="*/ 1579012 h 5934241"/>
              <a:gd name="connsiteX4" fmla="*/ 4890853 w 8104693"/>
              <a:gd name="connsiteY4" fmla="*/ 5934241 h 5934241"/>
              <a:gd name="connsiteX5" fmla="*/ 0 w 8104693"/>
              <a:gd name="connsiteY5" fmla="*/ 5921298 h 5934241"/>
              <a:gd name="connsiteX0" fmla="*/ 0 w 7815714"/>
              <a:gd name="connsiteY0" fmla="*/ 5921298 h 5934241"/>
              <a:gd name="connsiteX1" fmla="*/ 0 w 7815714"/>
              <a:gd name="connsiteY1" fmla="*/ 0 h 5934241"/>
              <a:gd name="connsiteX2" fmla="*/ 7815714 w 7815714"/>
              <a:gd name="connsiteY2" fmla="*/ 22303 h 5934241"/>
              <a:gd name="connsiteX3" fmla="*/ 7334082 w 7815714"/>
              <a:gd name="connsiteY3" fmla="*/ 1579012 h 5934241"/>
              <a:gd name="connsiteX4" fmla="*/ 4890853 w 7815714"/>
              <a:gd name="connsiteY4" fmla="*/ 5934241 h 5934241"/>
              <a:gd name="connsiteX5" fmla="*/ 0 w 7815714"/>
              <a:gd name="connsiteY5" fmla="*/ 5921298 h 5934241"/>
              <a:gd name="connsiteX0" fmla="*/ 0 w 7815714"/>
              <a:gd name="connsiteY0" fmla="*/ 5921298 h 5934241"/>
              <a:gd name="connsiteX1" fmla="*/ 0 w 7815714"/>
              <a:gd name="connsiteY1" fmla="*/ 0 h 5934241"/>
              <a:gd name="connsiteX2" fmla="*/ 7815714 w 7815714"/>
              <a:gd name="connsiteY2" fmla="*/ 22303 h 5934241"/>
              <a:gd name="connsiteX3" fmla="*/ 4890853 w 7815714"/>
              <a:gd name="connsiteY3" fmla="*/ 5934241 h 5934241"/>
              <a:gd name="connsiteX4" fmla="*/ 0 w 7815714"/>
              <a:gd name="connsiteY4" fmla="*/ 5921298 h 5934241"/>
              <a:gd name="connsiteX0" fmla="*/ 0 w 7855573"/>
              <a:gd name="connsiteY0" fmla="*/ 5924880 h 5937823"/>
              <a:gd name="connsiteX1" fmla="*/ 0 w 7855573"/>
              <a:gd name="connsiteY1" fmla="*/ 3582 h 5937823"/>
              <a:gd name="connsiteX2" fmla="*/ 7855573 w 7855573"/>
              <a:gd name="connsiteY2" fmla="*/ 0 h 5937823"/>
              <a:gd name="connsiteX3" fmla="*/ 4890853 w 7855573"/>
              <a:gd name="connsiteY3" fmla="*/ 5937823 h 5937823"/>
              <a:gd name="connsiteX4" fmla="*/ 0 w 7855573"/>
              <a:gd name="connsiteY4" fmla="*/ 5924880 h 593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55573" h="5937823">
                <a:moveTo>
                  <a:pt x="0" y="5924880"/>
                </a:moveTo>
                <a:lnTo>
                  <a:pt x="0" y="3582"/>
                </a:lnTo>
                <a:lnTo>
                  <a:pt x="7855573" y="0"/>
                </a:lnTo>
                <a:lnTo>
                  <a:pt x="4890853" y="5937823"/>
                </a:lnTo>
                <a:lnTo>
                  <a:pt x="0" y="5924880"/>
                </a:lnTo>
                <a:close/>
              </a:path>
            </a:pathLst>
          </a:custGeom>
          <a:solidFill>
            <a:srgbClr val="2AB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2039938"/>
            <a:ext cx="7550151" cy="2852737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7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1183006"/>
            <a:ext cx="7550150" cy="860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3A7501-B046-874A-A9F5-980C1EDED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182668" y="4655911"/>
            <a:ext cx="4260047" cy="2485027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3D07733-E18D-D047-BB1E-2E5C6474260F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1" y="6075680"/>
            <a:ext cx="4349749" cy="5746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439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le Slide (B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954" y="784187"/>
            <a:ext cx="8234091" cy="2852737"/>
          </a:xfrm>
        </p:spPr>
        <p:txBody>
          <a:bodyPr anchor="b">
            <a:normAutofit/>
          </a:bodyPr>
          <a:lstStyle>
            <a:lvl1pPr algn="ctr">
              <a:defRPr sz="6600" b="0">
                <a:solidFill>
                  <a:srgbClr val="0071AE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8954" y="3663912"/>
            <a:ext cx="8234091" cy="1500187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2AB9D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C4F3EF8C-843F-DC44-B2A9-E9EC5C4631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068" t="22511" r="11731"/>
          <a:stretch/>
        </p:blipFill>
        <p:spPr>
          <a:xfrm rot="10800000">
            <a:off x="0" y="4647444"/>
            <a:ext cx="12192000" cy="221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8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le Slide (C)">
    <p:bg>
      <p:bgPr>
        <a:solidFill>
          <a:srgbClr val="2AB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66876"/>
            <a:ext cx="8458200" cy="2852737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6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6601"/>
            <a:ext cx="823409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160B9EF8-3A9F-0C4B-AE64-8B411E8C6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2821" r="83187" b="28086"/>
          <a:stretch/>
        </p:blipFill>
        <p:spPr>
          <a:xfrm>
            <a:off x="9242501" y="0"/>
            <a:ext cx="2949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01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(dark blue)">
    <p:bg>
      <p:bgPr>
        <a:solidFill>
          <a:srgbClr val="0071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653DBD95-44B1-B841-A37F-4971EF948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-3567" t="20804" r="84914" b="20804"/>
          <a:stretch/>
        </p:blipFill>
        <p:spPr>
          <a:xfrm rot="5400000">
            <a:off x="4737849" y="-596153"/>
            <a:ext cx="2716305" cy="121920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974" y="1781392"/>
            <a:ext cx="8462052" cy="2852737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4974" y="4661117"/>
            <a:ext cx="846205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729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(purple)">
    <p:bg>
      <p:bgPr>
        <a:solidFill>
          <a:srgbClr val="7534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4974" y="1781392"/>
            <a:ext cx="8462052" cy="2852737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4974" y="4661117"/>
            <a:ext cx="846205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63797B56-7A15-A140-8046-2B3DB4CD3C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-3567" t="20804" r="84914" b="20804"/>
          <a:stretch/>
        </p:blipFill>
        <p:spPr>
          <a:xfrm rot="5400000">
            <a:off x="4737849" y="-596153"/>
            <a:ext cx="2716305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(orange)">
    <p:bg>
      <p:bgPr>
        <a:solidFill>
          <a:srgbClr val="FF93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2D6AD-3AAA-CF4B-B8E4-387CD0506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954" y="1781392"/>
            <a:ext cx="8462052" cy="2852737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0D1EF-842B-674B-B258-83FC1E420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8954" y="4661117"/>
            <a:ext cx="846205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Shape, circle&#10;&#10;Description automatically generated">
            <a:extLst>
              <a:ext uri="{FF2B5EF4-FFF2-40B4-BE49-F238E27FC236}">
                <a16:creationId xmlns:a16="http://schemas.microsoft.com/office/drawing/2014/main" id="{772381B7-C6B7-6B45-8B2B-F53CD7EA20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0000"/>
          </a:blip>
          <a:srcRect l="-3567" t="20804" r="84914" b="20804"/>
          <a:stretch/>
        </p:blipFill>
        <p:spPr>
          <a:xfrm rot="5400000">
            <a:off x="4737849" y="-596153"/>
            <a:ext cx="2716305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02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AC0C4-0F8B-A649-8B79-A30ECF413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82296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00D07-6F21-E144-BC4C-0F834C1CD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258122"/>
            <a:ext cx="8229600" cy="3886200"/>
          </a:xfrm>
        </p:spPr>
        <p:txBody>
          <a:bodyPr/>
          <a:lstStyle>
            <a:lvl1pPr>
              <a:spcAft>
                <a:spcPts val="1500"/>
              </a:spcAft>
              <a:defRPr/>
            </a:lvl1pPr>
            <a:lvl2pPr>
              <a:spcAft>
                <a:spcPts val="1500"/>
              </a:spcAft>
              <a:defRPr/>
            </a:lvl2pPr>
            <a:lvl3pPr>
              <a:spcAft>
                <a:spcPts val="1500"/>
              </a:spcAft>
              <a:defRPr/>
            </a:lvl3pPr>
            <a:lvl4pPr>
              <a:spcAft>
                <a:spcPts val="1500"/>
              </a:spcAft>
              <a:defRPr/>
            </a:lvl4pPr>
            <a:lvl5pPr>
              <a:spcAft>
                <a:spcPts val="15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3B9AC-E3CB-334E-B74B-50390E30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5514" y="6437120"/>
            <a:ext cx="2743200" cy="365125"/>
          </a:xfrm>
        </p:spPr>
        <p:txBody>
          <a:bodyPr/>
          <a:lstStyle/>
          <a:p>
            <a:fld id="{501F8DFA-C4CA-B44D-8632-6C7F43F113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56759EB-899A-054D-B1A0-4F5B92E96305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2022 World TSC Conference</a:t>
            </a:r>
          </a:p>
        </p:txBody>
      </p:sp>
    </p:spTree>
    <p:extLst>
      <p:ext uri="{BB962C8B-B14F-4D97-AF65-F5344CB8AC3E}">
        <p14:creationId xmlns:p14="http://schemas.microsoft.com/office/powerpoint/2010/main" val="1386853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ain Content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AC0C4-0F8B-A649-8B79-A30ECF413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82296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00D07-6F21-E144-BC4C-0F834C1CD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302727"/>
            <a:ext cx="518160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29CD9-D1C3-E946-B59C-D2911089A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94789"/>
            <a:ext cx="5181600" cy="3986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383D87-3106-974D-8F9F-F1F998F8511C}"/>
              </a:ext>
            </a:extLst>
          </p:cNvPr>
          <p:cNvCxnSpPr/>
          <p:nvPr userDrawn="1"/>
        </p:nvCxnSpPr>
        <p:spPr>
          <a:xfrm>
            <a:off x="6021050" y="2302727"/>
            <a:ext cx="0" cy="3886200"/>
          </a:xfrm>
          <a:prstGeom prst="line">
            <a:avLst/>
          </a:prstGeom>
          <a:ln w="12700">
            <a:solidFill>
              <a:srgbClr val="FF93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47ECB49-6F78-3A4C-A67B-F5B264C9B7F0}"/>
              </a:ext>
            </a:extLst>
          </p:cNvPr>
          <p:cNvSpPr txBox="1">
            <a:spLocks/>
          </p:cNvSpPr>
          <p:nvPr userDrawn="1"/>
        </p:nvSpPr>
        <p:spPr>
          <a:xfrm>
            <a:off x="7881558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F6348C7-DF4B-C542-B0D0-851EB3667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DCA89E5-C0AA-E74D-B6DD-86D9767C1B3D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2022 World TSC Conference</a:t>
            </a:r>
          </a:p>
        </p:txBody>
      </p:sp>
    </p:spTree>
    <p:extLst>
      <p:ext uri="{BB962C8B-B14F-4D97-AF65-F5344CB8AC3E}">
        <p14:creationId xmlns:p14="http://schemas.microsoft.com/office/powerpoint/2010/main" val="49565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content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AC0C4-0F8B-A649-8B79-A30ECF413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82296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00D07-6F21-E144-BC4C-0F834C1CD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258122"/>
            <a:ext cx="3200396" cy="3886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3B9AC-E3CB-334E-B74B-50390E303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5D8ACB-B974-1047-816A-673D09EAC9C7}"/>
              </a:ext>
            </a:extLst>
          </p:cNvPr>
          <p:cNvCxnSpPr/>
          <p:nvPr userDrawn="1"/>
        </p:nvCxnSpPr>
        <p:spPr>
          <a:xfrm>
            <a:off x="7960277" y="2268282"/>
            <a:ext cx="0" cy="3886200"/>
          </a:xfrm>
          <a:prstGeom prst="line">
            <a:avLst/>
          </a:prstGeom>
          <a:ln w="12700">
            <a:solidFill>
              <a:srgbClr val="FF93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C4DDEE3-B635-5540-AF82-CF10C00AEE8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50080" y="2268282"/>
            <a:ext cx="3200399" cy="3886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B8F3A6C-0250-5045-8A12-2557FC31B405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214360" y="2258122"/>
            <a:ext cx="3200395" cy="3886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108013-BA20-1A42-A434-9EE29149E213}"/>
              </a:ext>
            </a:extLst>
          </p:cNvPr>
          <p:cNvCxnSpPr/>
          <p:nvPr userDrawn="1"/>
        </p:nvCxnSpPr>
        <p:spPr>
          <a:xfrm>
            <a:off x="4201077" y="2268282"/>
            <a:ext cx="0" cy="3886200"/>
          </a:xfrm>
          <a:prstGeom prst="line">
            <a:avLst/>
          </a:prstGeom>
          <a:ln w="12700">
            <a:solidFill>
              <a:srgbClr val="FF93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7A4D5E47-3C57-1349-B141-F540A497FA7C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2022 World TSC Conference</a:t>
            </a:r>
          </a:p>
        </p:txBody>
      </p:sp>
    </p:spTree>
    <p:extLst>
      <p:ext uri="{BB962C8B-B14F-4D97-AF65-F5344CB8AC3E}">
        <p14:creationId xmlns:p14="http://schemas.microsoft.com/office/powerpoint/2010/main" val="582612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Content (image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29CD9-D1C3-E946-B59C-D2911089A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4714" y="446049"/>
            <a:ext cx="5181600" cy="58349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47ECB49-6F78-3A4C-A67B-F5B264C9B7F0}"/>
              </a:ext>
            </a:extLst>
          </p:cNvPr>
          <p:cNvSpPr txBox="1">
            <a:spLocks/>
          </p:cNvSpPr>
          <p:nvPr userDrawn="1"/>
        </p:nvSpPr>
        <p:spPr>
          <a:xfrm>
            <a:off x="7881558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F6348C7-DF4B-C542-B0D0-851EB3667F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56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150CA-6B7F-0243-9491-9228C22A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7160"/>
            <a:ext cx="91440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59197-0985-5E45-8B2E-19530F12C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F8DFA-C4CA-B44D-8632-6C7F43F113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CD510B2-967C-0849-B48E-B55D4DBE83D4}"/>
              </a:ext>
            </a:extLst>
          </p:cNvPr>
          <p:cNvSpPr txBox="1">
            <a:spLocks/>
          </p:cNvSpPr>
          <p:nvPr userDrawn="1"/>
        </p:nvSpPr>
        <p:spPr>
          <a:xfrm>
            <a:off x="180278" y="64371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2AB9DD"/>
                </a:solidFill>
                <a:latin typeface="Sofia Pro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TSC Alliance</a:t>
            </a:r>
          </a:p>
        </p:txBody>
      </p:sp>
    </p:spTree>
    <p:extLst>
      <p:ext uri="{BB962C8B-B14F-4D97-AF65-F5344CB8AC3E}">
        <p14:creationId xmlns:p14="http://schemas.microsoft.com/office/powerpoint/2010/main" val="710421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9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C7000F-C7FC-B04B-AB4B-994EC6883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8706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284C6F-3D98-AC42-9742-810140811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3B23B-2C22-7B48-A306-13495EA80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278" y="644827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2AB9D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2022 World TSC Conference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79DAD-56F5-4843-9D28-317CF2FC4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15514" y="644827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01F8DFA-C4CA-B44D-8632-6C7F43F113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4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67" r:id="rId2"/>
    <p:sldLayoutId id="2147483768" r:id="rId3"/>
    <p:sldLayoutId id="2147483761" r:id="rId4"/>
    <p:sldLayoutId id="2147483765" r:id="rId5"/>
    <p:sldLayoutId id="2147483766" r:id="rId6"/>
    <p:sldLayoutId id="2147483763" r:id="rId7"/>
    <p:sldLayoutId id="2147483756" r:id="rId8"/>
    <p:sldLayoutId id="2147483764" r:id="rId9"/>
    <p:sldLayoutId id="2147483769" r:id="rId10"/>
    <p:sldLayoutId id="2147483758" r:id="rId11"/>
    <p:sldLayoutId id="214748375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 spc="0" baseline="0">
          <a:solidFill>
            <a:srgbClr val="0071A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8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rgbClr val="2AB9DD"/>
        </a:buClr>
        <a:buFont typeface="Arial" panose="020B0604020202020204" pitchFamily="34" charset="0"/>
        <a:buChar char="•"/>
        <a:defRPr sz="2400" b="0" i="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417CA-2104-E340-A5C7-557329BBC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127" y="2534790"/>
            <a:ext cx="9759951" cy="1648409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Therapeutic </a:t>
            </a:r>
            <a: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Strategies for Drug-Resistant Epilepsy in TSC</a:t>
            </a:r>
            <a:br>
              <a:rPr lang="en-US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22664-8116-9244-8B43-136674FBE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010" y="457200"/>
            <a:ext cx="7550150" cy="1763486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2022 World TSC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</a:p>
          <a:p>
            <a:r>
              <a:rPr lang="en-US" altLang="en-US" dirty="0" smtClean="0"/>
              <a:t>Breakout </a:t>
            </a:r>
            <a:r>
              <a:rPr lang="en-US" altLang="en-US" dirty="0"/>
              <a:t>Session: Refractory Epilepsy – Now What?</a:t>
            </a:r>
            <a:br>
              <a:rPr lang="en-US" altLang="en-US" dirty="0"/>
            </a:br>
            <a:r>
              <a:rPr lang="en-US" altLang="en-US" dirty="0"/>
              <a:t>July 30, 2022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DE5AA4A-13CF-177A-46A9-84CF345222C3}"/>
              </a:ext>
            </a:extLst>
          </p:cNvPr>
          <p:cNvSpPr txBox="1">
            <a:spLocks/>
          </p:cNvSpPr>
          <p:nvPr/>
        </p:nvSpPr>
        <p:spPr>
          <a:xfrm>
            <a:off x="838200" y="3659152"/>
            <a:ext cx="7248893" cy="1048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2AB9DD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altLang="en-US" dirty="0"/>
              <a:t>Michael Wong, MD, PhD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altLang="en-US" sz="1800" dirty="0"/>
              <a:t>Allen P and Josephine B Green Professor of Pediatric Neurology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altLang="en-US" sz="1800" dirty="0"/>
              <a:t>Director, Washington University Tuberous Sclerosis Center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altLang="en-US" sz="1800" dirty="0"/>
              <a:t>Department of Neurology, Pediatrics, and Neuroscience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altLang="en-US" sz="1800" dirty="0"/>
              <a:t>Washington University School of </a:t>
            </a:r>
            <a:r>
              <a:rPr lang="en-US" altLang="en-US" sz="1800" dirty="0" smtClean="0"/>
              <a:t>Medicine</a:t>
            </a: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altLang="en-US" sz="1800" dirty="0" smtClean="0"/>
              <a:t>St. Louis, MO  USA</a:t>
            </a:r>
            <a:endParaRPr lang="en-US" altLang="en-US" sz="1800" dirty="0" smtClean="0"/>
          </a:p>
          <a:p>
            <a:pPr>
              <a:spcBef>
                <a:spcPct val="0"/>
              </a:spcBef>
              <a:spcAft>
                <a:spcPts val="0"/>
              </a:spcAft>
            </a:pPr>
            <a:endParaRPr lang="en-US" altLang="en-US" sz="1800" dirty="0" smtClean="0"/>
          </a:p>
          <a:p>
            <a:pPr>
              <a:spcBef>
                <a:spcPct val="0"/>
              </a:spcBef>
              <a:spcAft>
                <a:spcPts val="0"/>
              </a:spcAft>
            </a:pPr>
            <a:endParaRPr lang="en-US" altLang="en-US" sz="1800" dirty="0"/>
          </a:p>
        </p:txBody>
      </p: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2286000" y="5627917"/>
            <a:ext cx="1945685" cy="804203"/>
            <a:chOff x="1219200" y="5078104"/>
            <a:chExt cx="2209800" cy="1094096"/>
          </a:xfrm>
        </p:grpSpPr>
        <p:sp>
          <p:nvSpPr>
            <p:cNvPr id="7" name="Rectangle 6"/>
            <p:cNvSpPr/>
            <p:nvPr/>
          </p:nvSpPr>
          <p:spPr>
            <a:xfrm>
              <a:off x="1219200" y="5078104"/>
              <a:ext cx="2209800" cy="109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8" name="Picture 5" descr="C:\Documents and Settings\wongm\My Documents\Temporary-Download files\washulogo.jpe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5181600"/>
              <a:ext cx="2057400" cy="854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152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3600" y="1384300"/>
            <a:ext cx="8534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664884" y="990600"/>
            <a:ext cx="10210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Goals of Treating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Overview of Treatment Options for Drug-Resistant Epilepsy 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Medication Strategies for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err="1" smtClean="0">
                <a:latin typeface="Arial" charset="0"/>
                <a:cs typeface="Arial" charset="0"/>
              </a:rPr>
              <a:t>Neurostimulation</a:t>
            </a:r>
            <a:r>
              <a:rPr lang="en-US" altLang="en-US" sz="2000" dirty="0" smtClean="0">
                <a:latin typeface="Arial" charset="0"/>
                <a:cs typeface="Arial" charset="0"/>
              </a:rPr>
              <a:t> Strategies for Drug-Resistant Epilepsy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5000" y="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09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3600" y="1384300"/>
            <a:ext cx="8534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664884" y="990600"/>
            <a:ext cx="10210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b="1" dirty="0" smtClean="0">
                <a:latin typeface="Arial" charset="0"/>
                <a:cs typeface="Arial" charset="0"/>
              </a:rPr>
              <a:t>Goals of Treating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Overview of Treatment Options for Drug-Resistant Epilepsy 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Medication Strategies for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err="1" smtClean="0">
                <a:latin typeface="Arial" charset="0"/>
                <a:cs typeface="Arial" charset="0"/>
              </a:rPr>
              <a:t>Neurostimulation</a:t>
            </a:r>
            <a:r>
              <a:rPr lang="en-US" altLang="en-US" sz="2000" dirty="0" smtClean="0">
                <a:latin typeface="Arial" charset="0"/>
                <a:cs typeface="Arial" charset="0"/>
              </a:rPr>
              <a:t> Strategies for Drug-Resistant Epilepsy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5000" y="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47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838200"/>
          </a:xfrm>
          <a:noFill/>
        </p:spPr>
        <p:txBody>
          <a:bodyPr/>
          <a:lstStyle/>
          <a:p>
            <a:pPr algn="ctr" eaLnBrk="1" hangingPunct="1"/>
            <a:r>
              <a:rPr lang="en-US" alt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Antiseizure</a:t>
            </a:r>
            <a:r>
              <a:rPr lang="en-US" alt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Medication (ASM) Development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623" y="1219200"/>
            <a:ext cx="8862753" cy="4892064"/>
          </a:xfrm>
          <a:prstGeom prst="rect">
            <a:avLst/>
          </a:prstGeom>
        </p:spPr>
      </p:pic>
      <p:sp>
        <p:nvSpPr>
          <p:cNvPr id="9" name="TextBox 62"/>
          <p:cNvSpPr txBox="1">
            <a:spLocks noChangeArrowheads="1"/>
          </p:cNvSpPr>
          <p:nvPr/>
        </p:nvSpPr>
        <p:spPr bwMode="auto">
          <a:xfrm>
            <a:off x="8153400" y="6248400"/>
            <a:ext cx="33906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Modified from </a:t>
            </a:r>
            <a:r>
              <a:rPr lang="en-US" alt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Golyala</a:t>
            </a:r>
            <a:r>
              <a:rPr lang="en-U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 Kwan Seizure 2017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5400" y="685800"/>
            <a:ext cx="175260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Fenfluramine</a:t>
            </a:r>
            <a:r>
              <a:rPr lang="en-U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(2020)</a:t>
            </a:r>
          </a:p>
          <a:p>
            <a:r>
              <a:rPr lang="en-US" sz="1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Cenobamate</a:t>
            </a:r>
            <a:r>
              <a:rPr lang="en-U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(2019)</a:t>
            </a:r>
          </a:p>
          <a:p>
            <a:r>
              <a:rPr lang="en-US" sz="1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Everolimus</a:t>
            </a:r>
            <a:r>
              <a:rPr lang="en-U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(2018)</a:t>
            </a:r>
          </a:p>
          <a:p>
            <a:r>
              <a:rPr lang="en-US" sz="12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Cannabidiol</a:t>
            </a:r>
            <a:r>
              <a:rPr lang="en-US" sz="1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(2018)</a:t>
            </a:r>
          </a:p>
          <a:p>
            <a:endParaRPr lang="en-US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30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229100" y="241058"/>
            <a:ext cx="373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Drug-Resistant Epilepsy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45531" y="772774"/>
            <a:ext cx="99568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Approximately one-third of patients with epilepsy are intractable to all </a:t>
            </a:r>
            <a:r>
              <a:rPr lang="en-US" alt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antiseizure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medications 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i.e.. failure to become seizure-free).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45532" y="1484744"/>
            <a:ext cx="9956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Despite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over &gt;20 new drugs in 30 years, % of drug-resistant 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epilepsy 	remains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same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45531" y="2041385"/>
            <a:ext cx="103155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 newly diagnosed epilepsy patients, law of diminishing returns with each drug tried. 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Drug-	resistance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can be predicted after failure of two drugs. 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2"/>
          <p:cNvSpPr txBox="1">
            <a:spLocks noChangeArrowheads="1"/>
          </p:cNvSpPr>
          <p:nvPr/>
        </p:nvSpPr>
        <p:spPr bwMode="auto">
          <a:xfrm>
            <a:off x="9372600" y="6486295"/>
            <a:ext cx="24957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Chen et al. 2018 JAMA Neurology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345531" y="3155974"/>
            <a:ext cx="4521869" cy="3321027"/>
            <a:chOff x="511886" y="3401424"/>
            <a:chExt cx="4269664" cy="3094967"/>
          </a:xfrm>
        </p:grpSpPr>
        <p:grpSp>
          <p:nvGrpSpPr>
            <p:cNvPr id="8" name="Group 7"/>
            <p:cNvGrpSpPr/>
            <p:nvPr/>
          </p:nvGrpSpPr>
          <p:grpSpPr>
            <a:xfrm>
              <a:off x="558585" y="3401424"/>
              <a:ext cx="4222965" cy="3094967"/>
              <a:chOff x="1377536" y="3471908"/>
              <a:chExt cx="4222965" cy="3094967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7536" y="3471908"/>
                <a:ext cx="4222965" cy="3094967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1463261" y="4267200"/>
                <a:ext cx="149529" cy="60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 rot="16200000">
              <a:off x="-244719" y="4252280"/>
              <a:ext cx="17748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</a:rPr>
                <a:t>Seizure-free Probability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591300" y="3125848"/>
            <a:ext cx="4343400" cy="3308374"/>
            <a:chOff x="4813234" y="3515312"/>
            <a:chExt cx="3978903" cy="3000034"/>
          </a:xfrm>
        </p:grpSpPr>
        <p:grpSp>
          <p:nvGrpSpPr>
            <p:cNvPr id="13" name="Group 12"/>
            <p:cNvGrpSpPr/>
            <p:nvPr/>
          </p:nvGrpSpPr>
          <p:grpSpPr>
            <a:xfrm>
              <a:off x="4867275" y="3515312"/>
              <a:ext cx="3924862" cy="3000034"/>
              <a:chOff x="4666127" y="3468099"/>
              <a:chExt cx="4087348" cy="3000034"/>
            </a:xfrm>
          </p:grpSpPr>
          <p:pic>
            <p:nvPicPr>
              <p:cNvPr id="15" name="New pictur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66127" y="3468099"/>
                <a:ext cx="4087348" cy="30000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algn="ctr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4666128" y="4724400"/>
                <a:ext cx="191622" cy="7488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 rot="16200000">
              <a:off x="4056629" y="4982535"/>
              <a:ext cx="17748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alibri" panose="020F0502020204030204" pitchFamily="34" charset="0"/>
                  <a:cs typeface="Calibri" panose="020F0502020204030204" pitchFamily="34" charset="0"/>
                </a:rPr>
                <a:t>Seizure-free Probability,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71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057400" y="0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Epilepsy in TSC: Predictors of Drug-Resistant Epilepsy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8541041" y="5919435"/>
            <a:ext cx="27318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Jeong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et al. J Child 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Neurol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2017</a:t>
            </a:r>
            <a:endParaRPr lang="en-US" altLang="en-US" sz="1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20588"/>
            <a:ext cx="5766004" cy="1485004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371600" y="2971800"/>
            <a:ext cx="4724400" cy="2947635"/>
            <a:chOff x="1977588" y="1225284"/>
            <a:chExt cx="4194613" cy="25146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7588" y="1225284"/>
              <a:ext cx="4194613" cy="25146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2133601" y="3408958"/>
              <a:ext cx="3969651" cy="17852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315200" y="1244464"/>
            <a:ext cx="3942064" cy="4500801"/>
            <a:chOff x="7315200" y="1244464"/>
            <a:chExt cx="3942064" cy="450080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5200" y="1244464"/>
              <a:ext cx="3939750" cy="4500801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7335536" y="2469747"/>
              <a:ext cx="3865864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365273" y="3096765"/>
              <a:ext cx="3865864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391400" y="3401565"/>
              <a:ext cx="3865864" cy="4680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91400" y="4043820"/>
              <a:ext cx="3865864" cy="1524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391400" y="4662130"/>
              <a:ext cx="3865864" cy="9808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233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057400" y="0"/>
            <a:ext cx="7924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Realistic Goals of Treating Drug-Resistant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Epilepsy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676400" y="1295400"/>
            <a:ext cx="1021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Seizure Freedom (ideal) – i.e. eliminate seizures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US" altLang="en-US" sz="20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78193" y="1953486"/>
            <a:ext cx="1021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2)   Minimize seizure frequency and severity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US" altLang="en-US" sz="20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76400" y="2668088"/>
            <a:ext cx="1021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3)   Minimize medication side effects (trade-off with seizure control)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76400" y="3367726"/>
            <a:ext cx="1021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4)   Reduce risk of status epilepticus and SUDEP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674607" y="4040776"/>
            <a:ext cx="1021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5)   Optimize quality of life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29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3600" y="1384300"/>
            <a:ext cx="8534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664884" y="990600"/>
            <a:ext cx="10210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Goals of Treating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b="1" dirty="0" smtClean="0">
                <a:latin typeface="Arial" charset="0"/>
                <a:cs typeface="Arial" charset="0"/>
              </a:rPr>
              <a:t>Overview of Treatment Options for Drug-Resistant Epilepsy 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Medication Strategies for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err="1" smtClean="0">
                <a:latin typeface="Arial" charset="0"/>
                <a:cs typeface="Arial" charset="0"/>
              </a:rPr>
              <a:t>Neurostimulation</a:t>
            </a:r>
            <a:r>
              <a:rPr lang="en-US" altLang="en-US" sz="2000" dirty="0" smtClean="0">
                <a:latin typeface="Arial" charset="0"/>
                <a:cs typeface="Arial" charset="0"/>
              </a:rPr>
              <a:t> Strategies for Drug-Resistant Epilepsy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5000" y="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95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950971" y="290992"/>
            <a:ext cx="66710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Current Treatments for 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Drug-Resistant Epilepsy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078743" y="968376"/>
            <a:ext cx="9284457" cy="4148607"/>
            <a:chOff x="-445257" y="968375"/>
            <a:chExt cx="9284457" cy="4147845"/>
          </a:xfrm>
        </p:grpSpPr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685800" y="968375"/>
              <a:ext cx="8153400" cy="400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Seizure Medication</a:t>
              </a:r>
            </a:p>
          </p:txBody>
        </p:sp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45257" y="2814296"/>
              <a:ext cx="2516889" cy="2301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2209800" y="1338264"/>
            <a:ext cx="8153400" cy="5149905"/>
            <a:chOff x="685800" y="1337608"/>
            <a:chExt cx="8153400" cy="5150576"/>
          </a:xfrm>
        </p:grpSpPr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539" y="4372023"/>
              <a:ext cx="2772786" cy="2116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685800" y="1337608"/>
              <a:ext cx="8153400" cy="400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Epilepsy Surgery</a:t>
              </a:r>
            </a:p>
          </p:txBody>
        </p: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2209800" y="1706564"/>
            <a:ext cx="8153400" cy="3113087"/>
            <a:chOff x="685800" y="1706940"/>
            <a:chExt cx="8153400" cy="3112710"/>
          </a:xfrm>
        </p:grpSpPr>
        <p:pic>
          <p:nvPicPr>
            <p:cNvPr id="10" name="Picture 7" descr="Ketogen-diett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7200" y="2819400"/>
              <a:ext cx="2667000" cy="200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685800" y="1706940"/>
              <a:ext cx="8153400" cy="400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Ketogenic Diet</a:t>
              </a: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2209800" y="2076450"/>
            <a:ext cx="8305800" cy="4400550"/>
            <a:chOff x="685800" y="2076271"/>
            <a:chExt cx="8305800" cy="4400729"/>
          </a:xfrm>
        </p:grpSpPr>
        <p:pic>
          <p:nvPicPr>
            <p:cNvPr id="13" name="Picture 8" descr="vagus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4182341"/>
              <a:ext cx="2286000" cy="2294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"/>
            <p:cNvSpPr txBox="1">
              <a:spLocks noChangeArrowheads="1"/>
            </p:cNvSpPr>
            <p:nvPr/>
          </p:nvSpPr>
          <p:spPr bwMode="auto">
            <a:xfrm>
              <a:off x="685800" y="2076271"/>
              <a:ext cx="8153400" cy="400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2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Neurostimulation</a:t>
              </a:r>
              <a:endParaRPr lang="en-US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71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3600" y="1384300"/>
            <a:ext cx="8534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664884" y="990600"/>
            <a:ext cx="10210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Goals of Treating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Overview of Treatment Options for Drug-Resistant Epilepsy 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b="1" dirty="0" smtClean="0">
                <a:latin typeface="Arial" charset="0"/>
                <a:cs typeface="Arial" charset="0"/>
              </a:rPr>
              <a:t>Medication Strategies for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err="1" smtClean="0">
                <a:latin typeface="Arial" charset="0"/>
                <a:cs typeface="Arial" charset="0"/>
              </a:rPr>
              <a:t>Neurostimulation</a:t>
            </a:r>
            <a:r>
              <a:rPr lang="en-US" altLang="en-US" sz="2000" dirty="0" smtClean="0">
                <a:latin typeface="Arial" charset="0"/>
                <a:cs typeface="Arial" charset="0"/>
              </a:rPr>
              <a:t> Strategies for Drug-Resistant Epilepsy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5000" y="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15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678146" y="152400"/>
            <a:ext cx="50848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Treatments for Epilepsy: Medication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360863" y="615951"/>
            <a:ext cx="4170185" cy="6017032"/>
            <a:chOff x="2057400" y="76200"/>
            <a:chExt cx="4170476" cy="6014909"/>
          </a:xfrm>
        </p:grpSpPr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2057400" y="76200"/>
              <a:ext cx="2287966" cy="6014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endParaRPr lang="en-US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1857	Bromide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1912	Phenobarbital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1938	Phenytoin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1952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Primidone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1957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Methsuximide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1960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Ethosuximide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1968	Diazepam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1974	Carbamazepine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1975	Clonazepam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1978	Valproate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1993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Felbamate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1993	Gabapentin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1994	Lamotrigine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1996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Topiramate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1997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Tiagabine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1999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Levetiracetam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2000	Oxcarbazepine</a:t>
              </a: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2000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Zonisamide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2004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Pregabalin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2008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Rufinamide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2009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Lacosamide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2009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Vigabatrin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2011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Ezogabine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2011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Clobazam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2012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Perampanel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2013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Eslicarbazepine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2016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Brivaracetam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latin typeface="Arial" panose="020B0604020202020204" pitchFamily="34" charset="0"/>
                  <a:cs typeface="Arial" panose="020B0604020202020204" pitchFamily="34" charset="0"/>
                </a:rPr>
                <a:t>2018	</a:t>
              </a:r>
              <a:r>
                <a:rPr lang="en-US" altLang="en-US" sz="1300" dirty="0" err="1">
                  <a:latin typeface="Arial" panose="020B0604020202020204" pitchFamily="34" charset="0"/>
                  <a:cs typeface="Arial" panose="020B0604020202020204" pitchFamily="34" charset="0"/>
                </a:rPr>
                <a:t>Everolimus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	</a:t>
              </a:r>
              <a:r>
                <a:rPr lang="en-US" altLang="en-US" sz="13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Cannabidiol</a:t>
              </a:r>
              <a:endParaRPr lang="en-US" altLang="en-US" sz="13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2019	</a:t>
              </a:r>
              <a:r>
                <a:rPr lang="en-US" altLang="en-US" sz="13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Cenobamate</a:t>
              </a:r>
              <a:endParaRPr lang="en-US" altLang="en-US" sz="13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2020	</a:t>
              </a:r>
              <a:r>
                <a:rPr lang="en-US" altLang="en-US" sz="13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Fenfluramine</a:t>
              </a:r>
              <a:endParaRPr lang="en-US" altLang="en-US" sz="13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ts val="14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2021	</a:t>
              </a:r>
              <a:r>
                <a:rPr lang="en-US" altLang="en-US" sz="13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Ganaxolone</a:t>
              </a:r>
              <a:endParaRPr lang="en-US" altLang="en-US" sz="1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AutoShape 3"/>
            <p:cNvSpPr>
              <a:spLocks/>
            </p:cNvSpPr>
            <p:nvPr/>
          </p:nvSpPr>
          <p:spPr bwMode="auto">
            <a:xfrm>
              <a:off x="4267200" y="279054"/>
              <a:ext cx="368414" cy="1771298"/>
            </a:xfrm>
            <a:prstGeom prst="rightBrace">
              <a:avLst>
                <a:gd name="adj1" fmla="val 4999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" name="AutoShape 4"/>
            <p:cNvSpPr>
              <a:spLocks/>
            </p:cNvSpPr>
            <p:nvPr/>
          </p:nvSpPr>
          <p:spPr bwMode="auto">
            <a:xfrm>
              <a:off x="4267200" y="2092669"/>
              <a:ext cx="381000" cy="1557318"/>
            </a:xfrm>
            <a:prstGeom prst="rightBrace">
              <a:avLst>
                <a:gd name="adj1" fmla="val 4333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795975" y="1104877"/>
              <a:ext cx="1431901" cy="338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altLang="en-US" sz="16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generation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724400" y="2956806"/>
              <a:ext cx="1475187" cy="338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en-US" sz="16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generation</a:t>
              </a:r>
            </a:p>
          </p:txBody>
        </p:sp>
        <p:sp>
          <p:nvSpPr>
            <p:cNvPr id="9" name="AutoShape 4"/>
            <p:cNvSpPr>
              <a:spLocks/>
            </p:cNvSpPr>
            <p:nvPr/>
          </p:nvSpPr>
          <p:spPr bwMode="auto">
            <a:xfrm>
              <a:off x="4254615" y="3700772"/>
              <a:ext cx="381000" cy="2234409"/>
            </a:xfrm>
            <a:prstGeom prst="rightBrace">
              <a:avLst>
                <a:gd name="adj1" fmla="val 4335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4772024" y="4861134"/>
              <a:ext cx="1444727" cy="338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en-US" sz="16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rd</a:t>
              </a: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generation</a:t>
              </a:r>
            </a:p>
          </p:txBody>
        </p:sp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63" y="2209800"/>
            <a:ext cx="2333736" cy="21348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23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333500" y="914400"/>
            <a:ext cx="9525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“Broad-spectrum” anti-seizure medications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are effective against multiple seizure types, both generalized and focal, and are often preferred, due to the 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bilateral/multifocal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nature of epilepsy and multiple seizure types in many TSC patients.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Levetiracetam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Keppra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Topiramate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(Topamax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Valproic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acid (Depakote)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Lamotrigine 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Lamictal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None/>
            </a:pPr>
            <a:endParaRPr lang="en-US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en-US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Focal” </a:t>
            </a:r>
            <a:r>
              <a:rPr lang="en-US" alt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anti-seizure medications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can also be used in TSC patients, especially those with focal seizures, but should be used more cautiously if they have multiple seizure types, 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multifocal/generalized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seizures, or infantile spasms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Carbamazepine 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Tegretol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Oxcarbazepine 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Trileptal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Gabapentin (Neurontin)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Lacosamide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Vimpat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>
              <a:buFontTx/>
              <a:buChar char="•"/>
            </a:pPr>
            <a:endParaRPr lang="en-US" altLang="en-US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Medications for infantile spasms</a:t>
            </a:r>
            <a:r>
              <a: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Vigabatrin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Sabril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>
              <a:buFontTx/>
              <a:buChar char="•"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ACTH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Oral steroids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Tx/>
              <a:buChar char="•"/>
            </a:pPr>
            <a:endParaRPr lang="en-U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414587" y="159603"/>
            <a:ext cx="73628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Strategies for Drug-Resistant Epilepsy: Targeting specific seizure types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2077760"/>
            <a:ext cx="6705600" cy="104644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eaLnBrk="1" hangingPunct="1">
              <a:buFontTx/>
              <a:buChar char="•"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Clobazam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Onfi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/>
            <a:endParaRPr lang="en-US" alt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Zonisamide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Zonegran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>
              <a:buFontTx/>
              <a:buChar char="•"/>
            </a:pPr>
            <a:endParaRPr lang="en-US" alt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Rufinamide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Banzel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 eaLnBrk="1" hangingPunct="1">
              <a:buFontTx/>
              <a:buChar char="•"/>
            </a:pPr>
            <a:endParaRPr lang="en-US" altLang="en-US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Tx/>
              <a:buChar char="•"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Felbamate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Felbatol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116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276914"/>
            <a:ext cx="8229600" cy="5200086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414587" y="152400"/>
            <a:ext cx="73628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Strategies for Drug-Resistant Epilepsy: Diversifying/Complementing Mechanisms of Action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62"/>
          <p:cNvSpPr txBox="1">
            <a:spLocks noChangeArrowheads="1"/>
          </p:cNvSpPr>
          <p:nvPr/>
        </p:nvSpPr>
        <p:spPr bwMode="auto">
          <a:xfrm>
            <a:off x="9601200" y="6400800"/>
            <a:ext cx="23086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Loscher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et al. 2016 CNS Drugs</a:t>
            </a:r>
          </a:p>
        </p:txBody>
      </p:sp>
    </p:spTree>
    <p:extLst>
      <p:ext uri="{BB962C8B-B14F-4D97-AF65-F5344CB8AC3E}">
        <p14:creationId xmlns:p14="http://schemas.microsoft.com/office/powerpoint/2010/main" val="299762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5076" y="950603"/>
            <a:ext cx="76200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652" y="3303843"/>
            <a:ext cx="6993695" cy="326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200400" y="1351464"/>
            <a:ext cx="5410200" cy="1693357"/>
            <a:chOff x="304800" y="280833"/>
            <a:chExt cx="5671124" cy="18127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00" y="280833"/>
              <a:ext cx="5671124" cy="1624167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9634" y="1824974"/>
              <a:ext cx="2632166" cy="268589"/>
            </a:xfrm>
            <a:prstGeom prst="rect">
              <a:avLst/>
            </a:prstGeom>
          </p:spPr>
        </p:pic>
      </p:grp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505076" y="214738"/>
            <a:ext cx="73628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Strategies for Drug-Resistant Epilepsy: The role of </a:t>
            </a:r>
            <a:r>
              <a:rPr lang="en-US" alt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mTOR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inhibitors in TSC-related epilepsy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189" y="3343564"/>
            <a:ext cx="7627622" cy="33528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895600" y="981364"/>
            <a:ext cx="6779240" cy="2362200"/>
            <a:chOff x="1219200" y="228600"/>
            <a:chExt cx="7164051" cy="2514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9200" y="381000"/>
              <a:ext cx="7164051" cy="23622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6107" y="228600"/>
              <a:ext cx="4505093" cy="457200"/>
            </a:xfrm>
            <a:prstGeom prst="rect">
              <a:avLst/>
            </a:prstGeom>
          </p:spPr>
        </p:pic>
      </p:grp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414587" y="152400"/>
            <a:ext cx="73628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Strategies for Drug-Resistant Epilepsy: The role of </a:t>
            </a:r>
            <a:r>
              <a:rPr lang="en-US" alt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cannabidiol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 TSC-related epilepsy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0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133600" y="1219200"/>
            <a:ext cx="8305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All anti-seizure medications can have the common dose-related side effects of sleepiness, dizziness, and unsteadiness, especially at high doses.</a:t>
            </a:r>
          </a:p>
          <a:p>
            <a:pPr eaLnBrk="1" hangingPunct="1"/>
            <a:endParaRPr lang="en-U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Partial list of more specific or serious side effects of individual medications: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Carbamazepine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Tegretol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rash, bone marrow toxicity, liver toxicity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Everolimus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Afinitor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oral ulcers, hyperlipidemia, immunosuppression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Felbamate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Felbatol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appetite suppression, insomnia, liver toxicity, bone marrow toxicity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Lamotrigine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Lamictal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rash, other severe allergic reaction (Steven-Johnson’s syndrome)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Levetiracetam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Keppra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behavioral problems, psychosis.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Oxcarbazepine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Trileptal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rash, low sodium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Topiramate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(Topamax): appetite suppression, weight loss, kidney stones, decreased sweating, word-finding difficulties.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Valproic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acid (Depakote): weight gain, tremor, hair loss, liver toxicity, bone marrow toxicity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Vigabatrin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Sabril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visual field constriction</a:t>
            </a:r>
          </a:p>
          <a:p>
            <a:pPr lvl="1" eaLnBrk="1" hangingPunct="1">
              <a:buFontTx/>
              <a:buChar char="•"/>
            </a:pP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Zonisamide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Zonegran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): similar to </a:t>
            </a:r>
            <a:r>
              <a:rPr lang="en-US" alt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topiramate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414587" y="152400"/>
            <a:ext cx="73628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Strategies for Drug-Resistant Epilepsy: Avoiding/selecting specific medication side effects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1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3600" y="1384300"/>
            <a:ext cx="8534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664884" y="990600"/>
            <a:ext cx="102108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Goals of Treating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Overview of Treatment Options for Drug-Resistant Epilepsy 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dirty="0" smtClean="0">
                <a:latin typeface="Arial" charset="0"/>
                <a:cs typeface="Arial" charset="0"/>
              </a:rPr>
              <a:t>Medication Strategies for Drug-Resistant Epilepsy</a:t>
            </a:r>
          </a:p>
          <a:p>
            <a:pPr marL="457200" indent="-457200" eaLnBrk="1" hangingPunct="1">
              <a:spcBef>
                <a:spcPct val="0"/>
              </a:spcBef>
              <a:buAutoNum type="arabicParenR"/>
              <a:defRPr/>
            </a:pPr>
            <a:r>
              <a:rPr lang="en-US" altLang="en-US" sz="2000" b="1" dirty="0" err="1" smtClean="0">
                <a:latin typeface="Arial" charset="0"/>
                <a:cs typeface="Arial" charset="0"/>
              </a:rPr>
              <a:t>Neurostimulation</a:t>
            </a:r>
            <a:r>
              <a:rPr lang="en-US" altLang="en-US" sz="2000" b="1" dirty="0" smtClean="0">
                <a:latin typeface="Arial" charset="0"/>
                <a:cs typeface="Arial" charset="0"/>
              </a:rPr>
              <a:t> Strategies for Drug-Resistant Epilepsy</a:t>
            </a: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US" altLang="en-US" sz="2000" dirty="0">
              <a:latin typeface="Arial" charset="0"/>
              <a:cs typeface="Arial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05000" y="0"/>
            <a:ext cx="838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732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247900" y="158005"/>
            <a:ext cx="7984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Neurostimulation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Strategies for Drug-Resistant Epilepsy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53884" y="786707"/>
            <a:ext cx="9601200" cy="5817480"/>
            <a:chOff x="1153884" y="786707"/>
            <a:chExt cx="9601200" cy="5817480"/>
          </a:xfrm>
        </p:grpSpPr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1153884" y="786707"/>
              <a:ext cx="9601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Vagal nerve stimulation </a:t>
              </a:r>
              <a:r>
                <a:rPr lang="en-US" alt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(VNS) stimulates </a:t>
              </a:r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the </a:t>
              </a:r>
              <a:r>
                <a:rPr lang="en-US" altLang="en-US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vagus</a:t>
              </a:r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nerve in the neck leading to the brain.  Surgery to implant into chest wall, but relatively few side effects.  </a:t>
              </a: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164770" y="3394406"/>
              <a:ext cx="2819400" cy="3209781"/>
              <a:chOff x="1164770" y="3394406"/>
              <a:chExt cx="2819400" cy="3209781"/>
            </a:xfrm>
          </p:grpSpPr>
          <p:pic>
            <p:nvPicPr>
              <p:cNvPr id="5" name="Picture 8" descr="vagus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4770" y="3394406"/>
                <a:ext cx="2819400" cy="2829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Text Box 4"/>
              <p:cNvSpPr txBox="1">
                <a:spLocks noChangeArrowheads="1"/>
              </p:cNvSpPr>
              <p:nvPr/>
            </p:nvSpPr>
            <p:spPr bwMode="auto">
              <a:xfrm>
                <a:off x="2264235" y="6234855"/>
                <a:ext cx="1295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VNS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164770" y="2369493"/>
            <a:ext cx="9884229" cy="4124163"/>
            <a:chOff x="1164770" y="2369493"/>
            <a:chExt cx="9884229" cy="4124163"/>
          </a:xfrm>
        </p:grpSpPr>
        <p:sp>
          <p:nvSpPr>
            <p:cNvPr id="3" name="Text Box 7"/>
            <p:cNvSpPr txBox="1">
              <a:spLocks noChangeArrowheads="1"/>
            </p:cNvSpPr>
            <p:nvPr/>
          </p:nvSpPr>
          <p:spPr bwMode="auto">
            <a:xfrm>
              <a:off x="1164770" y="2369493"/>
              <a:ext cx="9884229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Responsive </a:t>
              </a:r>
              <a:r>
                <a:rPr lang="en-US" altLang="en-US" sz="1800" dirty="0" err="1">
                  <a:latin typeface="Arial" panose="020B0604020202020204" pitchFamily="34" charset="0"/>
                  <a:cs typeface="Arial" panose="020B0604020202020204" pitchFamily="34" charset="0"/>
                </a:rPr>
                <a:t>neurostimulation</a:t>
              </a:r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(RNS) stimulates </a:t>
              </a:r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the seizure </a:t>
              </a:r>
              <a:r>
                <a:rPr lang="en-US" alt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focus in the brain </a:t>
              </a:r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itself. Primarily used for when it is risky to remove the seizure focus (e.g., seizure focus is in “eloquent cortex” </a:t>
              </a:r>
              <a:r>
                <a:rPr lang="en-US" alt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8080712" y="3411937"/>
              <a:ext cx="2906411" cy="3081719"/>
              <a:chOff x="8080712" y="3411937"/>
              <a:chExt cx="2906411" cy="3081719"/>
            </a:xfrm>
          </p:grpSpPr>
          <p:graphicFrame>
            <p:nvGraphicFramePr>
              <p:cNvPr id="6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3297054"/>
                  </p:ext>
                </p:extLst>
              </p:nvPr>
            </p:nvGraphicFramePr>
            <p:xfrm>
              <a:off x="8080712" y="3411937"/>
              <a:ext cx="2906411" cy="27347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6" name="Image" r:id="rId4" imgW="2247480" imgH="2069640" progId="Photoshop.Image.17">
                      <p:embed/>
                    </p:oleObj>
                  </mc:Choice>
                  <mc:Fallback>
                    <p:oleObj name="Image" r:id="rId4" imgW="2247480" imgH="2069640" progId="Photoshop.Image.17">
                      <p:embed/>
                      <p:pic>
                        <p:nvPicPr>
                          <p:cNvPr id="6" name="Object 5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8080712" y="3411937"/>
                            <a:ext cx="2906411" cy="273476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" name="Text Box 4"/>
              <p:cNvSpPr txBox="1">
                <a:spLocks noChangeArrowheads="1"/>
              </p:cNvSpPr>
              <p:nvPr/>
            </p:nvSpPr>
            <p:spPr bwMode="auto">
              <a:xfrm>
                <a:off x="9320342" y="6124324"/>
                <a:ext cx="1295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RNS</a:t>
                </a: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1153884" y="1621467"/>
            <a:ext cx="9601200" cy="4928195"/>
            <a:chOff x="1153884" y="1621467"/>
            <a:chExt cx="9601200" cy="4928195"/>
          </a:xfrm>
        </p:grpSpPr>
        <p:grpSp>
          <p:nvGrpSpPr>
            <p:cNvPr id="13" name="Group 12"/>
            <p:cNvGrpSpPr/>
            <p:nvPr/>
          </p:nvGrpSpPr>
          <p:grpSpPr>
            <a:xfrm>
              <a:off x="4695465" y="3403115"/>
              <a:ext cx="2801067" cy="3146547"/>
              <a:chOff x="4695465" y="3403115"/>
              <a:chExt cx="2801067" cy="3146547"/>
            </a:xfrm>
          </p:grpSpPr>
          <p:graphicFrame>
            <p:nvGraphicFramePr>
              <p:cNvPr id="9" name="Object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0992230"/>
                  </p:ext>
                </p:extLst>
              </p:nvPr>
            </p:nvGraphicFramePr>
            <p:xfrm>
              <a:off x="4695465" y="3403115"/>
              <a:ext cx="2801067" cy="2768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7" name="Image" r:id="rId6" imgW="10729800" imgH="10615680" progId="Photoshop.Image.7">
                      <p:embed/>
                    </p:oleObj>
                  </mc:Choice>
                  <mc:Fallback>
                    <p:oleObj name="Image" r:id="rId6" imgW="10729800" imgH="10615680" progId="Photoshop.Image.7">
                      <p:embed/>
                      <p:pic>
                        <p:nvPicPr>
                          <p:cNvPr id="9" name="Object 8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4695465" y="3403115"/>
                            <a:ext cx="2801067" cy="276807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Text Box 4"/>
              <p:cNvSpPr txBox="1">
                <a:spLocks noChangeArrowheads="1"/>
              </p:cNvSpPr>
              <p:nvPr/>
            </p:nvSpPr>
            <p:spPr bwMode="auto">
              <a:xfrm>
                <a:off x="5812971" y="6180330"/>
                <a:ext cx="1295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DBS</a:t>
                </a:r>
                <a:endPara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153884" y="1621467"/>
              <a:ext cx="9601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Deep brain stimulation (DBS) stimulates regions deep within the brain (thalamus), which indirectly may affect the seizure focus.  </a:t>
              </a:r>
              <a:endParaRPr lang="en-US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33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247900" y="158005"/>
            <a:ext cx="79846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Neurostimulation</a:t>
            </a: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Strategies for Drug-Resistant Epilepsy</a:t>
            </a: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53884" y="786707"/>
            <a:ext cx="9601200" cy="5817480"/>
            <a:chOff x="1153884" y="786707"/>
            <a:chExt cx="9601200" cy="5817480"/>
          </a:xfrm>
        </p:grpSpPr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1153884" y="786707"/>
              <a:ext cx="9601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Efficacy: reduction in seizures, rare seizure freedom.  Efficacy may increase over time (months to years).  </a:t>
              </a:r>
              <a:endParaRPr lang="en-US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164770" y="3394406"/>
              <a:ext cx="2819400" cy="3209781"/>
              <a:chOff x="1164770" y="3394406"/>
              <a:chExt cx="2819400" cy="3209781"/>
            </a:xfrm>
          </p:grpSpPr>
          <p:pic>
            <p:nvPicPr>
              <p:cNvPr id="5" name="Picture 8" descr="vagus.jp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4770" y="3394406"/>
                <a:ext cx="2819400" cy="2829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Text Box 4"/>
              <p:cNvSpPr txBox="1">
                <a:spLocks noChangeArrowheads="1"/>
              </p:cNvSpPr>
              <p:nvPr/>
            </p:nvSpPr>
            <p:spPr bwMode="auto">
              <a:xfrm>
                <a:off x="2264235" y="6234855"/>
                <a:ext cx="1295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VNS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164770" y="2369493"/>
            <a:ext cx="9884229" cy="4124163"/>
            <a:chOff x="1164770" y="2369493"/>
            <a:chExt cx="9884229" cy="4124163"/>
          </a:xfrm>
        </p:grpSpPr>
        <p:sp>
          <p:nvSpPr>
            <p:cNvPr id="3" name="Text Box 7"/>
            <p:cNvSpPr txBox="1">
              <a:spLocks noChangeArrowheads="1"/>
            </p:cNvSpPr>
            <p:nvPr/>
          </p:nvSpPr>
          <p:spPr bwMode="auto">
            <a:xfrm>
              <a:off x="1164770" y="2369493"/>
              <a:ext cx="988422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marL="0" indent="0" eaLnBrk="1" hangingPunct="1"/>
              <a:endParaRPr lang="en-US" altLang="en-US" sz="18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8080712" y="3411937"/>
              <a:ext cx="2906411" cy="3081719"/>
              <a:chOff x="8080712" y="3411937"/>
              <a:chExt cx="2906411" cy="3081719"/>
            </a:xfrm>
          </p:grpSpPr>
          <p:graphicFrame>
            <p:nvGraphicFramePr>
              <p:cNvPr id="6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3297054"/>
                  </p:ext>
                </p:extLst>
              </p:nvPr>
            </p:nvGraphicFramePr>
            <p:xfrm>
              <a:off x="8080712" y="3411937"/>
              <a:ext cx="2906411" cy="27347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0" name="Image" r:id="rId4" imgW="2247480" imgH="2069640" progId="Photoshop.Image.17">
                      <p:embed/>
                    </p:oleObj>
                  </mc:Choice>
                  <mc:Fallback>
                    <p:oleObj name="Image" r:id="rId4" imgW="2247480" imgH="2069640" progId="Photoshop.Image.17">
                      <p:embed/>
                      <p:pic>
                        <p:nvPicPr>
                          <p:cNvPr id="6" name="Object 5"/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8080712" y="3411937"/>
                            <a:ext cx="2906411" cy="273476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" name="Text Box 4"/>
              <p:cNvSpPr txBox="1">
                <a:spLocks noChangeArrowheads="1"/>
              </p:cNvSpPr>
              <p:nvPr/>
            </p:nvSpPr>
            <p:spPr bwMode="auto">
              <a:xfrm>
                <a:off x="9320342" y="6124324"/>
                <a:ext cx="1295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RNS</a:t>
                </a: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1153884" y="1621467"/>
            <a:ext cx="9601200" cy="4928195"/>
            <a:chOff x="1153884" y="1621467"/>
            <a:chExt cx="9601200" cy="4928195"/>
          </a:xfrm>
        </p:grpSpPr>
        <p:grpSp>
          <p:nvGrpSpPr>
            <p:cNvPr id="13" name="Group 12"/>
            <p:cNvGrpSpPr/>
            <p:nvPr/>
          </p:nvGrpSpPr>
          <p:grpSpPr>
            <a:xfrm>
              <a:off x="4695465" y="3403115"/>
              <a:ext cx="2801067" cy="3146547"/>
              <a:chOff x="4695465" y="3403115"/>
              <a:chExt cx="2801067" cy="3146547"/>
            </a:xfrm>
          </p:grpSpPr>
          <p:graphicFrame>
            <p:nvGraphicFramePr>
              <p:cNvPr id="9" name="Object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0992230"/>
                  </p:ext>
                </p:extLst>
              </p:nvPr>
            </p:nvGraphicFramePr>
            <p:xfrm>
              <a:off x="4695465" y="3403115"/>
              <a:ext cx="2801067" cy="27680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1" name="Image" r:id="rId6" imgW="10729800" imgH="10615680" progId="Photoshop.Image.7">
                      <p:embed/>
                    </p:oleObj>
                  </mc:Choice>
                  <mc:Fallback>
                    <p:oleObj name="Image" r:id="rId6" imgW="10729800" imgH="10615680" progId="Photoshop.Image.7">
                      <p:embed/>
                      <p:pic>
                        <p:nvPicPr>
                          <p:cNvPr id="9" name="Object 8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4695465" y="3403115"/>
                            <a:ext cx="2801067" cy="276807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Text Box 4"/>
              <p:cNvSpPr txBox="1">
                <a:spLocks noChangeArrowheads="1"/>
              </p:cNvSpPr>
              <p:nvPr/>
            </p:nvSpPr>
            <p:spPr bwMode="auto">
              <a:xfrm>
                <a:off x="5812971" y="6180330"/>
                <a:ext cx="12954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DBS</a:t>
                </a:r>
                <a:endPara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153884" y="1621467"/>
              <a:ext cx="96012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609600" indent="-609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buFontTx/>
                <a:buChar char="•"/>
              </a:pPr>
              <a:r>
                <a:rPr lang="en-US" alt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Minimal side effects, besides risks/side effects of surgical implantation.  Secondary goal to reduce medications and medication side effects.  </a:t>
              </a:r>
              <a:endParaRPr lang="en-US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585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133600" y="1270000"/>
            <a:ext cx="85344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26"/>
          <p:cNvSpPr>
            <a:spLocks noChangeArrowheads="1"/>
          </p:cNvSpPr>
          <p:nvPr/>
        </p:nvSpPr>
        <p:spPr bwMode="auto">
          <a:xfrm>
            <a:off x="1981200" y="-76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8" name="Rectangle 1029"/>
          <p:cNvSpPr>
            <a:spLocks noChangeArrowheads="1"/>
          </p:cNvSpPr>
          <p:nvPr/>
        </p:nvSpPr>
        <p:spPr bwMode="auto">
          <a:xfrm>
            <a:off x="1227918" y="876300"/>
            <a:ext cx="9903206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Drug-resistant epilepsy,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defined as failure of at least two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antiseizure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make a patient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seizure-free,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is very common in TSC. 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029"/>
          <p:cNvSpPr>
            <a:spLocks noChangeArrowheads="1"/>
          </p:cNvSpPr>
          <p:nvPr/>
        </p:nvSpPr>
        <p:spPr bwMode="auto">
          <a:xfrm>
            <a:off x="1199628" y="1689100"/>
            <a:ext cx="9817832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Ideally the goal of treatment is seizure freedom, but this may be difficult to achieve in drug-resistant epilepsy.  Minimizing seizure frequency and severity and reducing side effects are intermediary goals.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029"/>
          <p:cNvSpPr>
            <a:spLocks noChangeArrowheads="1"/>
          </p:cNvSpPr>
          <p:nvPr/>
        </p:nvSpPr>
        <p:spPr bwMode="auto">
          <a:xfrm>
            <a:off x="1177857" y="2832100"/>
            <a:ext cx="9806256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strategies for drug-resistant epilepsy include targeting specific seizure types, diversifying mechanisms of action, and avoiding specific side effects.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29"/>
          <p:cNvSpPr>
            <a:spLocks noChangeArrowheads="1"/>
          </p:cNvSpPr>
          <p:nvPr/>
        </p:nvSpPr>
        <p:spPr bwMode="auto">
          <a:xfrm>
            <a:off x="1199628" y="3771900"/>
            <a:ext cx="9827601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Non-medical options for drug-resistant epilepsy should be considered, including evaluation for epilepsy surgery, dietary therapy, and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neurostimulation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alt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Neurostimulation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has moderate efficacy, but minimal </a:t>
            </a:r>
            <a:r>
              <a:rPr lang="en-US" altLang="en-US" sz="2000" smtClean="0">
                <a:latin typeface="Arial" panose="020B0604020202020204" pitchFamily="34" charset="0"/>
                <a:cs typeface="Arial" panose="020B0604020202020204" pitchFamily="34" charset="0"/>
              </a:rPr>
              <a:t>side effects.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29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  <p:bldP spid="10" grpId="0" autoUpdateAnimBg="0"/>
      <p:bldP spid="1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942250" y="1215921"/>
            <a:ext cx="203835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Wong Laboratory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Nicholas Rensing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Tom Foutz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Dongjun 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Guo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Lirong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Jack Friedman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Kevin Johnson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Bo Zhang</a:t>
            </a:r>
          </a:p>
        </p:txBody>
      </p:sp>
      <p:grpSp>
        <p:nvGrpSpPr>
          <p:cNvPr id="13" name="Group 11"/>
          <p:cNvGrpSpPr>
            <a:grpSpLocks/>
          </p:cNvGrpSpPr>
          <p:nvPr/>
        </p:nvGrpSpPr>
        <p:grpSpPr bwMode="auto">
          <a:xfrm>
            <a:off x="8886093" y="873369"/>
            <a:ext cx="4165600" cy="1529096"/>
            <a:chOff x="7493000" y="1371601"/>
            <a:chExt cx="4165600" cy="1528443"/>
          </a:xfrm>
        </p:grpSpPr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7493000" y="1371601"/>
              <a:ext cx="1475084" cy="338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u="sng" dirty="0">
                  <a:latin typeface="Arial" panose="020B0604020202020204" pitchFamily="34" charset="0"/>
                  <a:cs typeface="Arial" panose="020B0604020202020204" pitchFamily="34" charset="0"/>
                </a:rPr>
                <a:t>Grant Support</a:t>
              </a: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7493000" y="1730992"/>
              <a:ext cx="4165600" cy="1169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National Institutes of Health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Department of Defense TSCRP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TSC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Alliance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McDonnell Center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Missouri Department of Mental Health</a:t>
              </a:r>
            </a:p>
          </p:txBody>
        </p: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4724400" y="2739855"/>
            <a:ext cx="3797258" cy="2123658"/>
            <a:chOff x="5486386" y="533400"/>
            <a:chExt cx="3796746" cy="2260391"/>
          </a:xfrm>
        </p:grpSpPr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5486386" y="533400"/>
              <a:ext cx="3796746" cy="226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en-US" altLang="en-US" sz="16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TSC Clinical Research Consortium</a:t>
              </a:r>
              <a:endParaRPr lang="en-US" altLang="en-US" sz="16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Martina Bebin – </a:t>
              </a:r>
              <a:r>
                <a:rPr lang="en-US" alt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Univ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Alabama (PREVeNT PI)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Darcy </a:t>
              </a: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Krueger – 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Cincinnati (STOP2 PI)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Michael Frost – Minnesota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Shefali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Jeste</a:t>
              </a:r>
              <a:r>
                <a:rPr lang="en-US" alt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– UCLA</a:t>
              </a:r>
              <a:endParaRPr lang="en-US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Hope Northrup – Houston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Brenda Porter – Stanford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Mustafa Sahin – Boston Children’s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5486398" y="2363752"/>
              <a:ext cx="184706" cy="360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1752600" y="152401"/>
            <a:ext cx="868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951776" y="834920"/>
            <a:ext cx="20858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TSC Basic Research</a:t>
            </a: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763085" y="1208194"/>
            <a:ext cx="221996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Washington University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Ashley Fasciola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Laura Jansen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Olga Novak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Robin Ryther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Anna </a:t>
            </a:r>
            <a:r>
              <a:rPr lang="en-US" alt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Jeong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4758771" y="855590"/>
            <a:ext cx="22429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TSC Clinical Research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3217242"/>
            <a:ext cx="3548857" cy="3323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Collaborators</a:t>
            </a: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Brody</a:t>
            </a: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Rafael Galindo</a:t>
            </a: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David Gutmann</a:t>
            </a: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David Holtzman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Laura Jansen</a:t>
            </a:r>
          </a:p>
          <a:p>
            <a:endParaRPr lang="en-US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Eleanor Aronica - University of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Amsterdam</a:t>
            </a: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Peter Crino – University of Maryland</a:t>
            </a: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Steve Danzer - Cincinnati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Kevin Ess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 Vanderbilt</a:t>
            </a:r>
          </a:p>
          <a:p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David Kwiatkowski – Harvard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Lingui Zeng - Zhejiang University</a:t>
            </a:r>
          </a:p>
          <a:p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4" descr="Image result for NINDS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218" y="2551129"/>
            <a:ext cx="1772921" cy="598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Tuberous Sclerosis Complex Allia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656" y="3431666"/>
            <a:ext cx="810623" cy="77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 descr="https://d2v9ipibika81v.cloudfront.net/uploads/sites/156/2017/04/dod-logo-department-of-defense-clipart_900-900-350x2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5970" y="3389897"/>
            <a:ext cx="1395570" cy="83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4" descr="Missouri Department of Mental Health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387" y="4414520"/>
            <a:ext cx="2249165" cy="46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12"/>
          <p:cNvGrpSpPr>
            <a:grpSpLocks/>
          </p:cNvGrpSpPr>
          <p:nvPr/>
        </p:nvGrpSpPr>
        <p:grpSpPr bwMode="auto">
          <a:xfrm>
            <a:off x="4649939" y="4922085"/>
            <a:ext cx="1690032" cy="914592"/>
            <a:chOff x="1219200" y="5078104"/>
            <a:chExt cx="2209800" cy="1094096"/>
          </a:xfrm>
        </p:grpSpPr>
        <p:sp>
          <p:nvSpPr>
            <p:cNvPr id="29" name="Rectangle 28"/>
            <p:cNvSpPr/>
            <p:nvPr/>
          </p:nvSpPr>
          <p:spPr>
            <a:xfrm>
              <a:off x="1219200" y="5078104"/>
              <a:ext cx="2209800" cy="109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30" name="Picture 5" descr="C:\Documents and Settings\wongm\My Documents\Temporary-Download files\washulogo.jpe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5181600"/>
              <a:ext cx="2057400" cy="854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653" y="4960130"/>
            <a:ext cx="1779857" cy="81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811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958712-9DA5-E1AE-7833-1682295BDB39}"/>
              </a:ext>
            </a:extLst>
          </p:cNvPr>
          <p:cNvSpPr txBox="1"/>
          <p:nvPr/>
        </p:nvSpPr>
        <p:spPr>
          <a:xfrm>
            <a:off x="5168983" y="-415899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Use as final slide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03E32C-C6D6-975E-3217-55535EF3CA13}"/>
              </a:ext>
            </a:extLst>
          </p:cNvPr>
          <p:cNvGrpSpPr/>
          <p:nvPr/>
        </p:nvGrpSpPr>
        <p:grpSpPr>
          <a:xfrm>
            <a:off x="20" y="10"/>
            <a:ext cx="12191980" cy="6857990"/>
            <a:chOff x="20" y="10"/>
            <a:chExt cx="12191980" cy="685799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1E58847-6C32-1369-F21D-AE847198C6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16" b="3318"/>
            <a:stretch/>
          </p:blipFill>
          <p:spPr>
            <a:xfrm>
              <a:off x="20" y="10"/>
              <a:ext cx="12191980" cy="6857990"/>
            </a:xfrm>
            <a:prstGeom prst="rect">
              <a:avLst/>
            </a:prstGeom>
            <a:noFill/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CCCD4B7-497C-8B63-9CB3-0624930A9A2E}"/>
                </a:ext>
              </a:extLst>
            </p:cNvPr>
            <p:cNvSpPr/>
            <p:nvPr/>
          </p:nvSpPr>
          <p:spPr>
            <a:xfrm>
              <a:off x="172278" y="6467061"/>
              <a:ext cx="2252870" cy="29154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9005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SC_Template_system-fonts" id="{3360B38E-5B41-ED45-A9D7-189A9340A66A}" vid="{AA41AA7F-923F-6342-8B29-1B2E689170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8b95dbd-1d90-490c-8970-e79c2d59cb93" xsi:nil="true"/>
    <lcf76f155ced4ddcb4097134ff3c332f xmlns="3875e781-166f-4946-a583-632946ffd47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AE60CE53850B4F9594F624B99D18F3" ma:contentTypeVersion="14" ma:contentTypeDescription="Create a new document." ma:contentTypeScope="" ma:versionID="90383e54d2c1a416b5ed1cf6349c8653">
  <xsd:schema xmlns:xsd="http://www.w3.org/2001/XMLSchema" xmlns:xs="http://www.w3.org/2001/XMLSchema" xmlns:p="http://schemas.microsoft.com/office/2006/metadata/properties" xmlns:ns2="3875e781-166f-4946-a583-632946ffd475" xmlns:ns3="28b95dbd-1d90-490c-8970-e79c2d59cb93" xmlns:ns4="3da90d8c-6af3-460f-bc01-89a216ba652b" targetNamespace="http://schemas.microsoft.com/office/2006/metadata/properties" ma:root="true" ma:fieldsID="de3977b39654acff203924a3e32e1223" ns2:_="" ns3:_="" ns4:_="">
    <xsd:import namespace="3875e781-166f-4946-a583-632946ffd475"/>
    <xsd:import namespace="28b95dbd-1d90-490c-8970-e79c2d59cb93"/>
    <xsd:import namespace="3da90d8c-6af3-460f-bc01-89a216ba65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75e781-166f-4946-a583-632946ffd4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ea456f5-b8d6-4c50-917c-ee53ebe36b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b95dbd-1d90-490c-8970-e79c2d59cb9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f8dc87-4125-4622-9fdc-00ba231b2003}" ma:internalName="TaxCatchAll" ma:showField="CatchAllData" ma:web="28b95dbd-1d90-490c-8970-e79c2d59cb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a90d8c-6af3-460f-bc01-89a216ba652b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5AF396-0D37-4A20-9F38-5B2B7B1831E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875e781-166f-4946-a583-632946ffd475"/>
    <ds:schemaRef ds:uri="3da90d8c-6af3-460f-bc01-89a216ba652b"/>
    <ds:schemaRef ds:uri="http://purl.org/dc/elements/1.1/"/>
    <ds:schemaRef ds:uri="http://schemas.microsoft.com/office/2006/metadata/properties"/>
    <ds:schemaRef ds:uri="28b95dbd-1d90-490c-8970-e79c2d59cb9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BD6C231-2903-40AB-9D10-BD550FC334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75e781-166f-4946-a583-632946ffd475"/>
    <ds:schemaRef ds:uri="28b95dbd-1d90-490c-8970-e79c2d59cb93"/>
    <ds:schemaRef ds:uri="3da90d8c-6af3-460f-bc01-89a216ba65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8DB794-3806-47FF-9C42-2F5A055D7BF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237</TotalTime>
  <Words>1347</Words>
  <Application>Microsoft Office PowerPoint</Application>
  <PresentationFormat>Widescreen</PresentationFormat>
  <Paragraphs>220</Paragraphs>
  <Slides>22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Sofia Pro</vt:lpstr>
      <vt:lpstr>Times New Roman</vt:lpstr>
      <vt:lpstr>Custom Design</vt:lpstr>
      <vt:lpstr>Image</vt:lpstr>
      <vt:lpstr>Therapeutic Strategies for Drug-Resistant Epilepsy in TSC </vt:lpstr>
      <vt:lpstr>PowerPoint Presentation</vt:lpstr>
      <vt:lpstr>PowerPoint Presentation</vt:lpstr>
      <vt:lpstr>Antiseizure Medication (ASM) Development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Name</dc:title>
  <dc:creator>Rachel Wojnilower</dc:creator>
  <cp:lastModifiedBy>Wong, Michael (Professor of Neurology)</cp:lastModifiedBy>
  <cp:revision>17</cp:revision>
  <dcterms:created xsi:type="dcterms:W3CDTF">2022-04-22T18:43:47Z</dcterms:created>
  <dcterms:modified xsi:type="dcterms:W3CDTF">2022-07-21T15:44:31Z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0x01010081AE60CE53850B4F9594F624B99D18F3</vt:lpwstr>
  </property>
</Properties>
</file>