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2" r:id="rId1"/>
  </p:sldMasterIdLst>
  <p:notesMasterIdLst>
    <p:notesMasterId r:id="rId26"/>
  </p:notesMasterIdLst>
  <p:sldIdLst>
    <p:sldId id="300" r:id="rId2"/>
    <p:sldId id="278" r:id="rId3"/>
    <p:sldId id="274" r:id="rId4"/>
    <p:sldId id="260" r:id="rId5"/>
    <p:sldId id="280" r:id="rId6"/>
    <p:sldId id="279" r:id="rId7"/>
    <p:sldId id="281" r:id="rId8"/>
    <p:sldId id="291" r:id="rId9"/>
    <p:sldId id="293" r:id="rId10"/>
    <p:sldId id="288" r:id="rId11"/>
    <p:sldId id="292" r:id="rId12"/>
    <p:sldId id="282" r:id="rId13"/>
    <p:sldId id="294" r:id="rId14"/>
    <p:sldId id="283" r:id="rId15"/>
    <p:sldId id="284" r:id="rId16"/>
    <p:sldId id="295" r:id="rId17"/>
    <p:sldId id="285" r:id="rId18"/>
    <p:sldId id="297" r:id="rId19"/>
    <p:sldId id="286" r:id="rId20"/>
    <p:sldId id="298" r:id="rId21"/>
    <p:sldId id="287" r:id="rId22"/>
    <p:sldId id="299" r:id="rId23"/>
    <p:sldId id="290" r:id="rId24"/>
    <p:sldId id="27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B9DD"/>
    <a:srgbClr val="0071AE"/>
    <a:srgbClr val="FF931E"/>
    <a:srgbClr val="7534A7"/>
    <a:srgbClr val="6767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B15D7F-85D3-1744-A173-10EF28651F71}" v="41" dt="2022-04-22T19:28:15.3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70"/>
    <p:restoredTop sz="94694"/>
  </p:normalViewPr>
  <p:slideViewPr>
    <p:cSldViewPr snapToGrid="0" snapToObjects="1">
      <p:cViewPr varScale="1">
        <p:scale>
          <a:sx n="115" d="100"/>
          <a:sy n="115" d="100"/>
        </p:scale>
        <p:origin x="384" y="10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D90290-40E2-BA4D-AE79-53D7B6393540}" type="datetimeFigureOut">
              <a:rPr lang="en-US" smtClean="0"/>
              <a:t>7/27/2022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D17638-B273-0940-97F6-6486C1678566}" type="slidenum">
              <a:rPr lang="en-US" smtClean="0"/>
              <a:t>‹#›</a:t>
            </a:fld>
            <a:endParaRPr lang="en-US"/>
          </a:p>
        </p:txBody>
      </p:sp>
    </p:spTree>
    <p:extLst>
      <p:ext uri="{BB962C8B-B14F-4D97-AF65-F5344CB8AC3E}">
        <p14:creationId xmlns:p14="http://schemas.microsoft.com/office/powerpoint/2010/main" val="2731506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Title Slide (C)">
    <p:bg>
      <p:bgPr>
        <a:solidFill>
          <a:schemeClr val="bg1"/>
        </a:solidFill>
        <a:effectLst/>
      </p:bgPr>
    </p:bg>
    <p:spTree>
      <p:nvGrpSpPr>
        <p:cNvPr id="1" name=""/>
        <p:cNvGrpSpPr/>
        <p:nvPr/>
      </p:nvGrpSpPr>
      <p:grpSpPr>
        <a:xfrm>
          <a:off x="0" y="0"/>
          <a:ext cx="0" cy="0"/>
          <a:chOff x="0" y="0"/>
          <a:chExt cx="0" cy="0"/>
        </a:xfrm>
      </p:grpSpPr>
      <p:sp>
        <p:nvSpPr>
          <p:cNvPr id="6" name="Trapezoid 4">
            <a:extLst>
              <a:ext uri="{FF2B5EF4-FFF2-40B4-BE49-F238E27FC236}">
                <a16:creationId xmlns:a16="http://schemas.microsoft.com/office/drawing/2014/main" id="{4CDAB263-FB8A-9D47-A2F1-8AB939249531}"/>
              </a:ext>
            </a:extLst>
          </p:cNvPr>
          <p:cNvSpPr/>
          <p:nvPr userDrawn="1"/>
        </p:nvSpPr>
        <p:spPr>
          <a:xfrm>
            <a:off x="0" y="0"/>
            <a:ext cx="11817246" cy="6877141"/>
          </a:xfrm>
          <a:custGeom>
            <a:avLst/>
            <a:gdLst>
              <a:gd name="connsiteX0" fmla="*/ 0 w 3331971"/>
              <a:gd name="connsiteY0" fmla="*/ 5921298 h 5921298"/>
              <a:gd name="connsiteX1" fmla="*/ 0 w 3331971"/>
              <a:gd name="connsiteY1" fmla="*/ 0 h 5921298"/>
              <a:gd name="connsiteX2" fmla="*/ 3331971 w 3331971"/>
              <a:gd name="connsiteY2" fmla="*/ 0 h 5921298"/>
              <a:gd name="connsiteX3" fmla="*/ 3331971 w 3331971"/>
              <a:gd name="connsiteY3" fmla="*/ 5921298 h 5921298"/>
              <a:gd name="connsiteX4" fmla="*/ 0 w 3331971"/>
              <a:gd name="connsiteY4" fmla="*/ 5921298 h 5921298"/>
              <a:gd name="connsiteX0" fmla="*/ 0 w 8104693"/>
              <a:gd name="connsiteY0" fmla="*/ 5965903 h 5965903"/>
              <a:gd name="connsiteX1" fmla="*/ 0 w 8104693"/>
              <a:gd name="connsiteY1" fmla="*/ 44605 h 5965903"/>
              <a:gd name="connsiteX2" fmla="*/ 8104693 w 8104693"/>
              <a:gd name="connsiteY2" fmla="*/ 0 h 5965903"/>
              <a:gd name="connsiteX3" fmla="*/ 3331971 w 8104693"/>
              <a:gd name="connsiteY3" fmla="*/ 5965903 h 5965903"/>
              <a:gd name="connsiteX4" fmla="*/ 0 w 8104693"/>
              <a:gd name="connsiteY4" fmla="*/ 5965903 h 5965903"/>
              <a:gd name="connsiteX0" fmla="*/ 0 w 8104693"/>
              <a:gd name="connsiteY0" fmla="*/ 5921298 h 5921298"/>
              <a:gd name="connsiteX1" fmla="*/ 0 w 8104693"/>
              <a:gd name="connsiteY1" fmla="*/ 0 h 5921298"/>
              <a:gd name="connsiteX2" fmla="*/ 8104693 w 8104693"/>
              <a:gd name="connsiteY2" fmla="*/ 22303 h 5921298"/>
              <a:gd name="connsiteX3" fmla="*/ 3331971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4621803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5159902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7334082 w 8104693"/>
              <a:gd name="connsiteY3" fmla="*/ 1579012 h 5921298"/>
              <a:gd name="connsiteX4" fmla="*/ 5159902 w 8104693"/>
              <a:gd name="connsiteY4" fmla="*/ 5921298 h 5921298"/>
              <a:gd name="connsiteX5" fmla="*/ 0 w 8104693"/>
              <a:gd name="connsiteY5" fmla="*/ 5921298 h 5921298"/>
              <a:gd name="connsiteX0" fmla="*/ 0 w 8104693"/>
              <a:gd name="connsiteY0" fmla="*/ 5921298 h 5934241"/>
              <a:gd name="connsiteX1" fmla="*/ 0 w 8104693"/>
              <a:gd name="connsiteY1" fmla="*/ 0 h 5934241"/>
              <a:gd name="connsiteX2" fmla="*/ 8104693 w 8104693"/>
              <a:gd name="connsiteY2" fmla="*/ 22303 h 5934241"/>
              <a:gd name="connsiteX3" fmla="*/ 7334082 w 8104693"/>
              <a:gd name="connsiteY3" fmla="*/ 1579012 h 5934241"/>
              <a:gd name="connsiteX4" fmla="*/ 4890853 w 8104693"/>
              <a:gd name="connsiteY4" fmla="*/ 5934241 h 5934241"/>
              <a:gd name="connsiteX5" fmla="*/ 0 w 8104693"/>
              <a:gd name="connsiteY5" fmla="*/ 5921298 h 5934241"/>
              <a:gd name="connsiteX0" fmla="*/ 0 w 7815714"/>
              <a:gd name="connsiteY0" fmla="*/ 5921298 h 5934241"/>
              <a:gd name="connsiteX1" fmla="*/ 0 w 7815714"/>
              <a:gd name="connsiteY1" fmla="*/ 0 h 5934241"/>
              <a:gd name="connsiteX2" fmla="*/ 7815714 w 7815714"/>
              <a:gd name="connsiteY2" fmla="*/ 22303 h 5934241"/>
              <a:gd name="connsiteX3" fmla="*/ 7334082 w 7815714"/>
              <a:gd name="connsiteY3" fmla="*/ 1579012 h 5934241"/>
              <a:gd name="connsiteX4" fmla="*/ 4890853 w 7815714"/>
              <a:gd name="connsiteY4" fmla="*/ 5934241 h 5934241"/>
              <a:gd name="connsiteX5" fmla="*/ 0 w 7815714"/>
              <a:gd name="connsiteY5" fmla="*/ 5921298 h 5934241"/>
              <a:gd name="connsiteX0" fmla="*/ 0 w 7815714"/>
              <a:gd name="connsiteY0" fmla="*/ 5921298 h 5934241"/>
              <a:gd name="connsiteX1" fmla="*/ 0 w 7815714"/>
              <a:gd name="connsiteY1" fmla="*/ 0 h 5934241"/>
              <a:gd name="connsiteX2" fmla="*/ 7815714 w 7815714"/>
              <a:gd name="connsiteY2" fmla="*/ 22303 h 5934241"/>
              <a:gd name="connsiteX3" fmla="*/ 4890853 w 7815714"/>
              <a:gd name="connsiteY3" fmla="*/ 5934241 h 5934241"/>
              <a:gd name="connsiteX4" fmla="*/ 0 w 7815714"/>
              <a:gd name="connsiteY4" fmla="*/ 5921298 h 5934241"/>
              <a:gd name="connsiteX0" fmla="*/ 0 w 7855573"/>
              <a:gd name="connsiteY0" fmla="*/ 5924880 h 5937823"/>
              <a:gd name="connsiteX1" fmla="*/ 0 w 7855573"/>
              <a:gd name="connsiteY1" fmla="*/ 3582 h 5937823"/>
              <a:gd name="connsiteX2" fmla="*/ 7855573 w 7855573"/>
              <a:gd name="connsiteY2" fmla="*/ 0 h 5937823"/>
              <a:gd name="connsiteX3" fmla="*/ 4890853 w 7855573"/>
              <a:gd name="connsiteY3" fmla="*/ 5937823 h 5937823"/>
              <a:gd name="connsiteX4" fmla="*/ 0 w 7855573"/>
              <a:gd name="connsiteY4" fmla="*/ 5924880 h 5937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5573" h="5937823">
                <a:moveTo>
                  <a:pt x="0" y="5924880"/>
                </a:moveTo>
                <a:lnTo>
                  <a:pt x="0" y="3582"/>
                </a:lnTo>
                <a:lnTo>
                  <a:pt x="7855573" y="0"/>
                </a:lnTo>
                <a:lnTo>
                  <a:pt x="4890853" y="5937823"/>
                </a:lnTo>
                <a:lnTo>
                  <a:pt x="0" y="5924880"/>
                </a:lnTo>
                <a:close/>
              </a:path>
            </a:pathLst>
          </a:custGeom>
          <a:solidFill>
            <a:srgbClr val="2AB9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831849" y="2039938"/>
            <a:ext cx="7550151" cy="2852737"/>
          </a:xfrm>
        </p:spPr>
        <p:txBody>
          <a:bodyPr anchor="t">
            <a:normAutofit/>
          </a:bodyPr>
          <a:lstStyle>
            <a:lvl1pPr>
              <a:lnSpc>
                <a:spcPct val="80000"/>
              </a:lnSpc>
              <a:defRPr sz="7200" b="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831851" y="1183006"/>
            <a:ext cx="7550150" cy="860119"/>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7" name="Picture 6">
            <a:extLst>
              <a:ext uri="{FF2B5EF4-FFF2-40B4-BE49-F238E27FC236}">
                <a16:creationId xmlns:a16="http://schemas.microsoft.com/office/drawing/2014/main" id="{1C3A7501-B046-874A-A9F5-980C1EDED121}"/>
              </a:ext>
            </a:extLst>
          </p:cNvPr>
          <p:cNvPicPr>
            <a:picLocks noChangeAspect="1"/>
          </p:cNvPicPr>
          <p:nvPr userDrawn="1"/>
        </p:nvPicPr>
        <p:blipFill>
          <a:blip r:embed="rId2"/>
          <a:srcRect/>
          <a:stretch/>
        </p:blipFill>
        <p:spPr>
          <a:xfrm>
            <a:off x="8182668" y="4655911"/>
            <a:ext cx="4260047" cy="2485027"/>
          </a:xfrm>
          <a:prstGeom prst="rect">
            <a:avLst/>
          </a:prstGeom>
        </p:spPr>
      </p:pic>
      <p:sp>
        <p:nvSpPr>
          <p:cNvPr id="10" name="Text Placeholder 2">
            <a:extLst>
              <a:ext uri="{FF2B5EF4-FFF2-40B4-BE49-F238E27FC236}">
                <a16:creationId xmlns:a16="http://schemas.microsoft.com/office/drawing/2014/main" id="{73D07733-E18D-D047-BB1E-2E5C6474260F}"/>
              </a:ext>
            </a:extLst>
          </p:cNvPr>
          <p:cNvSpPr>
            <a:spLocks noGrp="1"/>
          </p:cNvSpPr>
          <p:nvPr>
            <p:ph type="body" idx="10"/>
          </p:nvPr>
        </p:nvSpPr>
        <p:spPr>
          <a:xfrm>
            <a:off x="831851" y="6075680"/>
            <a:ext cx="4349749" cy="574675"/>
          </a:xfrm>
        </p:spPr>
        <p:txBody>
          <a:bodyPr>
            <a:normAutofit/>
          </a:bodyPr>
          <a:lstStyle>
            <a:lvl1pPr marL="0" indent="0">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14399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1_Title Slide (B)">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1978954" y="784187"/>
            <a:ext cx="8234091" cy="2852737"/>
          </a:xfrm>
        </p:spPr>
        <p:txBody>
          <a:bodyPr anchor="b">
            <a:normAutofit/>
          </a:bodyPr>
          <a:lstStyle>
            <a:lvl1pPr algn="ctr">
              <a:defRPr sz="6600" b="0">
                <a:solidFill>
                  <a:srgbClr val="0071AE"/>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1978954" y="3663912"/>
            <a:ext cx="8234091" cy="1500187"/>
          </a:xfrm>
        </p:spPr>
        <p:txBody>
          <a:bodyPr>
            <a:normAutofit/>
          </a:bodyPr>
          <a:lstStyle>
            <a:lvl1pPr marL="0" indent="0" algn="ctr">
              <a:buNone/>
              <a:defRPr sz="2800">
                <a:solidFill>
                  <a:srgbClr val="2AB9DD"/>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7" name="Picture 6" descr="Shape&#10;&#10;Description automatically generated with medium confidence">
            <a:extLst>
              <a:ext uri="{FF2B5EF4-FFF2-40B4-BE49-F238E27FC236}">
                <a16:creationId xmlns:a16="http://schemas.microsoft.com/office/drawing/2014/main" id="{C4F3EF8C-843F-DC44-B2A9-E9EC5C46315F}"/>
              </a:ext>
            </a:extLst>
          </p:cNvPr>
          <p:cNvPicPr>
            <a:picLocks noChangeAspect="1"/>
          </p:cNvPicPr>
          <p:nvPr userDrawn="1"/>
        </p:nvPicPr>
        <p:blipFill rotWithShape="1">
          <a:blip r:embed="rId2"/>
          <a:srcRect l="10068" t="22511" r="11731"/>
          <a:stretch/>
        </p:blipFill>
        <p:spPr>
          <a:xfrm rot="10800000">
            <a:off x="0" y="4647444"/>
            <a:ext cx="12192000" cy="2210555"/>
          </a:xfrm>
          <a:prstGeom prst="rect">
            <a:avLst/>
          </a:prstGeom>
        </p:spPr>
      </p:pic>
    </p:spTree>
    <p:extLst>
      <p:ext uri="{BB962C8B-B14F-4D97-AF65-F5344CB8AC3E}">
        <p14:creationId xmlns:p14="http://schemas.microsoft.com/office/powerpoint/2010/main" val="1310682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Title Slide (C)">
    <p:bg>
      <p:bgPr>
        <a:solidFill>
          <a:srgbClr val="2AB9D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831849" y="1766876"/>
            <a:ext cx="8458200" cy="2852737"/>
          </a:xfrm>
        </p:spPr>
        <p:txBody>
          <a:bodyPr anchor="ctr">
            <a:normAutofit/>
          </a:bodyPr>
          <a:lstStyle>
            <a:lvl1pPr>
              <a:lnSpc>
                <a:spcPct val="80000"/>
              </a:lnSpc>
              <a:defRPr sz="6600" b="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831850" y="4646601"/>
            <a:ext cx="8234091"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descr="Shape, circle&#10;&#10;Description automatically generated">
            <a:extLst>
              <a:ext uri="{FF2B5EF4-FFF2-40B4-BE49-F238E27FC236}">
                <a16:creationId xmlns:a16="http://schemas.microsoft.com/office/drawing/2014/main" id="{160B9EF8-3A9F-0C4B-AE64-8B411E8C6D35}"/>
              </a:ext>
            </a:extLst>
          </p:cNvPr>
          <p:cNvPicPr>
            <a:picLocks noChangeAspect="1"/>
          </p:cNvPicPr>
          <p:nvPr userDrawn="1"/>
        </p:nvPicPr>
        <p:blipFill rotWithShape="1">
          <a:blip r:embed="rId2"/>
          <a:srcRect t="32821" r="83187" b="28086"/>
          <a:stretch/>
        </p:blipFill>
        <p:spPr>
          <a:xfrm>
            <a:off x="9242501" y="0"/>
            <a:ext cx="2949499" cy="6858000"/>
          </a:xfrm>
          <a:prstGeom prst="rect">
            <a:avLst/>
          </a:prstGeom>
        </p:spPr>
      </p:pic>
    </p:spTree>
    <p:extLst>
      <p:ext uri="{BB962C8B-B14F-4D97-AF65-F5344CB8AC3E}">
        <p14:creationId xmlns:p14="http://schemas.microsoft.com/office/powerpoint/2010/main" val="2731801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Divider Slide (dark blue)">
    <p:bg>
      <p:bgPr>
        <a:solidFill>
          <a:srgbClr val="0071AE"/>
        </a:solidFill>
        <a:effectLst/>
      </p:bgPr>
    </p:bg>
    <p:spTree>
      <p:nvGrpSpPr>
        <p:cNvPr id="1" name=""/>
        <p:cNvGrpSpPr/>
        <p:nvPr/>
      </p:nvGrpSpPr>
      <p:grpSpPr>
        <a:xfrm>
          <a:off x="0" y="0"/>
          <a:ext cx="0" cy="0"/>
          <a:chOff x="0" y="0"/>
          <a:chExt cx="0" cy="0"/>
        </a:xfrm>
      </p:grpSpPr>
      <p:pic>
        <p:nvPicPr>
          <p:cNvPr id="4" name="Picture 3" descr="Shape, circle&#10;&#10;Description automatically generated">
            <a:extLst>
              <a:ext uri="{FF2B5EF4-FFF2-40B4-BE49-F238E27FC236}">
                <a16:creationId xmlns:a16="http://schemas.microsoft.com/office/drawing/2014/main" id="{653DBD95-44B1-B841-A37F-4971EF948A22}"/>
              </a:ext>
            </a:extLst>
          </p:cNvPr>
          <p:cNvPicPr>
            <a:picLocks noChangeAspect="1"/>
          </p:cNvPicPr>
          <p:nvPr userDrawn="1"/>
        </p:nvPicPr>
        <p:blipFill rotWithShape="1">
          <a:blip r:embed="rId2">
            <a:alphaModFix amt="30000"/>
          </a:blip>
          <a:srcRect l="-3567" t="20804" r="84914" b="20804"/>
          <a:stretch/>
        </p:blipFill>
        <p:spPr>
          <a:xfrm rot="5400000">
            <a:off x="4737849" y="-596153"/>
            <a:ext cx="2716305" cy="12192002"/>
          </a:xfrm>
          <a:prstGeom prst="rect">
            <a:avLst/>
          </a:prstGeom>
        </p:spPr>
      </p:pic>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1864974" y="1781392"/>
            <a:ext cx="8462052" cy="2852737"/>
          </a:xfrm>
        </p:spPr>
        <p:txBody>
          <a:bodyPr anchor="ctr">
            <a:normAutofit/>
          </a:bodyPr>
          <a:lstStyle>
            <a:lvl1pPr algn="ctr">
              <a:lnSpc>
                <a:spcPct val="80000"/>
              </a:lnSpc>
              <a:defRPr sz="6000" b="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1864974" y="4661117"/>
            <a:ext cx="8462052" cy="1500187"/>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51729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Divider Slide (purple)">
    <p:bg>
      <p:bgPr>
        <a:solidFill>
          <a:srgbClr val="7534A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1864974" y="1781392"/>
            <a:ext cx="8462052" cy="2852737"/>
          </a:xfrm>
        </p:spPr>
        <p:txBody>
          <a:bodyPr anchor="ctr">
            <a:normAutofit/>
          </a:bodyPr>
          <a:lstStyle>
            <a:lvl1pPr algn="ctr">
              <a:lnSpc>
                <a:spcPct val="80000"/>
              </a:lnSpc>
              <a:defRPr sz="6000" b="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1864974" y="4661117"/>
            <a:ext cx="8462052" cy="1500187"/>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Shape, circle&#10;&#10;Description automatically generated">
            <a:extLst>
              <a:ext uri="{FF2B5EF4-FFF2-40B4-BE49-F238E27FC236}">
                <a16:creationId xmlns:a16="http://schemas.microsoft.com/office/drawing/2014/main" id="{63797B56-7A15-A140-8046-2B3DB4CD3C78}"/>
              </a:ext>
            </a:extLst>
          </p:cNvPr>
          <p:cNvPicPr>
            <a:picLocks noChangeAspect="1"/>
          </p:cNvPicPr>
          <p:nvPr userDrawn="1"/>
        </p:nvPicPr>
        <p:blipFill rotWithShape="1">
          <a:blip r:embed="rId2">
            <a:alphaModFix amt="30000"/>
          </a:blip>
          <a:srcRect l="-3567" t="20804" r="84914" b="20804"/>
          <a:stretch/>
        </p:blipFill>
        <p:spPr>
          <a:xfrm rot="5400000">
            <a:off x="4737849" y="-596153"/>
            <a:ext cx="2716305" cy="12192002"/>
          </a:xfrm>
          <a:prstGeom prst="rect">
            <a:avLst/>
          </a:prstGeom>
        </p:spPr>
      </p:pic>
    </p:spTree>
    <p:extLst>
      <p:ext uri="{BB962C8B-B14F-4D97-AF65-F5344CB8AC3E}">
        <p14:creationId xmlns:p14="http://schemas.microsoft.com/office/powerpoint/2010/main" val="392645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Divider Slide (orange)">
    <p:bg>
      <p:bgPr>
        <a:solidFill>
          <a:srgbClr val="FF931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1978954" y="1781392"/>
            <a:ext cx="8462052" cy="2852737"/>
          </a:xfrm>
        </p:spPr>
        <p:txBody>
          <a:bodyPr anchor="ctr">
            <a:normAutofit/>
          </a:bodyPr>
          <a:lstStyle>
            <a:lvl1pPr algn="ctr">
              <a:lnSpc>
                <a:spcPct val="80000"/>
              </a:lnSpc>
              <a:defRPr sz="6000" b="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1978954" y="4661117"/>
            <a:ext cx="8462052" cy="1500187"/>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Shape, circle&#10;&#10;Description automatically generated">
            <a:extLst>
              <a:ext uri="{FF2B5EF4-FFF2-40B4-BE49-F238E27FC236}">
                <a16:creationId xmlns:a16="http://schemas.microsoft.com/office/drawing/2014/main" id="{772381B7-C6B7-6B45-8B2B-F53CD7EA203A}"/>
              </a:ext>
            </a:extLst>
          </p:cNvPr>
          <p:cNvPicPr>
            <a:picLocks noChangeAspect="1"/>
          </p:cNvPicPr>
          <p:nvPr userDrawn="1"/>
        </p:nvPicPr>
        <p:blipFill rotWithShape="1">
          <a:blip r:embed="rId2">
            <a:alphaModFix amt="30000"/>
          </a:blip>
          <a:srcRect l="-3567" t="20804" r="84914" b="20804"/>
          <a:stretch/>
        </p:blipFill>
        <p:spPr>
          <a:xfrm rot="5400000">
            <a:off x="4737849" y="-596153"/>
            <a:ext cx="2716305" cy="12192002"/>
          </a:xfrm>
          <a:prstGeom prst="rect">
            <a:avLst/>
          </a:prstGeom>
        </p:spPr>
      </p:pic>
    </p:spTree>
    <p:extLst>
      <p:ext uri="{BB962C8B-B14F-4D97-AF65-F5344CB8AC3E}">
        <p14:creationId xmlns:p14="http://schemas.microsoft.com/office/powerpoint/2010/main" val="1035502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Content (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C0C4-0F8B-A649-8B79-A30ECF413BF4}"/>
              </a:ext>
            </a:extLst>
          </p:cNvPr>
          <p:cNvSpPr>
            <a:spLocks noGrp="1"/>
          </p:cNvSpPr>
          <p:nvPr>
            <p:ph type="title"/>
          </p:nvPr>
        </p:nvSpPr>
        <p:spPr>
          <a:xfrm>
            <a:off x="685800" y="137160"/>
            <a:ext cx="8229600" cy="1325563"/>
          </a:xfrm>
        </p:spPr>
        <p:txBody>
          <a:bodyPr/>
          <a:lstStyle>
            <a:lvl1pPr>
              <a:defRPr b="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B600D07-6F21-E144-BC4C-0F834C1CDBEC}"/>
              </a:ext>
            </a:extLst>
          </p:cNvPr>
          <p:cNvSpPr>
            <a:spLocks noGrp="1"/>
          </p:cNvSpPr>
          <p:nvPr>
            <p:ph sz="half" idx="1"/>
          </p:nvPr>
        </p:nvSpPr>
        <p:spPr>
          <a:xfrm>
            <a:off x="685800" y="2258122"/>
            <a:ext cx="8229600" cy="3886200"/>
          </a:xfrm>
        </p:spPr>
        <p:txBody>
          <a:bodyPr/>
          <a:lstStyle>
            <a:lvl1pPr>
              <a:spcAft>
                <a:spcPts val="1500"/>
              </a:spcAft>
              <a:defRPr/>
            </a:lvl1pPr>
            <a:lvl2pPr>
              <a:spcAft>
                <a:spcPts val="1500"/>
              </a:spcAft>
              <a:defRPr/>
            </a:lvl2pPr>
            <a:lvl3pPr>
              <a:spcAft>
                <a:spcPts val="1500"/>
              </a:spcAft>
              <a:defRPr/>
            </a:lvl3pPr>
            <a:lvl4pPr>
              <a:spcAft>
                <a:spcPts val="1500"/>
              </a:spcAft>
              <a:defRPr/>
            </a:lvl4pPr>
            <a:lvl5pPr>
              <a:spcAft>
                <a:spcPts val="15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6F43B9AC-E3CB-334E-B74B-50390E30364D}"/>
              </a:ext>
            </a:extLst>
          </p:cNvPr>
          <p:cNvSpPr>
            <a:spLocks noGrp="1"/>
          </p:cNvSpPr>
          <p:nvPr>
            <p:ph type="sldNum" sz="quarter" idx="12"/>
          </p:nvPr>
        </p:nvSpPr>
        <p:spPr>
          <a:xfrm>
            <a:off x="9215514" y="6437120"/>
            <a:ext cx="2743200" cy="365125"/>
          </a:xfrm>
        </p:spPr>
        <p:txBody>
          <a:bodyPr/>
          <a:lstStyle/>
          <a:p>
            <a:fld id="{501F8DFA-C4CA-B44D-8632-6C7F43F11341}" type="slidenum">
              <a:rPr lang="en-US" smtClean="0"/>
              <a:t>‹#›</a:t>
            </a:fld>
            <a:endParaRPr lang="en-US" dirty="0"/>
          </a:p>
        </p:txBody>
      </p:sp>
      <p:sp>
        <p:nvSpPr>
          <p:cNvPr id="8" name="Footer Placeholder 4">
            <a:extLst>
              <a:ext uri="{FF2B5EF4-FFF2-40B4-BE49-F238E27FC236}">
                <a16:creationId xmlns:a16="http://schemas.microsoft.com/office/drawing/2014/main" id="{156759EB-899A-054D-B1A0-4F5B92E96305}"/>
              </a:ext>
            </a:extLst>
          </p:cNvPr>
          <p:cNvSpPr txBox="1">
            <a:spLocks/>
          </p:cNvSpPr>
          <p:nvPr userDrawn="1"/>
        </p:nvSpPr>
        <p:spPr>
          <a:xfrm>
            <a:off x="180278" y="643712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2022 World TSC Conference</a:t>
            </a:r>
          </a:p>
        </p:txBody>
      </p:sp>
    </p:spTree>
    <p:extLst>
      <p:ext uri="{BB962C8B-B14F-4D97-AF65-F5344CB8AC3E}">
        <p14:creationId xmlns:p14="http://schemas.microsoft.com/office/powerpoint/2010/main" val="1386853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Main Content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C0C4-0F8B-A649-8B79-A30ECF413BF4}"/>
              </a:ext>
            </a:extLst>
          </p:cNvPr>
          <p:cNvSpPr>
            <a:spLocks noGrp="1"/>
          </p:cNvSpPr>
          <p:nvPr>
            <p:ph type="title"/>
          </p:nvPr>
        </p:nvSpPr>
        <p:spPr>
          <a:xfrm>
            <a:off x="685800" y="137160"/>
            <a:ext cx="8229600" cy="1325563"/>
          </a:xfrm>
        </p:spPr>
        <p:txBody>
          <a:bodyPr/>
          <a:lstStyle>
            <a:lvl1pPr>
              <a:defRPr b="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B600D07-6F21-E144-BC4C-0F834C1CDBEC}"/>
              </a:ext>
            </a:extLst>
          </p:cNvPr>
          <p:cNvSpPr>
            <a:spLocks noGrp="1"/>
          </p:cNvSpPr>
          <p:nvPr>
            <p:ph sz="half" idx="1"/>
          </p:nvPr>
        </p:nvSpPr>
        <p:spPr>
          <a:xfrm>
            <a:off x="685800" y="2302727"/>
            <a:ext cx="5181600" cy="397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FE29CD9-D1C3-E946-B59C-D2911089A6BA}"/>
              </a:ext>
            </a:extLst>
          </p:cNvPr>
          <p:cNvSpPr>
            <a:spLocks noGrp="1"/>
          </p:cNvSpPr>
          <p:nvPr>
            <p:ph sz="half" idx="2"/>
          </p:nvPr>
        </p:nvSpPr>
        <p:spPr>
          <a:xfrm>
            <a:off x="6172200" y="2294789"/>
            <a:ext cx="5181600" cy="39862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AB383D87-3106-974D-8F9F-F1F998F8511C}"/>
              </a:ext>
            </a:extLst>
          </p:cNvPr>
          <p:cNvCxnSpPr/>
          <p:nvPr userDrawn="1"/>
        </p:nvCxnSpPr>
        <p:spPr>
          <a:xfrm>
            <a:off x="6021050" y="2302727"/>
            <a:ext cx="0" cy="3886200"/>
          </a:xfrm>
          <a:prstGeom prst="line">
            <a:avLst/>
          </a:prstGeom>
          <a:ln w="12700">
            <a:solidFill>
              <a:srgbClr val="FF931E"/>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547ECB49-6F78-3A4C-A67B-F5B264C9B7F0}"/>
              </a:ext>
            </a:extLst>
          </p:cNvPr>
          <p:cNvSpPr txBox="1">
            <a:spLocks/>
          </p:cNvSpPr>
          <p:nvPr userDrawn="1"/>
        </p:nvSpPr>
        <p:spPr>
          <a:xfrm>
            <a:off x="7881558" y="6492875"/>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1" name="Slide Number Placeholder 10">
            <a:extLst>
              <a:ext uri="{FF2B5EF4-FFF2-40B4-BE49-F238E27FC236}">
                <a16:creationId xmlns:a16="http://schemas.microsoft.com/office/drawing/2014/main" id="{2F6348C7-DF4B-C542-B0D0-851EB3667F0B}"/>
              </a:ext>
            </a:extLst>
          </p:cNvPr>
          <p:cNvSpPr>
            <a:spLocks noGrp="1"/>
          </p:cNvSpPr>
          <p:nvPr>
            <p:ph type="sldNum" sz="quarter" idx="11"/>
          </p:nvPr>
        </p:nvSpPr>
        <p:spPr/>
        <p:txBody>
          <a:bodyPr/>
          <a:lstStyle/>
          <a:p>
            <a:fld id="{501F8DFA-C4CA-B44D-8632-6C7F43F11341}" type="slidenum">
              <a:rPr lang="en-US" smtClean="0"/>
              <a:pPr/>
              <a:t>‹#›</a:t>
            </a:fld>
            <a:endParaRPr lang="en-US" dirty="0"/>
          </a:p>
        </p:txBody>
      </p:sp>
      <p:sp>
        <p:nvSpPr>
          <p:cNvPr id="12" name="Footer Placeholder 4">
            <a:extLst>
              <a:ext uri="{FF2B5EF4-FFF2-40B4-BE49-F238E27FC236}">
                <a16:creationId xmlns:a16="http://schemas.microsoft.com/office/drawing/2014/main" id="{5DCA89E5-C0AA-E74D-B6DD-86D9767C1B3D}"/>
              </a:ext>
            </a:extLst>
          </p:cNvPr>
          <p:cNvSpPr txBox="1">
            <a:spLocks/>
          </p:cNvSpPr>
          <p:nvPr userDrawn="1"/>
        </p:nvSpPr>
        <p:spPr>
          <a:xfrm>
            <a:off x="180278" y="643712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2022 World TSC Conference</a:t>
            </a:r>
          </a:p>
        </p:txBody>
      </p:sp>
    </p:spTree>
    <p:extLst>
      <p:ext uri="{BB962C8B-B14F-4D97-AF65-F5344CB8AC3E}">
        <p14:creationId xmlns:p14="http://schemas.microsoft.com/office/powerpoint/2010/main" val="495653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in content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C0C4-0F8B-A649-8B79-A30ECF413BF4}"/>
              </a:ext>
            </a:extLst>
          </p:cNvPr>
          <p:cNvSpPr>
            <a:spLocks noGrp="1"/>
          </p:cNvSpPr>
          <p:nvPr>
            <p:ph type="title"/>
          </p:nvPr>
        </p:nvSpPr>
        <p:spPr>
          <a:xfrm>
            <a:off x="685800" y="137160"/>
            <a:ext cx="8229600" cy="1325563"/>
          </a:xfrm>
        </p:spPr>
        <p:txBody>
          <a:bodyPr/>
          <a:lstStyle>
            <a:lvl1pPr>
              <a:defRPr b="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B600D07-6F21-E144-BC4C-0F834C1CDBEC}"/>
              </a:ext>
            </a:extLst>
          </p:cNvPr>
          <p:cNvSpPr>
            <a:spLocks noGrp="1"/>
          </p:cNvSpPr>
          <p:nvPr>
            <p:ph sz="half" idx="1"/>
          </p:nvPr>
        </p:nvSpPr>
        <p:spPr>
          <a:xfrm>
            <a:off x="685800" y="2258122"/>
            <a:ext cx="3200396" cy="3886200"/>
          </a:xfrm>
        </p:spPr>
        <p:txBody>
          <a:bodyPr/>
          <a:lstStyle>
            <a:lvl1pPr marL="0" indent="0">
              <a:buNone/>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F43B9AC-E3CB-334E-B74B-50390E30364D}"/>
              </a:ext>
            </a:extLst>
          </p:cNvPr>
          <p:cNvSpPr>
            <a:spLocks noGrp="1"/>
          </p:cNvSpPr>
          <p:nvPr>
            <p:ph type="sldNum" sz="quarter" idx="12"/>
          </p:nvPr>
        </p:nvSpPr>
        <p:spPr/>
        <p:txBody>
          <a:bodyPr/>
          <a:lstStyle/>
          <a:p>
            <a:fld id="{501F8DFA-C4CA-B44D-8632-6C7F43F11341}" type="slidenum">
              <a:rPr lang="en-US" smtClean="0"/>
              <a:t>‹#›</a:t>
            </a:fld>
            <a:endParaRPr lang="en-US"/>
          </a:p>
        </p:txBody>
      </p:sp>
      <p:cxnSp>
        <p:nvCxnSpPr>
          <p:cNvPr id="10" name="Straight Connector 9">
            <a:extLst>
              <a:ext uri="{FF2B5EF4-FFF2-40B4-BE49-F238E27FC236}">
                <a16:creationId xmlns:a16="http://schemas.microsoft.com/office/drawing/2014/main" id="{A85D8ACB-B974-1047-816A-673D09EAC9C7}"/>
              </a:ext>
            </a:extLst>
          </p:cNvPr>
          <p:cNvCxnSpPr/>
          <p:nvPr userDrawn="1"/>
        </p:nvCxnSpPr>
        <p:spPr>
          <a:xfrm>
            <a:off x="7960277" y="2268282"/>
            <a:ext cx="0" cy="3886200"/>
          </a:xfrm>
          <a:prstGeom prst="line">
            <a:avLst/>
          </a:prstGeom>
          <a:ln w="12700">
            <a:solidFill>
              <a:srgbClr val="FF931E"/>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2C4DDEE3-B635-5540-AF82-CF10C00AEE80}"/>
              </a:ext>
            </a:extLst>
          </p:cNvPr>
          <p:cNvSpPr>
            <a:spLocks noGrp="1"/>
          </p:cNvSpPr>
          <p:nvPr>
            <p:ph sz="half" idx="13"/>
          </p:nvPr>
        </p:nvSpPr>
        <p:spPr>
          <a:xfrm>
            <a:off x="4450080" y="2268282"/>
            <a:ext cx="3200399" cy="3886200"/>
          </a:xfrm>
        </p:spPr>
        <p:txBody>
          <a:bodyPr/>
          <a:lstStyle>
            <a:lvl1pPr marL="0" indent="0">
              <a:buNone/>
              <a:defRPr/>
            </a:lvl1pPr>
          </a:lstStyle>
          <a:p>
            <a:pPr lvl="0"/>
            <a:r>
              <a:rPr lang="en-US"/>
              <a:t>Click to edit Master text styles</a:t>
            </a:r>
          </a:p>
        </p:txBody>
      </p:sp>
      <p:sp>
        <p:nvSpPr>
          <p:cNvPr id="12" name="Content Placeholder 2">
            <a:extLst>
              <a:ext uri="{FF2B5EF4-FFF2-40B4-BE49-F238E27FC236}">
                <a16:creationId xmlns:a16="http://schemas.microsoft.com/office/drawing/2014/main" id="{0B8F3A6C-0250-5045-8A12-2557FC31B405}"/>
              </a:ext>
            </a:extLst>
          </p:cNvPr>
          <p:cNvSpPr>
            <a:spLocks noGrp="1"/>
          </p:cNvSpPr>
          <p:nvPr>
            <p:ph sz="half" idx="14"/>
          </p:nvPr>
        </p:nvSpPr>
        <p:spPr>
          <a:xfrm>
            <a:off x="8214360" y="2258122"/>
            <a:ext cx="3200395" cy="3886200"/>
          </a:xfrm>
        </p:spPr>
        <p:txBody>
          <a:bodyPr/>
          <a:lstStyle>
            <a:lvl1pPr marL="0" indent="0">
              <a:buNone/>
              <a:defRPr/>
            </a:lvl1pPr>
          </a:lstStyle>
          <a:p>
            <a:pPr lvl="0"/>
            <a:r>
              <a:rPr lang="en-US"/>
              <a:t>Click to edit Master text styles</a:t>
            </a:r>
          </a:p>
        </p:txBody>
      </p:sp>
      <p:cxnSp>
        <p:nvCxnSpPr>
          <p:cNvPr id="13" name="Straight Connector 12">
            <a:extLst>
              <a:ext uri="{FF2B5EF4-FFF2-40B4-BE49-F238E27FC236}">
                <a16:creationId xmlns:a16="http://schemas.microsoft.com/office/drawing/2014/main" id="{D4108013-BA20-1A42-A434-9EE29149E213}"/>
              </a:ext>
            </a:extLst>
          </p:cNvPr>
          <p:cNvCxnSpPr/>
          <p:nvPr userDrawn="1"/>
        </p:nvCxnSpPr>
        <p:spPr>
          <a:xfrm>
            <a:off x="4201077" y="2268282"/>
            <a:ext cx="0" cy="3886200"/>
          </a:xfrm>
          <a:prstGeom prst="line">
            <a:avLst/>
          </a:prstGeom>
          <a:ln w="12700">
            <a:solidFill>
              <a:srgbClr val="FF931E"/>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7A4D5E47-3C57-1349-B141-F540A497FA7C}"/>
              </a:ext>
            </a:extLst>
          </p:cNvPr>
          <p:cNvSpPr txBox="1">
            <a:spLocks/>
          </p:cNvSpPr>
          <p:nvPr userDrawn="1"/>
        </p:nvSpPr>
        <p:spPr>
          <a:xfrm>
            <a:off x="180278" y="643712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2022 World TSC Conference</a:t>
            </a:r>
          </a:p>
        </p:txBody>
      </p:sp>
    </p:spTree>
    <p:extLst>
      <p:ext uri="{BB962C8B-B14F-4D97-AF65-F5344CB8AC3E}">
        <p14:creationId xmlns:p14="http://schemas.microsoft.com/office/powerpoint/2010/main" val="582612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Main Content (image + tex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FE29CD9-D1C3-E946-B59C-D2911089A6BA}"/>
              </a:ext>
            </a:extLst>
          </p:cNvPr>
          <p:cNvSpPr>
            <a:spLocks noGrp="1"/>
          </p:cNvSpPr>
          <p:nvPr>
            <p:ph sz="half" idx="2"/>
          </p:nvPr>
        </p:nvSpPr>
        <p:spPr>
          <a:xfrm>
            <a:off x="6624714" y="446049"/>
            <a:ext cx="5181600" cy="58349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4">
            <a:extLst>
              <a:ext uri="{FF2B5EF4-FFF2-40B4-BE49-F238E27FC236}">
                <a16:creationId xmlns:a16="http://schemas.microsoft.com/office/drawing/2014/main" id="{547ECB49-6F78-3A4C-A67B-F5B264C9B7F0}"/>
              </a:ext>
            </a:extLst>
          </p:cNvPr>
          <p:cNvSpPr txBox="1">
            <a:spLocks/>
          </p:cNvSpPr>
          <p:nvPr userDrawn="1"/>
        </p:nvSpPr>
        <p:spPr>
          <a:xfrm>
            <a:off x="7881558" y="6492875"/>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1" name="Slide Number Placeholder 10">
            <a:extLst>
              <a:ext uri="{FF2B5EF4-FFF2-40B4-BE49-F238E27FC236}">
                <a16:creationId xmlns:a16="http://schemas.microsoft.com/office/drawing/2014/main" id="{2F6348C7-DF4B-C542-B0D0-851EB3667F0B}"/>
              </a:ext>
            </a:extLst>
          </p:cNvPr>
          <p:cNvSpPr>
            <a:spLocks noGrp="1"/>
          </p:cNvSpPr>
          <p:nvPr>
            <p:ph type="sldNum" sz="quarter" idx="11"/>
          </p:nvPr>
        </p:nvSpPr>
        <p:spPr/>
        <p:txBody>
          <a:bodyPr/>
          <a:lstStyle/>
          <a:p>
            <a:fld id="{501F8DFA-C4CA-B44D-8632-6C7F43F11341}" type="slidenum">
              <a:rPr lang="en-US" smtClean="0"/>
              <a:pPr/>
              <a:t>‹#›</a:t>
            </a:fld>
            <a:endParaRPr lang="en-US" dirty="0"/>
          </a:p>
        </p:txBody>
      </p:sp>
    </p:spTree>
    <p:extLst>
      <p:ext uri="{BB962C8B-B14F-4D97-AF65-F5344CB8AC3E}">
        <p14:creationId xmlns:p14="http://schemas.microsoft.com/office/powerpoint/2010/main" val="3518856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150CA-6B7F-0243-9491-9228C22AAAB5}"/>
              </a:ext>
            </a:extLst>
          </p:cNvPr>
          <p:cNvSpPr>
            <a:spLocks noGrp="1"/>
          </p:cNvSpPr>
          <p:nvPr>
            <p:ph type="title"/>
          </p:nvPr>
        </p:nvSpPr>
        <p:spPr>
          <a:xfrm>
            <a:off x="685800" y="137160"/>
            <a:ext cx="9144000" cy="1325563"/>
          </a:xfrm>
        </p:spPr>
        <p:txBody>
          <a:bodyPr/>
          <a:lstStyle>
            <a:lvl1pPr>
              <a:defRPr b="0"/>
            </a:lvl1pPr>
          </a:lstStyle>
          <a:p>
            <a:r>
              <a:rPr lang="en-US"/>
              <a:t>Click to edit Master title style</a:t>
            </a:r>
            <a:endParaRPr lang="en-US" dirty="0"/>
          </a:p>
        </p:txBody>
      </p:sp>
      <p:sp>
        <p:nvSpPr>
          <p:cNvPr id="5" name="Slide Number Placeholder 4">
            <a:extLst>
              <a:ext uri="{FF2B5EF4-FFF2-40B4-BE49-F238E27FC236}">
                <a16:creationId xmlns:a16="http://schemas.microsoft.com/office/drawing/2014/main" id="{3B859197-0985-5E45-8B2E-19530F12C951}"/>
              </a:ext>
            </a:extLst>
          </p:cNvPr>
          <p:cNvSpPr>
            <a:spLocks noGrp="1"/>
          </p:cNvSpPr>
          <p:nvPr>
            <p:ph type="sldNum" sz="quarter" idx="12"/>
          </p:nvPr>
        </p:nvSpPr>
        <p:spPr/>
        <p:txBody>
          <a:bodyPr/>
          <a:lstStyle/>
          <a:p>
            <a:fld id="{501F8DFA-C4CA-B44D-8632-6C7F43F11341}" type="slidenum">
              <a:rPr lang="en-US" smtClean="0"/>
              <a:t>‹#›</a:t>
            </a:fld>
            <a:endParaRPr lang="en-US"/>
          </a:p>
        </p:txBody>
      </p:sp>
      <p:sp>
        <p:nvSpPr>
          <p:cNvPr id="7" name="Footer Placeholder 4">
            <a:extLst>
              <a:ext uri="{FF2B5EF4-FFF2-40B4-BE49-F238E27FC236}">
                <a16:creationId xmlns:a16="http://schemas.microsoft.com/office/drawing/2014/main" id="{3CD510B2-967C-0849-B48E-B55D4DBE83D4}"/>
              </a:ext>
            </a:extLst>
          </p:cNvPr>
          <p:cNvSpPr txBox="1">
            <a:spLocks/>
          </p:cNvSpPr>
          <p:nvPr userDrawn="1"/>
        </p:nvSpPr>
        <p:spPr>
          <a:xfrm>
            <a:off x="180278" y="643712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TSC Alliance</a:t>
            </a:r>
          </a:p>
        </p:txBody>
      </p:sp>
    </p:spTree>
    <p:extLst>
      <p:ext uri="{BB962C8B-B14F-4D97-AF65-F5344CB8AC3E}">
        <p14:creationId xmlns:p14="http://schemas.microsoft.com/office/powerpoint/2010/main" val="710421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91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C7000F-C7FC-B04B-AB4B-994EC6883793}"/>
              </a:ext>
            </a:extLst>
          </p:cNvPr>
          <p:cNvSpPr>
            <a:spLocks noGrp="1"/>
          </p:cNvSpPr>
          <p:nvPr>
            <p:ph type="title"/>
          </p:nvPr>
        </p:nvSpPr>
        <p:spPr>
          <a:xfrm>
            <a:off x="838200" y="365125"/>
            <a:ext cx="9870688"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284C6F-3D98-AC42-9742-8101408110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3463B23B-2C22-7B48-A306-13495EA80C65}"/>
              </a:ext>
            </a:extLst>
          </p:cNvPr>
          <p:cNvSpPr>
            <a:spLocks noGrp="1"/>
          </p:cNvSpPr>
          <p:nvPr>
            <p:ph type="ftr" sz="quarter" idx="3"/>
          </p:nvPr>
        </p:nvSpPr>
        <p:spPr>
          <a:xfrm>
            <a:off x="180278" y="6448271"/>
            <a:ext cx="4114800" cy="365125"/>
          </a:xfrm>
          <a:prstGeom prst="rect">
            <a:avLst/>
          </a:prstGeom>
        </p:spPr>
        <p:txBody>
          <a:bodyPr vert="horz" lIns="91440" tIns="45720" rIns="91440" bIns="45720" rtlCol="0" anchor="ctr"/>
          <a:lstStyle>
            <a:lvl1pPr algn="l">
              <a:defRPr sz="1200" b="1" i="0">
                <a:solidFill>
                  <a:srgbClr val="2AB9DD"/>
                </a:solidFill>
                <a:latin typeface="Arial" panose="020B0604020202020204" pitchFamily="34" charset="0"/>
                <a:cs typeface="Arial" panose="020B0604020202020204" pitchFamily="34" charset="0"/>
              </a:defRPr>
            </a:lvl1pPr>
          </a:lstStyle>
          <a:p>
            <a:r>
              <a:rPr lang="en-US" dirty="0"/>
              <a:t>2022 World TSC Conference</a:t>
            </a:r>
          </a:p>
        </p:txBody>
      </p:sp>
      <p:sp>
        <p:nvSpPr>
          <p:cNvPr id="6" name="Slide Number Placeholder 5">
            <a:extLst>
              <a:ext uri="{FF2B5EF4-FFF2-40B4-BE49-F238E27FC236}">
                <a16:creationId xmlns:a16="http://schemas.microsoft.com/office/drawing/2014/main" id="{8BC79DAD-56F5-4843-9D28-317CF2FC465B}"/>
              </a:ext>
            </a:extLst>
          </p:cNvPr>
          <p:cNvSpPr>
            <a:spLocks noGrp="1"/>
          </p:cNvSpPr>
          <p:nvPr>
            <p:ph type="sldNum" sz="quarter" idx="4"/>
          </p:nvPr>
        </p:nvSpPr>
        <p:spPr>
          <a:xfrm>
            <a:off x="9215514" y="6448271"/>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501F8DFA-C4CA-B44D-8632-6C7F43F11341}" type="slidenum">
              <a:rPr lang="en-US" smtClean="0"/>
              <a:pPr/>
              <a:t>‹#›</a:t>
            </a:fld>
            <a:endParaRPr lang="en-US" dirty="0"/>
          </a:p>
        </p:txBody>
      </p:sp>
    </p:spTree>
    <p:extLst>
      <p:ext uri="{BB962C8B-B14F-4D97-AF65-F5344CB8AC3E}">
        <p14:creationId xmlns:p14="http://schemas.microsoft.com/office/powerpoint/2010/main" val="3717044080"/>
      </p:ext>
    </p:extLst>
  </p:cSld>
  <p:clrMap bg1="lt1" tx1="dk1" bg2="lt2" tx2="dk2" accent1="accent1" accent2="accent2" accent3="accent3" accent4="accent4" accent5="accent5" accent6="accent6" hlink="hlink" folHlink="folHlink"/>
  <p:sldLayoutIdLst>
    <p:sldLayoutId id="2147483755" r:id="rId1"/>
    <p:sldLayoutId id="2147483767" r:id="rId2"/>
    <p:sldLayoutId id="2147483768" r:id="rId3"/>
    <p:sldLayoutId id="2147483761" r:id="rId4"/>
    <p:sldLayoutId id="2147483765" r:id="rId5"/>
    <p:sldLayoutId id="2147483766" r:id="rId6"/>
    <p:sldLayoutId id="2147483763" r:id="rId7"/>
    <p:sldLayoutId id="2147483756" r:id="rId8"/>
    <p:sldLayoutId id="2147483764" r:id="rId9"/>
    <p:sldLayoutId id="2147483769" r:id="rId10"/>
    <p:sldLayoutId id="2147483758" r:id="rId11"/>
    <p:sldLayoutId id="2147483759" r:id="rId12"/>
  </p:sldLayoutIdLst>
  <p:hf hdr="0" dt="0"/>
  <p:txStyles>
    <p:titleStyle>
      <a:lvl1pPr algn="l" defTabSz="914400" rtl="0" eaLnBrk="1" latinLnBrk="0" hangingPunct="1">
        <a:lnSpc>
          <a:spcPct val="90000"/>
        </a:lnSpc>
        <a:spcBef>
          <a:spcPct val="0"/>
        </a:spcBef>
        <a:buNone/>
        <a:defRPr sz="4800" b="0" i="0" kern="1200" spc="0" baseline="0">
          <a:solidFill>
            <a:srgbClr val="0071AE"/>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0"/>
        </a:spcBef>
        <a:spcAft>
          <a:spcPts val="1000"/>
        </a:spcAft>
        <a:buClr>
          <a:srgbClr val="2AB9DD"/>
        </a:buClr>
        <a:buFont typeface="Arial" panose="020B0604020202020204" pitchFamily="34" charset="0"/>
        <a:buChar char="•"/>
        <a:defRPr sz="2800" b="0" i="0" kern="1200">
          <a:solidFill>
            <a:srgbClr val="67676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1000"/>
        </a:spcAft>
        <a:buClr>
          <a:srgbClr val="2AB9DD"/>
        </a:buClr>
        <a:buFont typeface="Arial" panose="020B0604020202020204" pitchFamily="34" charset="0"/>
        <a:buChar char="•"/>
        <a:defRPr sz="2400" b="0" i="0" kern="1200">
          <a:solidFill>
            <a:srgbClr val="67676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1000"/>
        </a:spcAft>
        <a:buClr>
          <a:srgbClr val="2AB9DD"/>
        </a:buClr>
        <a:buFont typeface="Arial" panose="020B0604020202020204" pitchFamily="34" charset="0"/>
        <a:buChar char="•"/>
        <a:defRPr sz="2400" b="0" i="0" kern="1200">
          <a:solidFill>
            <a:srgbClr val="67676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spcAft>
          <a:spcPts val="1000"/>
        </a:spcAft>
        <a:buClr>
          <a:srgbClr val="2AB9DD"/>
        </a:buClr>
        <a:buFont typeface="Arial" panose="020B0604020202020204" pitchFamily="34" charset="0"/>
        <a:buChar char="•"/>
        <a:defRPr sz="2400" b="0" i="0" kern="1200">
          <a:solidFill>
            <a:srgbClr val="67676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spcAft>
          <a:spcPts val="1000"/>
        </a:spcAft>
        <a:buClr>
          <a:srgbClr val="2AB9DD"/>
        </a:buClr>
        <a:buFont typeface="Arial" panose="020B0604020202020204" pitchFamily="34" charset="0"/>
        <a:buChar char="•"/>
        <a:defRPr sz="2400" b="0" i="0" kern="1200">
          <a:solidFill>
            <a:srgbClr val="67676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g"/><Relationship Id="rId1" Type="http://schemas.openxmlformats.org/officeDocument/2006/relationships/slideLayout" Target="../slideLayouts/slideLayout10.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78912B-E1E3-754B-BD5E-00CAB8DF3AFE}"/>
              </a:ext>
            </a:extLst>
          </p:cNvPr>
          <p:cNvSpPr>
            <a:spLocks noGrp="1"/>
          </p:cNvSpPr>
          <p:nvPr>
            <p:ph sz="half" idx="2"/>
          </p:nvPr>
        </p:nvSpPr>
        <p:spPr>
          <a:xfrm>
            <a:off x="6434667" y="841654"/>
            <a:ext cx="5371647" cy="5174691"/>
          </a:xfrm>
        </p:spPr>
        <p:txBody>
          <a:bodyPr>
            <a:normAutofit fontScale="92500" lnSpcReduction="10000"/>
          </a:bodyPr>
          <a:lstStyle/>
          <a:p>
            <a:pPr marL="0" indent="0" fontAlgn="base">
              <a:buNone/>
            </a:pPr>
            <a:r>
              <a:rPr lang="en-US" dirty="0" smtClean="0"/>
              <a:t>Hope Northrup-Passions</a:t>
            </a:r>
          </a:p>
          <a:p>
            <a:pPr lvl="1" fontAlgn="base"/>
            <a:r>
              <a:rPr lang="en-US" dirty="0" smtClean="0"/>
              <a:t>Family-Husband Ed, daughter Martha (she is going to be </a:t>
            </a:r>
            <a:r>
              <a:rPr lang="en-US" smtClean="0"/>
              <a:t>a Child </a:t>
            </a:r>
            <a:r>
              <a:rPr lang="en-US" dirty="0" smtClean="0"/>
              <a:t>Neurologist-I wonder why?), son Daniel and son-in-law, Travis</a:t>
            </a:r>
            <a:endParaRPr lang="en-US" dirty="0"/>
          </a:p>
          <a:p>
            <a:pPr lvl="1" fontAlgn="base"/>
            <a:r>
              <a:rPr lang="en-US" dirty="0" smtClean="0"/>
              <a:t>Tuberous sclerosis complex (TSC)-since 1987!-first hunting for the causative genes followed by trying to contribute to figuring out how the genes work and finally being able to use all of the information to treat patients</a:t>
            </a:r>
          </a:p>
          <a:p>
            <a:pPr lvl="1" fontAlgn="base"/>
            <a:r>
              <a:rPr lang="en-US" dirty="0" smtClean="0"/>
              <a:t>Favorite thing about TSC-YOU! Patients with TSC and their families </a:t>
            </a:r>
          </a:p>
        </p:txBody>
      </p:sp>
      <p:sp>
        <p:nvSpPr>
          <p:cNvPr id="6" name="Rectangle 5">
            <a:extLst>
              <a:ext uri="{FF2B5EF4-FFF2-40B4-BE49-F238E27FC236}">
                <a16:creationId xmlns:a16="http://schemas.microsoft.com/office/drawing/2014/main" id="{B7FCC972-6E8C-934C-A30F-391F11ADCE93}"/>
              </a:ext>
            </a:extLst>
          </p:cNvPr>
          <p:cNvSpPr/>
          <p:nvPr/>
        </p:nvSpPr>
        <p:spPr>
          <a:xfrm>
            <a:off x="261257" y="272142"/>
            <a:ext cx="5834743" cy="6313716"/>
          </a:xfrm>
          <a:prstGeom prst="rect">
            <a:avLst/>
          </a:prstGeom>
          <a:solidFill>
            <a:srgbClr val="2AB9DD">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257" y="2847368"/>
            <a:ext cx="2590008" cy="3453344"/>
          </a:xfrm>
          <a:prstGeom prst="rect">
            <a:avLst/>
          </a:prstGeom>
        </p:spPr>
      </p:pic>
      <p:pic>
        <p:nvPicPr>
          <p:cNvPr id="7" name="Picture 2"/>
          <p:cNvPicPr>
            <a:picLocks noChangeAspect="1"/>
          </p:cNvPicPr>
          <p:nvPr/>
        </p:nvPicPr>
        <p:blipFill>
          <a:blip r:embed="rId3">
            <a:extLst>
              <a:ext uri="{28A0092B-C50C-407E-A947-70E740481C1C}">
                <a14:useLocalDpi xmlns:a14="http://schemas.microsoft.com/office/drawing/2010/main" val="0"/>
              </a:ext>
            </a:extLst>
          </a:blip>
          <a:srcRect l="4912" t="3427" r="3592" b="3902"/>
          <a:stretch>
            <a:fillRect/>
          </a:stretch>
        </p:blipFill>
        <p:spPr bwMode="auto">
          <a:xfrm rot="16200000">
            <a:off x="3299178" y="2645486"/>
            <a:ext cx="2961283" cy="3857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0A0AF678-FA79-964E-906D-342919A13AFE}"/>
              </a:ext>
            </a:extLst>
          </p:cNvPr>
          <p:cNvPicPr>
            <a:picLocks noChangeAspect="1"/>
          </p:cNvPicPr>
          <p:nvPr/>
        </p:nvPicPr>
        <p:blipFill>
          <a:blip r:embed="rId4"/>
          <a:srcRect/>
          <a:stretch/>
        </p:blipFill>
        <p:spPr>
          <a:xfrm>
            <a:off x="896983" y="278042"/>
            <a:ext cx="4404559" cy="2569326"/>
          </a:xfrm>
          <a:prstGeom prst="rect">
            <a:avLst/>
          </a:prstGeom>
        </p:spPr>
      </p:pic>
    </p:spTree>
    <p:extLst>
      <p:ext uri="{BB962C8B-B14F-4D97-AF65-F5344CB8AC3E}">
        <p14:creationId xmlns:p14="http://schemas.microsoft.com/office/powerpoint/2010/main" val="37605597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958712-9DA5-E1AE-7833-1682295BDB39}"/>
              </a:ext>
            </a:extLst>
          </p:cNvPr>
          <p:cNvSpPr txBox="1"/>
          <p:nvPr/>
        </p:nvSpPr>
        <p:spPr>
          <a:xfrm>
            <a:off x="5168983" y="-415899"/>
            <a:ext cx="1737976" cy="369332"/>
          </a:xfrm>
          <a:prstGeom prst="rect">
            <a:avLst/>
          </a:prstGeom>
          <a:noFill/>
        </p:spPr>
        <p:txBody>
          <a:bodyPr wrap="none" rtlCol="0">
            <a:spAutoFit/>
          </a:bodyPr>
          <a:lstStyle/>
          <a:p>
            <a:r>
              <a:rPr lang="en-US" dirty="0">
                <a:highlight>
                  <a:srgbClr val="FFFF00"/>
                </a:highlight>
              </a:rPr>
              <a:t>Use as final slide</a:t>
            </a:r>
          </a:p>
        </p:txBody>
      </p:sp>
      <p:grpSp>
        <p:nvGrpSpPr>
          <p:cNvPr id="5" name="Group 4">
            <a:extLst>
              <a:ext uri="{FF2B5EF4-FFF2-40B4-BE49-F238E27FC236}">
                <a16:creationId xmlns:a16="http://schemas.microsoft.com/office/drawing/2014/main" id="{D103E32C-C6D6-975E-3217-55535EF3CA13}"/>
              </a:ext>
            </a:extLst>
          </p:cNvPr>
          <p:cNvGrpSpPr/>
          <p:nvPr/>
        </p:nvGrpSpPr>
        <p:grpSpPr>
          <a:xfrm>
            <a:off x="20" y="10"/>
            <a:ext cx="12191980" cy="6857990"/>
            <a:chOff x="20" y="10"/>
            <a:chExt cx="12191980" cy="6857990"/>
          </a:xfrm>
        </p:grpSpPr>
        <p:pic>
          <p:nvPicPr>
            <p:cNvPr id="2" name="Picture 1">
              <a:extLst>
                <a:ext uri="{FF2B5EF4-FFF2-40B4-BE49-F238E27FC236}">
                  <a16:creationId xmlns:a16="http://schemas.microsoft.com/office/drawing/2014/main" id="{C1E58847-6C32-1369-F21D-AE847198C63C}"/>
                </a:ext>
              </a:extLst>
            </p:cNvPr>
            <p:cNvPicPr>
              <a:picLocks noChangeAspect="1"/>
            </p:cNvPicPr>
            <p:nvPr/>
          </p:nvPicPr>
          <p:blipFill rotWithShape="1">
            <a:blip r:embed="rId2"/>
            <a:srcRect t="116" b="3318"/>
            <a:stretch/>
          </p:blipFill>
          <p:spPr>
            <a:xfrm>
              <a:off x="20" y="10"/>
              <a:ext cx="12191980" cy="6857990"/>
            </a:xfrm>
            <a:prstGeom prst="rect">
              <a:avLst/>
            </a:prstGeom>
            <a:noFill/>
          </p:spPr>
        </p:pic>
        <p:sp>
          <p:nvSpPr>
            <p:cNvPr id="4" name="Rectangle 3">
              <a:extLst>
                <a:ext uri="{FF2B5EF4-FFF2-40B4-BE49-F238E27FC236}">
                  <a16:creationId xmlns:a16="http://schemas.microsoft.com/office/drawing/2014/main" id="{4CCCD4B7-497C-8B63-9CB3-0624930A9A2E}"/>
                </a:ext>
              </a:extLst>
            </p:cNvPr>
            <p:cNvSpPr/>
            <p:nvPr/>
          </p:nvSpPr>
          <p:spPr>
            <a:xfrm>
              <a:off x="172278" y="6467061"/>
              <a:ext cx="2252870" cy="29154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35900503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417CA-2104-E340-A5C7-557329BBCC24}"/>
              </a:ext>
            </a:extLst>
          </p:cNvPr>
          <p:cNvSpPr>
            <a:spLocks noGrp="1"/>
          </p:cNvSpPr>
          <p:nvPr>
            <p:ph type="title"/>
          </p:nvPr>
        </p:nvSpPr>
        <p:spPr>
          <a:xfrm>
            <a:off x="831851" y="1835065"/>
            <a:ext cx="10041198" cy="1873335"/>
          </a:xfrm>
        </p:spPr>
        <p:txBody>
          <a:bodyPr>
            <a:normAutofit/>
          </a:bodyPr>
          <a:lstStyle/>
          <a:p>
            <a:r>
              <a:rPr lang="en-US" sz="6000" dirty="0" smtClean="0"/>
              <a:t>Roadmap to Updated TSC Consensus Guidelines </a:t>
            </a:r>
            <a:endParaRPr lang="en-US" sz="6000" dirty="0"/>
          </a:p>
        </p:txBody>
      </p:sp>
      <p:sp>
        <p:nvSpPr>
          <p:cNvPr id="3" name="Text Placeholder 2">
            <a:extLst>
              <a:ext uri="{FF2B5EF4-FFF2-40B4-BE49-F238E27FC236}">
                <a16:creationId xmlns:a16="http://schemas.microsoft.com/office/drawing/2014/main" id="{96C22664-8116-9244-8B43-136674FBE076}"/>
              </a:ext>
            </a:extLst>
          </p:cNvPr>
          <p:cNvSpPr>
            <a:spLocks noGrp="1"/>
          </p:cNvSpPr>
          <p:nvPr>
            <p:ph type="body" idx="1"/>
          </p:nvPr>
        </p:nvSpPr>
        <p:spPr>
          <a:xfrm>
            <a:off x="831851" y="742605"/>
            <a:ext cx="7550150" cy="860119"/>
          </a:xfrm>
        </p:spPr>
        <p:txBody>
          <a:bodyPr/>
          <a:lstStyle/>
          <a:p>
            <a:r>
              <a:rPr lang="en-US" dirty="0"/>
              <a:t>2022 World TSC Conference</a:t>
            </a:r>
          </a:p>
        </p:txBody>
      </p:sp>
      <p:sp>
        <p:nvSpPr>
          <p:cNvPr id="4" name="Text Placeholder 3">
            <a:extLst>
              <a:ext uri="{FF2B5EF4-FFF2-40B4-BE49-F238E27FC236}">
                <a16:creationId xmlns:a16="http://schemas.microsoft.com/office/drawing/2014/main" id="{F14C4C01-4991-F541-9B38-2523A231772E}"/>
              </a:ext>
            </a:extLst>
          </p:cNvPr>
          <p:cNvSpPr>
            <a:spLocks noGrp="1"/>
          </p:cNvSpPr>
          <p:nvPr>
            <p:ph type="body" idx="10"/>
          </p:nvPr>
        </p:nvSpPr>
        <p:spPr>
          <a:xfrm>
            <a:off x="3524250" y="5828057"/>
            <a:ext cx="2444750" cy="574675"/>
          </a:xfrm>
        </p:spPr>
        <p:txBody>
          <a:bodyPr>
            <a:noAutofit/>
          </a:bodyPr>
          <a:lstStyle/>
          <a:p>
            <a:r>
              <a:rPr lang="en-US" sz="2400" dirty="0"/>
              <a:t>July </a:t>
            </a:r>
            <a:r>
              <a:rPr lang="en-US" sz="2400" dirty="0" smtClean="0"/>
              <a:t>29, </a:t>
            </a:r>
            <a:r>
              <a:rPr lang="en-US" sz="2400" dirty="0"/>
              <a:t>2022</a:t>
            </a:r>
          </a:p>
        </p:txBody>
      </p:sp>
      <p:sp>
        <p:nvSpPr>
          <p:cNvPr id="5" name="Text Placeholder 2">
            <a:extLst>
              <a:ext uri="{FF2B5EF4-FFF2-40B4-BE49-F238E27FC236}">
                <a16:creationId xmlns:a16="http://schemas.microsoft.com/office/drawing/2014/main" id="{3DE5AA4A-13CF-177A-46A9-84CF345222C3}"/>
              </a:ext>
            </a:extLst>
          </p:cNvPr>
          <p:cNvSpPr txBox="1">
            <a:spLocks/>
          </p:cNvSpPr>
          <p:nvPr/>
        </p:nvSpPr>
        <p:spPr>
          <a:xfrm>
            <a:off x="0" y="4054458"/>
            <a:ext cx="8009467" cy="1779980"/>
          </a:xfrm>
          <a:prstGeom prst="rect">
            <a:avLst/>
          </a:prstGeom>
        </p:spPr>
        <p:txBody>
          <a:bodyPr vert="horz" lIns="91440" tIns="45720" rIns="91440" bIns="45720" rtlCol="0">
            <a:normAutofit lnSpcReduction="10000"/>
          </a:bodyPr>
          <a:lstStyle>
            <a:lvl1pPr marL="0" indent="0" algn="l" defTabSz="914400" rtl="0" eaLnBrk="1" latinLnBrk="0" hangingPunct="1">
              <a:lnSpc>
                <a:spcPct val="100000"/>
              </a:lnSpc>
              <a:spcBef>
                <a:spcPts val="0"/>
              </a:spcBef>
              <a:spcAft>
                <a:spcPts val="1000"/>
              </a:spcAft>
              <a:buClr>
                <a:srgbClr val="2AB9DD"/>
              </a:buClr>
              <a:buFont typeface="Arial" panose="020B0604020202020204" pitchFamily="34" charset="0"/>
              <a:buNone/>
              <a:defRPr sz="24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0"/>
              </a:spcBef>
              <a:spcAft>
                <a:spcPts val="1000"/>
              </a:spcAft>
              <a:buClr>
                <a:srgbClr val="2AB9DD"/>
              </a:buClr>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0"/>
              </a:spcBef>
              <a:spcAft>
                <a:spcPts val="1000"/>
              </a:spcAft>
              <a:buClr>
                <a:srgbClr val="2AB9DD"/>
              </a:buClr>
              <a:buFont typeface="Arial" panose="020B0604020202020204" pitchFamily="34" charset="0"/>
              <a:buNone/>
              <a:defRPr sz="1800" b="0" i="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0"/>
              </a:spcBef>
              <a:spcAft>
                <a:spcPts val="1000"/>
              </a:spcAft>
              <a:buClr>
                <a:srgbClr val="2AB9DD"/>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0"/>
              </a:spcBef>
              <a:spcAft>
                <a:spcPts val="1000"/>
              </a:spcAft>
              <a:buClr>
                <a:srgbClr val="2AB9DD"/>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2800" dirty="0" smtClean="0"/>
              <a:t>	Hope Northrup, MD</a:t>
            </a:r>
          </a:p>
          <a:p>
            <a:r>
              <a:rPr lang="en-US" sz="2800" dirty="0"/>
              <a:t>	</a:t>
            </a:r>
            <a:r>
              <a:rPr lang="en-US" sz="2800" dirty="0" smtClean="0"/>
              <a:t>McGovern Medical School, University of 	Texas Health Science Center at Houston 	(</a:t>
            </a:r>
            <a:r>
              <a:rPr lang="en-US" sz="2800" dirty="0" err="1" smtClean="0"/>
              <a:t>UTHealth</a:t>
            </a:r>
            <a:r>
              <a:rPr lang="en-US" sz="2800" dirty="0" smtClean="0"/>
              <a:t>)</a:t>
            </a:r>
            <a:endParaRPr lang="en-US" sz="2800" dirty="0"/>
          </a:p>
        </p:txBody>
      </p:sp>
    </p:spTree>
    <p:extLst>
      <p:ext uri="{BB962C8B-B14F-4D97-AF65-F5344CB8AC3E}">
        <p14:creationId xmlns:p14="http://schemas.microsoft.com/office/powerpoint/2010/main" val="21086168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p:txBody>
          <a:bodyPr/>
          <a:lstStyle/>
          <a:p>
            <a:r>
              <a:rPr lang="en-US" dirty="0" smtClean="0"/>
              <a:t>Background</a:t>
            </a:r>
            <a:endParaRPr lang="en-US" dirty="0"/>
          </a:p>
        </p:txBody>
      </p:sp>
      <p:sp>
        <p:nvSpPr>
          <p:cNvPr id="3" name="Content Placeholder 2">
            <a:extLst>
              <a:ext uri="{FF2B5EF4-FFF2-40B4-BE49-F238E27FC236}">
                <a16:creationId xmlns:a16="http://schemas.microsoft.com/office/drawing/2014/main" id="{729A8989-397F-1143-8613-8187D67F54FB}"/>
              </a:ext>
            </a:extLst>
          </p:cNvPr>
          <p:cNvSpPr>
            <a:spLocks noGrp="1"/>
          </p:cNvSpPr>
          <p:nvPr>
            <p:ph sz="half" idx="1"/>
          </p:nvPr>
        </p:nvSpPr>
        <p:spPr>
          <a:xfrm>
            <a:off x="685799" y="1244600"/>
            <a:ext cx="10735733" cy="5122333"/>
          </a:xfrm>
        </p:spPr>
        <p:txBody>
          <a:bodyPr>
            <a:normAutofit fontScale="92500" lnSpcReduction="20000"/>
          </a:bodyPr>
          <a:lstStyle/>
          <a:p>
            <a:pPr fontAlgn="base"/>
            <a:r>
              <a:rPr lang="en-US" dirty="0" smtClean="0"/>
              <a:t>Original TSC Consensus Conference 1998 with 2</a:t>
            </a:r>
            <a:r>
              <a:rPr lang="en-US" baseline="30000" dirty="0" smtClean="0"/>
              <a:t>nd</a:t>
            </a:r>
            <a:r>
              <a:rPr lang="en-US" dirty="0" smtClean="0"/>
              <a:t> TSC Consensus Conference 2012 (80 experts from 14 countries) </a:t>
            </a:r>
            <a:endParaRPr lang="en-US" dirty="0"/>
          </a:p>
          <a:p>
            <a:pPr fontAlgn="base"/>
            <a:r>
              <a:rPr lang="en-US" dirty="0" smtClean="0"/>
              <a:t>All Chairs and Working Group Co-Chairs from 2012 Conference areas were invited to meet face-to-face at 2018 TSC World on Dallas, TX, July 25-26</a:t>
            </a:r>
          </a:p>
          <a:p>
            <a:pPr fontAlgn="base"/>
            <a:r>
              <a:rPr lang="en-US" dirty="0" smtClean="0"/>
              <a:t>Pre-work included reviewing all new literature published since 2013 which was then discussed in working group meetings (telephone, email) prior to face-to-face meeting at TSC World 2018</a:t>
            </a:r>
          </a:p>
          <a:p>
            <a:pPr fontAlgn="base"/>
            <a:r>
              <a:rPr lang="en-US" dirty="0" smtClean="0"/>
              <a:t>At face-to-face meeting, changes/updates/additions to Diagnostic Criteria and Surveillance and Management Guidelines determined </a:t>
            </a:r>
          </a:p>
          <a:p>
            <a:pPr fontAlgn="base"/>
            <a:r>
              <a:rPr lang="en-US" dirty="0" smtClean="0"/>
              <a:t>Output published in </a:t>
            </a:r>
            <a:r>
              <a:rPr lang="en-US" i="1" dirty="0" smtClean="0"/>
              <a:t>Pediatric Neurology </a:t>
            </a:r>
            <a:r>
              <a:rPr lang="en-US" dirty="0" smtClean="0"/>
              <a:t>123 (2021) pp 50-66 </a:t>
            </a:r>
            <a:r>
              <a:rPr lang="en-US" b="1" dirty="0" smtClean="0"/>
              <a:t>AVAILABLE</a:t>
            </a:r>
            <a:r>
              <a:rPr lang="en-US" dirty="0" smtClean="0"/>
              <a:t> for those who want </a:t>
            </a:r>
            <a:r>
              <a:rPr lang="en-US" b="1" dirty="0" smtClean="0"/>
              <a:t>ALL</a:t>
            </a:r>
            <a:r>
              <a:rPr lang="en-US" dirty="0" smtClean="0"/>
              <a:t> details</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4</a:t>
            </a:fld>
            <a:endParaRPr lang="en-US"/>
          </a:p>
        </p:txBody>
      </p:sp>
    </p:spTree>
    <p:extLst>
      <p:ext uri="{BB962C8B-B14F-4D97-AF65-F5344CB8AC3E}">
        <p14:creationId xmlns:p14="http://schemas.microsoft.com/office/powerpoint/2010/main" val="11593067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685799" y="137160"/>
            <a:ext cx="10528069" cy="1325563"/>
          </a:xfrm>
        </p:spPr>
        <p:txBody>
          <a:bodyPr>
            <a:normAutofit fontScale="90000"/>
          </a:bodyPr>
          <a:lstStyle/>
          <a:p>
            <a:pPr algn="ctr"/>
            <a:r>
              <a:rPr lang="en-US" dirty="0" smtClean="0"/>
              <a:t>Diagnostic Criteria –Why Do </a:t>
            </a:r>
            <a:r>
              <a:rPr lang="en-US" dirty="0"/>
              <a:t>W</a:t>
            </a:r>
            <a:r>
              <a:rPr lang="en-US" dirty="0" smtClean="0"/>
              <a:t>e Need/Want?</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5</a:t>
            </a:fld>
            <a:endParaRPr lang="en-US"/>
          </a:p>
        </p:txBody>
      </p:sp>
      <p:sp>
        <p:nvSpPr>
          <p:cNvPr id="3" name="Content Placeholder 2"/>
          <p:cNvSpPr>
            <a:spLocks noGrp="1"/>
          </p:cNvSpPr>
          <p:nvPr>
            <p:ph sz="half" idx="1"/>
          </p:nvPr>
        </p:nvSpPr>
        <p:spPr>
          <a:xfrm>
            <a:off x="685800" y="1969801"/>
            <a:ext cx="10153996" cy="3641292"/>
          </a:xfrm>
        </p:spPr>
        <p:txBody>
          <a:bodyPr>
            <a:normAutofit fontScale="85000" lnSpcReduction="20000"/>
          </a:bodyPr>
          <a:lstStyle/>
          <a:p>
            <a:r>
              <a:rPr lang="en-US" altLang="en-US" sz="3900" dirty="0">
                <a:solidFill>
                  <a:srgbClr val="000000"/>
                </a:solidFill>
                <a:ea typeface="ＭＳ Ｐゴシック" pitchFamily="34" charset="-128"/>
              </a:rPr>
              <a:t>Rapid diagnosis and consistent characterization of </a:t>
            </a:r>
            <a:r>
              <a:rPr lang="en-US" altLang="en-US" sz="3900" dirty="0" smtClean="0">
                <a:solidFill>
                  <a:srgbClr val="000000"/>
                </a:solidFill>
                <a:ea typeface="ＭＳ Ｐゴシック" pitchFamily="34" charset="-128"/>
              </a:rPr>
              <a:t>disease</a:t>
            </a:r>
          </a:p>
          <a:p>
            <a:endParaRPr lang="en-US" altLang="en-US" sz="3900" dirty="0">
              <a:solidFill>
                <a:srgbClr val="000000"/>
              </a:solidFill>
              <a:ea typeface="ＭＳ Ｐゴシック" pitchFamily="34" charset="-128"/>
            </a:endParaRPr>
          </a:p>
          <a:p>
            <a:r>
              <a:rPr lang="en-US" altLang="en-US" sz="3900" dirty="0">
                <a:solidFill>
                  <a:srgbClr val="000000"/>
                </a:solidFill>
                <a:ea typeface="ＭＳ Ｐゴシック" pitchFamily="34" charset="-128"/>
              </a:rPr>
              <a:t>Determine extent of </a:t>
            </a:r>
            <a:r>
              <a:rPr lang="en-US" altLang="en-US" sz="3900" dirty="0" smtClean="0">
                <a:solidFill>
                  <a:srgbClr val="000000"/>
                </a:solidFill>
                <a:ea typeface="ＭＳ Ｐゴシック" pitchFamily="34" charset="-128"/>
              </a:rPr>
              <a:t>phenotype</a:t>
            </a:r>
          </a:p>
          <a:p>
            <a:endParaRPr lang="en-US" altLang="en-US" sz="3900" dirty="0">
              <a:solidFill>
                <a:srgbClr val="000000"/>
              </a:solidFill>
              <a:ea typeface="ＭＳ Ｐゴシック" pitchFamily="34" charset="-128"/>
            </a:endParaRPr>
          </a:p>
          <a:p>
            <a:r>
              <a:rPr lang="en-US" altLang="en-US" sz="3900" dirty="0">
                <a:solidFill>
                  <a:srgbClr val="000000"/>
                </a:solidFill>
                <a:ea typeface="ＭＳ Ｐゴシック" pitchFamily="34" charset="-128"/>
              </a:rPr>
              <a:t>Must be updated as new information is discovered</a:t>
            </a:r>
          </a:p>
          <a:p>
            <a:endParaRPr lang="en-US" dirty="0"/>
          </a:p>
        </p:txBody>
      </p:sp>
    </p:spTree>
    <p:extLst>
      <p:ext uri="{BB962C8B-B14F-4D97-AF65-F5344CB8AC3E}">
        <p14:creationId xmlns:p14="http://schemas.microsoft.com/office/powerpoint/2010/main" val="17576360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p:txBody>
          <a:bodyPr>
            <a:normAutofit/>
          </a:bodyPr>
          <a:lstStyle/>
          <a:p>
            <a:r>
              <a:rPr lang="en-US" dirty="0" smtClean="0"/>
              <a:t>Diagnostic Criteria Updates</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6</a:t>
            </a:fld>
            <a:endParaRPr lang="en-US"/>
          </a:p>
        </p:txBody>
      </p:sp>
      <p:pic>
        <p:nvPicPr>
          <p:cNvPr id="5" name="Text Box 5"/>
          <p:cNvPicPr>
            <a:picLocks noGrp="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34773" y="1244600"/>
            <a:ext cx="7148455" cy="5122863"/>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6"/>
          <p:cNvSpPr txBox="1">
            <a:spLocks noChangeArrowheads="1"/>
          </p:cNvSpPr>
          <p:nvPr/>
        </p:nvSpPr>
        <p:spPr bwMode="auto">
          <a:xfrm>
            <a:off x="8087303" y="1339388"/>
            <a:ext cx="3316288"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sz="2400" b="1" dirty="0">
                <a:solidFill>
                  <a:srgbClr val="000000"/>
                </a:solidFill>
              </a:rPr>
              <a:t>     </a:t>
            </a:r>
            <a:r>
              <a:rPr lang="en-US" altLang="en-US" sz="2400" b="1" dirty="0">
                <a:solidFill>
                  <a:srgbClr val="000000"/>
                </a:solidFill>
                <a:latin typeface="Calibri" panose="020F0502020204030204" pitchFamily="34" charset="0"/>
              </a:rPr>
              <a:t>7 Minor Features</a:t>
            </a:r>
            <a:endParaRPr lang="en-US" altLang="en-US" sz="2400" dirty="0">
              <a:solidFill>
                <a:srgbClr val="000000"/>
              </a:solidFill>
              <a:latin typeface="Calibri" panose="020F0502020204030204" pitchFamily="34" charset="0"/>
            </a:endParaRPr>
          </a:p>
          <a:p>
            <a:pPr>
              <a:spcBef>
                <a:spcPct val="0"/>
              </a:spcBef>
              <a:buClr>
                <a:srgbClr val="FF0000"/>
              </a:buClr>
              <a:buSzTx/>
              <a:buFontTx/>
              <a:buChar char="•"/>
            </a:pPr>
            <a:r>
              <a:rPr lang="en-US" altLang="en-US" sz="2400" dirty="0">
                <a:solidFill>
                  <a:srgbClr val="000000"/>
                </a:solidFill>
                <a:latin typeface="Calibri" panose="020F0502020204030204" pitchFamily="34" charset="0"/>
              </a:rPr>
              <a:t> “Confetti” skin lesions </a:t>
            </a:r>
          </a:p>
          <a:p>
            <a:pPr>
              <a:spcBef>
                <a:spcPct val="0"/>
              </a:spcBef>
              <a:buClr>
                <a:srgbClr val="FF0000"/>
              </a:buClr>
              <a:buSzTx/>
              <a:buFontTx/>
              <a:buChar char="•"/>
            </a:pPr>
            <a:r>
              <a:rPr lang="en-US" altLang="en-US" sz="2400" dirty="0">
                <a:solidFill>
                  <a:srgbClr val="000000"/>
                </a:solidFill>
                <a:latin typeface="Calibri" panose="020F0502020204030204" pitchFamily="34" charset="0"/>
              </a:rPr>
              <a:t> Dental enamel pits (≥3)</a:t>
            </a:r>
          </a:p>
          <a:p>
            <a:pPr>
              <a:spcBef>
                <a:spcPct val="0"/>
              </a:spcBef>
              <a:buClr>
                <a:srgbClr val="FF0000"/>
              </a:buClr>
              <a:buSzTx/>
              <a:buFontTx/>
              <a:buChar char="•"/>
            </a:pPr>
            <a:r>
              <a:rPr lang="en-US" altLang="en-US" sz="2400" dirty="0">
                <a:solidFill>
                  <a:srgbClr val="000000"/>
                </a:solidFill>
                <a:latin typeface="Calibri" panose="020F0502020204030204" pitchFamily="34" charset="0"/>
              </a:rPr>
              <a:t> Intraoral fibromas (≥2)</a:t>
            </a:r>
          </a:p>
          <a:p>
            <a:pPr>
              <a:spcBef>
                <a:spcPct val="0"/>
              </a:spcBef>
              <a:buClr>
                <a:srgbClr val="FF0000"/>
              </a:buClr>
              <a:buSzTx/>
              <a:buFontTx/>
              <a:buChar char="•"/>
            </a:pPr>
            <a:r>
              <a:rPr lang="en-US" altLang="en-US" sz="2400" dirty="0">
                <a:solidFill>
                  <a:srgbClr val="000000"/>
                </a:solidFill>
                <a:latin typeface="Calibri" panose="020F0502020204030204" pitchFamily="34" charset="0"/>
              </a:rPr>
              <a:t> Retinal </a:t>
            </a:r>
            <a:r>
              <a:rPr lang="en-US" altLang="en-US" sz="2400" dirty="0" err="1">
                <a:solidFill>
                  <a:srgbClr val="000000"/>
                </a:solidFill>
                <a:latin typeface="Calibri" panose="020F0502020204030204" pitchFamily="34" charset="0"/>
              </a:rPr>
              <a:t>achromic</a:t>
            </a:r>
            <a:r>
              <a:rPr lang="en-US" altLang="en-US" sz="2400" dirty="0">
                <a:solidFill>
                  <a:srgbClr val="000000"/>
                </a:solidFill>
                <a:latin typeface="Calibri" panose="020F0502020204030204" pitchFamily="34" charset="0"/>
              </a:rPr>
              <a:t> patch</a:t>
            </a:r>
          </a:p>
          <a:p>
            <a:pPr>
              <a:spcBef>
                <a:spcPct val="0"/>
              </a:spcBef>
              <a:buClr>
                <a:srgbClr val="FF0000"/>
              </a:buClr>
              <a:buSzTx/>
              <a:buFontTx/>
              <a:buChar char="•"/>
            </a:pPr>
            <a:r>
              <a:rPr lang="en-US" altLang="en-US" sz="2400" dirty="0">
                <a:solidFill>
                  <a:srgbClr val="000000"/>
                </a:solidFill>
                <a:latin typeface="Calibri" panose="020F0502020204030204" pitchFamily="34" charset="0"/>
              </a:rPr>
              <a:t> Multiple renal cysts</a:t>
            </a:r>
          </a:p>
          <a:p>
            <a:pPr>
              <a:spcBef>
                <a:spcPct val="0"/>
              </a:spcBef>
              <a:buClr>
                <a:srgbClr val="FF0000"/>
              </a:buClr>
              <a:buSzTx/>
              <a:buFontTx/>
              <a:buChar char="•"/>
            </a:pPr>
            <a:r>
              <a:rPr lang="en-US" altLang="en-US" sz="2400" dirty="0">
                <a:solidFill>
                  <a:srgbClr val="000000"/>
                </a:solidFill>
                <a:latin typeface="Calibri" panose="020F0502020204030204" pitchFamily="34" charset="0"/>
              </a:rPr>
              <a:t> </a:t>
            </a:r>
            <a:r>
              <a:rPr lang="en-US" altLang="en-US" sz="2400" dirty="0" err="1">
                <a:solidFill>
                  <a:srgbClr val="000000"/>
                </a:solidFill>
                <a:latin typeface="Calibri" panose="020F0502020204030204" pitchFamily="34" charset="0"/>
              </a:rPr>
              <a:t>Nonrenal</a:t>
            </a:r>
            <a:r>
              <a:rPr lang="en-US" altLang="en-US" sz="2400" dirty="0">
                <a:solidFill>
                  <a:srgbClr val="000000"/>
                </a:solidFill>
                <a:latin typeface="Calibri" panose="020F0502020204030204" pitchFamily="34" charset="0"/>
              </a:rPr>
              <a:t> hamartomas</a:t>
            </a:r>
          </a:p>
          <a:p>
            <a:pPr>
              <a:spcBef>
                <a:spcPct val="0"/>
              </a:spcBef>
              <a:buClr>
                <a:srgbClr val="FF0000"/>
              </a:buClr>
              <a:buSzTx/>
              <a:buFontTx/>
              <a:buChar char="•"/>
            </a:pPr>
            <a:r>
              <a:rPr lang="en-US" altLang="en-US" sz="2400" dirty="0">
                <a:solidFill>
                  <a:srgbClr val="000000"/>
                </a:solidFill>
                <a:latin typeface="Calibri" panose="020F0502020204030204" pitchFamily="34" charset="0"/>
              </a:rPr>
              <a:t> </a:t>
            </a:r>
            <a:r>
              <a:rPr lang="en-US" altLang="en-US" sz="2400" b="1" dirty="0">
                <a:solidFill>
                  <a:srgbClr val="000000"/>
                </a:solidFill>
                <a:latin typeface="Calibri" panose="020F0502020204030204" pitchFamily="34" charset="0"/>
              </a:rPr>
              <a:t>Sclerotic bone lesions</a:t>
            </a:r>
          </a:p>
        </p:txBody>
      </p:sp>
    </p:spTree>
    <p:extLst>
      <p:ext uri="{BB962C8B-B14F-4D97-AF65-F5344CB8AC3E}">
        <p14:creationId xmlns:p14="http://schemas.microsoft.com/office/powerpoint/2010/main" val="23861055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685799" y="137160"/>
            <a:ext cx="10710949" cy="1325563"/>
          </a:xfrm>
        </p:spPr>
        <p:txBody>
          <a:bodyPr>
            <a:normAutofit/>
          </a:bodyPr>
          <a:lstStyle/>
          <a:p>
            <a:pPr algn="ctr"/>
            <a:r>
              <a:rPr lang="en-US" dirty="0" smtClean="0"/>
              <a:t>Diagnostic Criteria: Genetic Testing </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7</a:t>
            </a:fld>
            <a:endParaRPr lang="en-US"/>
          </a:p>
        </p:txBody>
      </p:sp>
      <p:sp>
        <p:nvSpPr>
          <p:cNvPr id="3" name="Content Placeholder 2"/>
          <p:cNvSpPr>
            <a:spLocks noGrp="1"/>
          </p:cNvSpPr>
          <p:nvPr>
            <p:ph sz="half" idx="1"/>
          </p:nvPr>
        </p:nvSpPr>
        <p:spPr>
          <a:xfrm>
            <a:off x="685800" y="1462723"/>
            <a:ext cx="10153996" cy="4681599"/>
          </a:xfrm>
        </p:spPr>
        <p:txBody>
          <a:bodyPr>
            <a:normAutofit fontScale="92500" lnSpcReduction="20000"/>
          </a:bodyPr>
          <a:lstStyle/>
          <a:p>
            <a:pPr>
              <a:buFont typeface="Wingdings" panose="05000000000000000000" pitchFamily="2" charset="2"/>
              <a:buNone/>
            </a:pPr>
            <a:r>
              <a:rPr lang="en-US" altLang="en-US" dirty="0">
                <a:solidFill>
                  <a:srgbClr val="000000"/>
                </a:solidFill>
                <a:ea typeface="ＭＳ Ｐゴシック" panose="020B0600070205080204" pitchFamily="34" charset="-128"/>
              </a:rPr>
              <a:t>Recommendation:  A pathogenic mutation* in </a:t>
            </a:r>
            <a:r>
              <a:rPr lang="en-US" altLang="en-US" i="1" dirty="0">
                <a:solidFill>
                  <a:srgbClr val="000000"/>
                </a:solidFill>
                <a:ea typeface="ＭＳ Ｐゴシック" panose="020B0600070205080204" pitchFamily="34" charset="-128"/>
              </a:rPr>
              <a:t>TSC1</a:t>
            </a:r>
            <a:r>
              <a:rPr lang="en-US" altLang="en-US" dirty="0">
                <a:solidFill>
                  <a:srgbClr val="000000"/>
                </a:solidFill>
                <a:ea typeface="ＭＳ Ｐゴシック" panose="020B0600070205080204" pitchFamily="34" charset="-128"/>
              </a:rPr>
              <a:t> or </a:t>
            </a:r>
            <a:r>
              <a:rPr lang="en-US" altLang="en-US" i="1" dirty="0">
                <a:solidFill>
                  <a:srgbClr val="000000"/>
                </a:solidFill>
                <a:ea typeface="ＭＳ Ｐゴシック" panose="020B0600070205080204" pitchFamily="34" charset="-128"/>
              </a:rPr>
              <a:t>TSC2</a:t>
            </a:r>
            <a:r>
              <a:rPr lang="en-US" altLang="en-US" dirty="0">
                <a:solidFill>
                  <a:srgbClr val="000000"/>
                </a:solidFill>
                <a:ea typeface="ＭＳ Ｐゴシック" panose="020B0600070205080204" pitchFamily="34" charset="-128"/>
              </a:rPr>
              <a:t> is diagnostic for TSC</a:t>
            </a:r>
          </a:p>
          <a:p>
            <a:pPr>
              <a:buFont typeface="Wingdings" panose="05000000000000000000" pitchFamily="2" charset="2"/>
              <a:buNone/>
            </a:pPr>
            <a:r>
              <a:rPr lang="en-GB" altLang="en-US" dirty="0">
                <a:solidFill>
                  <a:srgbClr val="000000"/>
                </a:solidFill>
                <a:ea typeface="ＭＳ Ｐゴシック" panose="020B0600070205080204" pitchFamily="34" charset="-128"/>
              </a:rPr>
              <a:t>*Most TSC-causing mutations are sequence variants that clearly prevent TSC1 or TSC2 protein production. Some mutations compatible with protein production (e.g. some missense changes) are well established as disease causing . Other variants should be considered with caution</a:t>
            </a:r>
            <a:r>
              <a:rPr lang="en-GB" altLang="en-US" dirty="0" smtClean="0">
                <a:solidFill>
                  <a:srgbClr val="000000"/>
                </a:solidFill>
                <a:ea typeface="ＭＳ Ｐゴシック" panose="020B0600070205080204" pitchFamily="34" charset="-128"/>
              </a:rPr>
              <a:t>.</a:t>
            </a:r>
          </a:p>
          <a:p>
            <a:pPr algn="ctr">
              <a:buFont typeface="Wingdings" panose="05000000000000000000" pitchFamily="2" charset="2"/>
              <a:buNone/>
            </a:pPr>
            <a:r>
              <a:rPr lang="en-GB" altLang="en-US" dirty="0" smtClean="0">
                <a:solidFill>
                  <a:srgbClr val="000000"/>
                </a:solidFill>
                <a:ea typeface="ＭＳ Ｐゴシック" panose="020B0600070205080204" pitchFamily="34" charset="-128"/>
              </a:rPr>
              <a:t>No changes to the recommendations from 2012</a:t>
            </a:r>
          </a:p>
          <a:p>
            <a:pPr algn="ctr">
              <a:buFont typeface="Wingdings" panose="05000000000000000000" pitchFamily="2" charset="2"/>
              <a:buNone/>
            </a:pPr>
            <a:r>
              <a:rPr lang="en-GB" altLang="en-US" b="1" dirty="0" smtClean="0">
                <a:solidFill>
                  <a:srgbClr val="000000"/>
                </a:solidFill>
                <a:ea typeface="ＭＳ Ｐゴシック" panose="020B0600070205080204" pitchFamily="34" charset="-128"/>
              </a:rPr>
              <a:t>HOWEVER</a:t>
            </a:r>
          </a:p>
          <a:p>
            <a:pPr algn="ctr">
              <a:buFont typeface="Wingdings" panose="05000000000000000000" pitchFamily="2" charset="2"/>
              <a:buNone/>
            </a:pPr>
            <a:r>
              <a:rPr lang="en-GB" altLang="en-US" dirty="0" smtClean="0">
                <a:solidFill>
                  <a:srgbClr val="000000"/>
                </a:solidFill>
                <a:ea typeface="ＭＳ Ｐゴシック" panose="020B0600070205080204" pitchFamily="34" charset="-128"/>
              </a:rPr>
              <a:t>Greater recognition of variability in TSC and more powerful testing options</a:t>
            </a:r>
            <a:endParaRPr lang="en-GB" altLang="en-US" dirty="0">
              <a:solidFill>
                <a:srgbClr val="000000"/>
              </a:solidFill>
              <a:ea typeface="ＭＳ Ｐゴシック" panose="020B0600070205080204" pitchFamily="34" charset="-128"/>
            </a:endParaRPr>
          </a:p>
          <a:p>
            <a:endParaRPr lang="en-US" dirty="0"/>
          </a:p>
        </p:txBody>
      </p:sp>
    </p:spTree>
    <p:extLst>
      <p:ext uri="{BB962C8B-B14F-4D97-AF65-F5344CB8AC3E}">
        <p14:creationId xmlns:p14="http://schemas.microsoft.com/office/powerpoint/2010/main" val="37878422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685799" y="137160"/>
            <a:ext cx="10528069" cy="1325563"/>
          </a:xfrm>
        </p:spPr>
        <p:txBody>
          <a:bodyPr>
            <a:normAutofit fontScale="90000"/>
          </a:bodyPr>
          <a:lstStyle/>
          <a:p>
            <a:pPr algn="ctr"/>
            <a:r>
              <a:rPr lang="en-US" dirty="0" smtClean="0"/>
              <a:t>Updated Surveillance and Management Recommendations</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8</a:t>
            </a:fld>
            <a:endParaRPr lang="en-US"/>
          </a:p>
        </p:txBody>
      </p:sp>
      <p:sp>
        <p:nvSpPr>
          <p:cNvPr id="3" name="Content Placeholder 2"/>
          <p:cNvSpPr>
            <a:spLocks noGrp="1"/>
          </p:cNvSpPr>
          <p:nvPr>
            <p:ph sz="half" idx="1"/>
          </p:nvPr>
        </p:nvSpPr>
        <p:spPr>
          <a:xfrm>
            <a:off x="685799" y="1595726"/>
            <a:ext cx="10153996" cy="4297995"/>
          </a:xfrm>
        </p:spPr>
        <p:txBody>
          <a:bodyPr>
            <a:normAutofit fontScale="77500" lnSpcReduction="20000"/>
          </a:bodyPr>
          <a:lstStyle/>
          <a:p>
            <a:endParaRPr lang="en-US" altLang="en-US" sz="3900" dirty="0">
              <a:solidFill>
                <a:srgbClr val="000000"/>
              </a:solidFill>
              <a:ea typeface="ＭＳ Ｐゴシック" pitchFamily="34" charset="-128"/>
            </a:endParaRPr>
          </a:p>
          <a:p>
            <a:r>
              <a:rPr lang="en-US" sz="3500" dirty="0" smtClean="0"/>
              <a:t>Provided for: newly diagnosed AND already diagnosed (following)</a:t>
            </a:r>
          </a:p>
          <a:p>
            <a:r>
              <a:rPr lang="en-US" sz="3500" dirty="0" smtClean="0"/>
              <a:t>One to two highlights per organ system</a:t>
            </a:r>
          </a:p>
          <a:p>
            <a:r>
              <a:rPr lang="en-US" sz="3500" dirty="0" smtClean="0"/>
              <a:t>Full article available on line free thanks to </a:t>
            </a:r>
            <a:r>
              <a:rPr lang="en-US" sz="3500" i="1" dirty="0" smtClean="0"/>
              <a:t>Pediatric Neurology </a:t>
            </a:r>
            <a:r>
              <a:rPr lang="en-US" sz="3500" dirty="0" smtClean="0"/>
              <a:t>(Dr. Steve Roach Editor)</a:t>
            </a:r>
          </a:p>
          <a:p>
            <a:r>
              <a:rPr lang="en-US" sz="3500" dirty="0" smtClean="0"/>
              <a:t>Map to other sessions on the organ system</a:t>
            </a:r>
          </a:p>
          <a:p>
            <a:r>
              <a:rPr lang="en-US" sz="3500" dirty="0" smtClean="0"/>
              <a:t>DISCLAIMER: no information about TAND will be presented as Dr. Petrus de </a:t>
            </a:r>
            <a:r>
              <a:rPr lang="en-US" sz="3500" dirty="0" err="1" smtClean="0"/>
              <a:t>Vries</a:t>
            </a:r>
            <a:r>
              <a:rPr lang="en-US" sz="3500" dirty="0" smtClean="0"/>
              <a:t> will speak next </a:t>
            </a:r>
            <a:endParaRPr lang="en-US" sz="3500" dirty="0"/>
          </a:p>
        </p:txBody>
      </p:sp>
    </p:spTree>
    <p:extLst>
      <p:ext uri="{BB962C8B-B14F-4D97-AF65-F5344CB8AC3E}">
        <p14:creationId xmlns:p14="http://schemas.microsoft.com/office/powerpoint/2010/main" val="3428407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685799" y="137160"/>
            <a:ext cx="10528069" cy="1325563"/>
          </a:xfrm>
        </p:spPr>
        <p:txBody>
          <a:bodyPr>
            <a:normAutofit fontScale="90000"/>
          </a:bodyPr>
          <a:lstStyle/>
          <a:p>
            <a:pPr algn="ctr"/>
            <a:r>
              <a:rPr lang="en-US" dirty="0" smtClean="0"/>
              <a:t>Updated Surveillance and Management Recommendations-Overall </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9</a:t>
            </a:fld>
            <a:endParaRPr lang="en-US"/>
          </a:p>
        </p:txBody>
      </p:sp>
      <p:sp>
        <p:nvSpPr>
          <p:cNvPr id="3" name="Content Placeholder 2"/>
          <p:cNvSpPr>
            <a:spLocks noGrp="1"/>
          </p:cNvSpPr>
          <p:nvPr>
            <p:ph sz="half" idx="1"/>
          </p:nvPr>
        </p:nvSpPr>
        <p:spPr>
          <a:xfrm>
            <a:off x="685799" y="1911610"/>
            <a:ext cx="10153996" cy="3940550"/>
          </a:xfrm>
        </p:spPr>
        <p:txBody>
          <a:bodyPr>
            <a:normAutofit/>
          </a:bodyPr>
          <a:lstStyle/>
          <a:p>
            <a:r>
              <a:rPr lang="en-US" altLang="en-US" sz="3900" dirty="0" smtClean="0">
                <a:solidFill>
                  <a:srgbClr val="000000"/>
                </a:solidFill>
                <a:ea typeface="ＭＳ Ｐゴシック" pitchFamily="34" charset="-128"/>
              </a:rPr>
              <a:t>Increased emphasis on early screening for </a:t>
            </a:r>
            <a:r>
              <a:rPr lang="en-US" altLang="en-US" sz="3900" dirty="0">
                <a:solidFill>
                  <a:srgbClr val="000000"/>
                </a:solidFill>
                <a:ea typeface="ＭＳ Ｐゴシック" pitchFamily="34" charset="-128"/>
              </a:rPr>
              <a:t>EEG </a:t>
            </a:r>
            <a:r>
              <a:rPr lang="en-US" altLang="en-US" sz="3900" dirty="0" smtClean="0">
                <a:solidFill>
                  <a:srgbClr val="000000"/>
                </a:solidFill>
                <a:ea typeface="ＭＳ Ｐゴシック" pitchFamily="34" charset="-128"/>
              </a:rPr>
              <a:t>abnormalities</a:t>
            </a:r>
          </a:p>
          <a:p>
            <a:r>
              <a:rPr lang="en-US" altLang="en-US" sz="3900" dirty="0">
                <a:solidFill>
                  <a:srgbClr val="000000"/>
                </a:solidFill>
                <a:ea typeface="ＭＳ Ｐゴシック" pitchFamily="34" charset="-128"/>
              </a:rPr>
              <a:t>E</a:t>
            </a:r>
            <a:r>
              <a:rPr lang="en-US" altLang="en-US" sz="3900" dirty="0" smtClean="0">
                <a:solidFill>
                  <a:srgbClr val="000000"/>
                </a:solidFill>
                <a:ea typeface="ＭＳ Ｐゴシック" pitchFamily="34" charset="-128"/>
              </a:rPr>
              <a:t>nhanced surveillance and management of TSC-associated neuropsychiatric disorders</a:t>
            </a:r>
          </a:p>
          <a:p>
            <a:r>
              <a:rPr lang="en-US" altLang="en-US" sz="3900" dirty="0" smtClean="0">
                <a:solidFill>
                  <a:srgbClr val="000000"/>
                </a:solidFill>
                <a:ea typeface="ＭＳ Ｐゴシック" pitchFamily="34" charset="-128"/>
              </a:rPr>
              <a:t>New medication approvals</a:t>
            </a:r>
            <a:endParaRPr lang="en-US" altLang="en-US" sz="3900" dirty="0">
              <a:solidFill>
                <a:srgbClr val="000000"/>
              </a:solidFill>
              <a:ea typeface="ＭＳ Ｐゴシック" pitchFamily="34" charset="-128"/>
            </a:endParaRPr>
          </a:p>
        </p:txBody>
      </p:sp>
    </p:spTree>
    <p:extLst>
      <p:ext uri="{BB962C8B-B14F-4D97-AF65-F5344CB8AC3E}">
        <p14:creationId xmlns:p14="http://schemas.microsoft.com/office/powerpoint/2010/main" val="33796828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1899459" y="62345"/>
            <a:ext cx="8229600" cy="1325563"/>
          </a:xfrm>
        </p:spPr>
        <p:txBody>
          <a:bodyPr>
            <a:normAutofit/>
          </a:bodyPr>
          <a:lstStyle/>
          <a:p>
            <a:pPr algn="ctr"/>
            <a:r>
              <a:rPr lang="en-US" dirty="0" smtClean="0"/>
              <a:t>Genetics </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10</a:t>
            </a:fld>
            <a:endParaRPr lang="en-US"/>
          </a:p>
        </p:txBody>
      </p:sp>
      <p:sp>
        <p:nvSpPr>
          <p:cNvPr id="3" name="Content Placeholder 2"/>
          <p:cNvSpPr>
            <a:spLocks noGrp="1"/>
          </p:cNvSpPr>
          <p:nvPr>
            <p:ph sz="half" idx="1"/>
          </p:nvPr>
        </p:nvSpPr>
        <p:spPr>
          <a:xfrm>
            <a:off x="594359" y="1470719"/>
            <a:ext cx="11001895" cy="4663755"/>
          </a:xfrm>
        </p:spPr>
        <p:txBody>
          <a:bodyPr>
            <a:normAutofit fontScale="62500" lnSpcReduction="20000"/>
          </a:bodyPr>
          <a:lstStyle/>
          <a:p>
            <a:r>
              <a:rPr lang="en-US" b="1" dirty="0"/>
              <a:t>DISCUSSION: Women's Health Issues for TSC Adults</a:t>
            </a:r>
            <a:r>
              <a:rPr lang="en-US" dirty="0"/>
              <a:t>, </a:t>
            </a:r>
            <a:r>
              <a:rPr lang="en-US" i="1" dirty="0" smtClean="0"/>
              <a:t>Edelweiss, </a:t>
            </a:r>
            <a:r>
              <a:rPr lang="en-US" b="1" dirty="0" smtClean="0"/>
              <a:t>July 29</a:t>
            </a:r>
            <a:r>
              <a:rPr lang="en-US" b="1" baseline="30000" dirty="0" smtClean="0"/>
              <a:t>th</a:t>
            </a:r>
            <a:r>
              <a:rPr lang="en-US" b="1" dirty="0" smtClean="0"/>
              <a:t> (Friday) 1-2:30 </a:t>
            </a:r>
            <a:endParaRPr lang="en-US" b="1" i="1" dirty="0"/>
          </a:p>
          <a:p>
            <a:pPr marL="0" indent="0">
              <a:buNone/>
            </a:pPr>
            <a:r>
              <a:rPr lang="en-US" i="1" dirty="0"/>
              <a:t>Moderator</a:t>
            </a:r>
            <a:r>
              <a:rPr lang="en-US" dirty="0"/>
              <a:t>: Brenda Porter, MD, PhD</a:t>
            </a:r>
          </a:p>
          <a:p>
            <a:pPr marL="0" indent="0">
              <a:buNone/>
            </a:pPr>
            <a:r>
              <a:rPr lang="en-US" i="1" dirty="0"/>
              <a:t>Speakers</a:t>
            </a:r>
            <a:r>
              <a:rPr lang="en-US" dirty="0"/>
              <a:t>: Danielle Clark; Lara </a:t>
            </a:r>
            <a:r>
              <a:rPr lang="en-US" dirty="0" err="1"/>
              <a:t>Friel</a:t>
            </a:r>
            <a:r>
              <a:rPr lang="en-US" dirty="0"/>
              <a:t>, MD, PhD; Lisa Henske, MD;</a:t>
            </a:r>
          </a:p>
          <a:p>
            <a:pPr marL="0" indent="0">
              <a:buNone/>
            </a:pPr>
            <a:r>
              <a:rPr lang="en-US" dirty="0"/>
              <a:t>Hope Northrup, MD; Emily </a:t>
            </a:r>
            <a:r>
              <a:rPr lang="en-US" dirty="0" smtClean="0"/>
              <a:t>Phan</a:t>
            </a:r>
          </a:p>
          <a:p>
            <a:r>
              <a:rPr lang="en-US" b="1" dirty="0"/>
              <a:t>LECTURE: Genetics Made Simple</a:t>
            </a:r>
            <a:r>
              <a:rPr lang="en-US" dirty="0"/>
              <a:t>, </a:t>
            </a:r>
            <a:r>
              <a:rPr lang="en-US" i="1" dirty="0"/>
              <a:t>Grand Ballroom D &amp; </a:t>
            </a:r>
            <a:r>
              <a:rPr lang="en-US" i="1" dirty="0" smtClean="0"/>
              <a:t>E,</a:t>
            </a:r>
            <a:r>
              <a:rPr lang="en-US" dirty="0" smtClean="0"/>
              <a:t> </a:t>
            </a:r>
            <a:r>
              <a:rPr lang="en-US" b="1" dirty="0" smtClean="0"/>
              <a:t>July 29</a:t>
            </a:r>
            <a:r>
              <a:rPr lang="en-US" b="1" baseline="30000" dirty="0" smtClean="0"/>
              <a:t>th</a:t>
            </a:r>
            <a:r>
              <a:rPr lang="en-US" b="1" dirty="0" smtClean="0"/>
              <a:t> (Friday) 3-4:30</a:t>
            </a:r>
            <a:endParaRPr lang="en-US" i="1" dirty="0"/>
          </a:p>
          <a:p>
            <a:pPr marL="0" indent="0">
              <a:buNone/>
            </a:pPr>
            <a:r>
              <a:rPr lang="en-US" i="1" dirty="0"/>
              <a:t>Moderator: </a:t>
            </a:r>
            <a:r>
              <a:rPr lang="en-US" dirty="0"/>
              <a:t>Steven </a:t>
            </a:r>
            <a:r>
              <a:rPr lang="en-US" dirty="0" err="1"/>
              <a:t>Sparagana</a:t>
            </a:r>
            <a:r>
              <a:rPr lang="en-US" dirty="0"/>
              <a:t>, MD</a:t>
            </a:r>
          </a:p>
          <a:p>
            <a:pPr marL="0" indent="0">
              <a:buNone/>
            </a:pPr>
            <a:r>
              <a:rPr lang="en-US" i="1" dirty="0"/>
              <a:t>Speakers: </a:t>
            </a:r>
            <a:r>
              <a:rPr lang="en-US" dirty="0"/>
              <a:t>Jennifer Glass, MS, CGC, LGC; Hope Northrup, </a:t>
            </a:r>
            <a:r>
              <a:rPr lang="en-US" dirty="0" smtClean="0"/>
              <a:t>MD; </a:t>
            </a:r>
            <a:r>
              <a:rPr lang="en-US" dirty="0" err="1" smtClean="0"/>
              <a:t>Zacil</a:t>
            </a:r>
            <a:r>
              <a:rPr lang="en-US" dirty="0" smtClean="0"/>
              <a:t>-Ha </a:t>
            </a:r>
            <a:r>
              <a:rPr lang="en-US" dirty="0" err="1"/>
              <a:t>Vilchis</a:t>
            </a:r>
            <a:r>
              <a:rPr lang="en-US" dirty="0"/>
              <a:t> Zapata, </a:t>
            </a:r>
            <a:r>
              <a:rPr lang="en-US" dirty="0" smtClean="0"/>
              <a:t>MD</a:t>
            </a:r>
          </a:p>
          <a:p>
            <a:r>
              <a:rPr lang="en-US" b="1" dirty="0"/>
              <a:t>PANEL: Genetics, Reproductive Issues and Impact </a:t>
            </a:r>
            <a:r>
              <a:rPr lang="en-US" b="1" dirty="0" smtClean="0"/>
              <a:t>on Relationships</a:t>
            </a:r>
            <a:r>
              <a:rPr lang="en-US" dirty="0"/>
              <a:t>, </a:t>
            </a:r>
            <a:r>
              <a:rPr lang="en-US" i="1" dirty="0"/>
              <a:t>Grand Ballroom </a:t>
            </a:r>
            <a:r>
              <a:rPr lang="en-US" i="1" dirty="0" smtClean="0"/>
              <a:t>A, </a:t>
            </a:r>
            <a:r>
              <a:rPr lang="en-US" b="1" dirty="0" smtClean="0"/>
              <a:t>July 30</a:t>
            </a:r>
            <a:r>
              <a:rPr lang="en-US" b="1" baseline="30000" dirty="0" smtClean="0"/>
              <a:t>th</a:t>
            </a:r>
            <a:r>
              <a:rPr lang="en-US" b="1" dirty="0" smtClean="0"/>
              <a:t> (Saturday) 1-2:30</a:t>
            </a:r>
            <a:endParaRPr lang="en-US" b="1" dirty="0"/>
          </a:p>
          <a:p>
            <a:pPr marL="0" indent="0">
              <a:buNone/>
            </a:pPr>
            <a:r>
              <a:rPr lang="sv-SE" i="1" dirty="0"/>
              <a:t>Moderator: </a:t>
            </a:r>
            <a:r>
              <a:rPr lang="sv-SE" dirty="0"/>
              <a:t>Joshua Samuels, MD, MPH</a:t>
            </a:r>
          </a:p>
          <a:p>
            <a:pPr marL="0" indent="0">
              <a:buNone/>
            </a:pPr>
            <a:r>
              <a:rPr lang="en-US" i="1" dirty="0"/>
              <a:t>Panelists: </a:t>
            </a:r>
            <a:r>
              <a:rPr lang="en-US" dirty="0"/>
              <a:t>Lara </a:t>
            </a:r>
            <a:r>
              <a:rPr lang="en-US" dirty="0" err="1"/>
              <a:t>Friel</a:t>
            </a:r>
            <a:r>
              <a:rPr lang="en-US" dirty="0"/>
              <a:t>, MD, PhD; Jennifer Glass, MS, CGC, </a:t>
            </a:r>
            <a:r>
              <a:rPr lang="en-US" dirty="0" smtClean="0"/>
              <a:t>LGC; Angela </a:t>
            </a:r>
            <a:r>
              <a:rPr lang="en-US" dirty="0"/>
              <a:t>Peron, MD</a:t>
            </a:r>
          </a:p>
        </p:txBody>
      </p:sp>
    </p:spTree>
    <p:extLst>
      <p:ext uri="{BB962C8B-B14F-4D97-AF65-F5344CB8AC3E}">
        <p14:creationId xmlns:p14="http://schemas.microsoft.com/office/powerpoint/2010/main" val="2948882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685799" y="137160"/>
            <a:ext cx="10528069" cy="1325563"/>
          </a:xfrm>
        </p:spPr>
        <p:txBody>
          <a:bodyPr>
            <a:normAutofit/>
          </a:bodyPr>
          <a:lstStyle/>
          <a:p>
            <a:pPr algn="ctr"/>
            <a:r>
              <a:rPr lang="en-US" dirty="0" smtClean="0"/>
              <a:t>Brain and Tumors</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11</a:t>
            </a:fld>
            <a:endParaRPr lang="en-US"/>
          </a:p>
        </p:txBody>
      </p:sp>
      <p:sp>
        <p:nvSpPr>
          <p:cNvPr id="3" name="Content Placeholder 2"/>
          <p:cNvSpPr>
            <a:spLocks noGrp="1"/>
          </p:cNvSpPr>
          <p:nvPr>
            <p:ph sz="half" idx="1"/>
          </p:nvPr>
        </p:nvSpPr>
        <p:spPr>
          <a:xfrm>
            <a:off x="685799" y="1595726"/>
            <a:ext cx="10153996" cy="4297995"/>
          </a:xfrm>
        </p:spPr>
        <p:txBody>
          <a:bodyPr>
            <a:normAutofit fontScale="77500" lnSpcReduction="20000"/>
          </a:bodyPr>
          <a:lstStyle/>
          <a:p>
            <a:r>
              <a:rPr lang="en-US" altLang="en-US" sz="3900" dirty="0" smtClean="0">
                <a:solidFill>
                  <a:srgbClr val="000000"/>
                </a:solidFill>
                <a:ea typeface="ＭＳ Ｐゴシック" pitchFamily="34" charset="-128"/>
              </a:rPr>
              <a:t>Brain MRI (CT if not available) with and without contrast </a:t>
            </a:r>
          </a:p>
          <a:p>
            <a:r>
              <a:rPr lang="en-US" altLang="en-US" sz="3900" dirty="0" smtClean="0">
                <a:solidFill>
                  <a:srgbClr val="000000"/>
                </a:solidFill>
                <a:ea typeface="ＭＳ Ｐゴシック" pitchFamily="34" charset="-128"/>
              </a:rPr>
              <a:t>Imaging 1-3 years depending on brain findings until 25 years old; imaging thereafter if known SEGA or neuro </a:t>
            </a:r>
            <a:r>
              <a:rPr lang="en-US" altLang="en-US" sz="3900" dirty="0" err="1" smtClean="0">
                <a:solidFill>
                  <a:srgbClr val="000000"/>
                </a:solidFill>
                <a:ea typeface="ＭＳ Ｐゴシック" pitchFamily="34" charset="-128"/>
              </a:rPr>
              <a:t>sxs</a:t>
            </a:r>
            <a:endParaRPr lang="en-US" altLang="en-US" sz="3900" dirty="0" smtClean="0">
              <a:solidFill>
                <a:srgbClr val="000000"/>
              </a:solidFill>
              <a:ea typeface="ＭＳ Ｐゴシック" pitchFamily="34" charset="-128"/>
            </a:endParaRPr>
          </a:p>
          <a:p>
            <a:r>
              <a:rPr lang="en-US" altLang="en-US" sz="3900" dirty="0" smtClean="0">
                <a:solidFill>
                  <a:srgbClr val="000000"/>
                </a:solidFill>
                <a:ea typeface="ＭＳ Ｐゴシック" pitchFamily="34" charset="-128"/>
              </a:rPr>
              <a:t>Surgery for SEGA if acute deterioration</a:t>
            </a:r>
          </a:p>
          <a:p>
            <a:r>
              <a:rPr lang="en-US" altLang="en-US" sz="3900" dirty="0" smtClean="0">
                <a:solidFill>
                  <a:srgbClr val="000000"/>
                </a:solidFill>
                <a:ea typeface="ＭＳ Ｐゴシック" pitchFamily="34" charset="-128"/>
              </a:rPr>
              <a:t>Medical therapy (</a:t>
            </a:r>
            <a:r>
              <a:rPr lang="en-US" altLang="en-US" sz="3900" dirty="0" err="1" smtClean="0">
                <a:solidFill>
                  <a:srgbClr val="000000"/>
                </a:solidFill>
                <a:ea typeface="ＭＳ Ｐゴシック" pitchFamily="34" charset="-128"/>
              </a:rPr>
              <a:t>mTORis</a:t>
            </a:r>
            <a:r>
              <a:rPr lang="en-US" altLang="en-US" sz="3900" dirty="0" smtClean="0">
                <a:solidFill>
                  <a:srgbClr val="000000"/>
                </a:solidFill>
                <a:ea typeface="ＭＳ Ｐゴシック" pitchFamily="34" charset="-128"/>
              </a:rPr>
              <a:t>) or surgery (decision to make between patient and care providers) if asymptomatic growing or large SEGAs; secondary benefit is </a:t>
            </a:r>
            <a:r>
              <a:rPr lang="en-US" altLang="en-US" sz="3900" dirty="0" err="1" smtClean="0">
                <a:solidFill>
                  <a:srgbClr val="000000"/>
                </a:solidFill>
                <a:ea typeface="ＭＳ Ｐゴシック" pitchFamily="34" charset="-128"/>
              </a:rPr>
              <a:t>tx</a:t>
            </a:r>
            <a:r>
              <a:rPr lang="en-US" altLang="en-US" sz="3900" dirty="0" smtClean="0">
                <a:solidFill>
                  <a:srgbClr val="000000"/>
                </a:solidFill>
                <a:ea typeface="ＭＳ Ｐゴシック" pitchFamily="34" charset="-128"/>
              </a:rPr>
              <a:t> of other TSC-associated medical issues</a:t>
            </a:r>
            <a:endParaRPr lang="en-US" altLang="en-US" sz="3900" dirty="0">
              <a:solidFill>
                <a:srgbClr val="000000"/>
              </a:solidFill>
              <a:ea typeface="ＭＳ Ｐゴシック" pitchFamily="34" charset="-128"/>
            </a:endParaRPr>
          </a:p>
        </p:txBody>
      </p:sp>
    </p:spTree>
    <p:extLst>
      <p:ext uri="{BB962C8B-B14F-4D97-AF65-F5344CB8AC3E}">
        <p14:creationId xmlns:p14="http://schemas.microsoft.com/office/powerpoint/2010/main" val="5382626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1766455" y="137160"/>
            <a:ext cx="8229600" cy="1325563"/>
          </a:xfrm>
        </p:spPr>
        <p:txBody>
          <a:bodyPr>
            <a:normAutofit/>
          </a:bodyPr>
          <a:lstStyle/>
          <a:p>
            <a:pPr algn="ctr"/>
            <a:r>
              <a:rPr lang="en-US" dirty="0" smtClean="0"/>
              <a:t>Brain and Tumors </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12</a:t>
            </a:fld>
            <a:endParaRPr lang="en-US"/>
          </a:p>
        </p:txBody>
      </p:sp>
      <p:sp>
        <p:nvSpPr>
          <p:cNvPr id="3" name="Content Placeholder 2"/>
          <p:cNvSpPr>
            <a:spLocks noGrp="1"/>
          </p:cNvSpPr>
          <p:nvPr>
            <p:ph sz="half" idx="1"/>
          </p:nvPr>
        </p:nvSpPr>
        <p:spPr>
          <a:xfrm>
            <a:off x="685800" y="1969801"/>
            <a:ext cx="10153996" cy="3641292"/>
          </a:xfrm>
        </p:spPr>
        <p:txBody>
          <a:bodyPr>
            <a:normAutofit/>
          </a:bodyPr>
          <a:lstStyle/>
          <a:p>
            <a:r>
              <a:rPr lang="en-US" b="1" dirty="0" smtClean="0"/>
              <a:t>PANEL</a:t>
            </a:r>
            <a:r>
              <a:rPr lang="en-US" b="1" dirty="0"/>
              <a:t>: Surgical Approaches and Assessments for Epilepsy </a:t>
            </a:r>
            <a:r>
              <a:rPr lang="en-US" b="1" dirty="0" smtClean="0"/>
              <a:t>and SEGA</a:t>
            </a:r>
            <a:r>
              <a:rPr lang="en-US" dirty="0"/>
              <a:t>, </a:t>
            </a:r>
            <a:r>
              <a:rPr lang="en-US" i="1" dirty="0"/>
              <a:t>Grand Ballroom </a:t>
            </a:r>
            <a:r>
              <a:rPr lang="en-US" i="1" dirty="0" smtClean="0"/>
              <a:t>A; </a:t>
            </a:r>
            <a:r>
              <a:rPr lang="en-US" b="1" dirty="0"/>
              <a:t>July 29</a:t>
            </a:r>
            <a:r>
              <a:rPr lang="en-US" b="1" baseline="30000" dirty="0"/>
              <a:t>th</a:t>
            </a:r>
            <a:r>
              <a:rPr lang="en-US" b="1" dirty="0"/>
              <a:t> (Friday) 1:00 p.m. – 2:30 </a:t>
            </a:r>
            <a:endParaRPr lang="en-US" b="1" dirty="0" smtClean="0"/>
          </a:p>
          <a:p>
            <a:pPr marL="0" indent="0">
              <a:buNone/>
            </a:pPr>
            <a:r>
              <a:rPr lang="en-US" i="1" dirty="0" smtClean="0"/>
              <a:t>Moderator</a:t>
            </a:r>
            <a:r>
              <a:rPr lang="en-US" i="1" dirty="0"/>
              <a:t>: </a:t>
            </a:r>
            <a:r>
              <a:rPr lang="en-US" dirty="0"/>
              <a:t>Dan Curry, MD</a:t>
            </a:r>
          </a:p>
          <a:p>
            <a:pPr marL="0" indent="0">
              <a:buNone/>
            </a:pPr>
            <a:r>
              <a:rPr lang="en-US" i="1" dirty="0"/>
              <a:t>Panelists: </a:t>
            </a:r>
            <a:r>
              <a:rPr lang="en-US" dirty="0"/>
              <a:t>Jeffrey Blount, MD; </a:t>
            </a:r>
            <a:r>
              <a:rPr lang="en-US" dirty="0" err="1"/>
              <a:t>Asim</a:t>
            </a:r>
            <a:r>
              <a:rPr lang="en-US" dirty="0"/>
              <a:t> </a:t>
            </a:r>
            <a:r>
              <a:rPr lang="en-US" dirty="0" err="1"/>
              <a:t>Choudhri</a:t>
            </a:r>
            <a:r>
              <a:rPr lang="en-US" dirty="0"/>
              <a:t>, MD; Gerald </a:t>
            </a:r>
            <a:r>
              <a:rPr lang="en-US" dirty="0" smtClean="0"/>
              <a:t>Grant, MD</a:t>
            </a:r>
            <a:r>
              <a:rPr lang="en-US" dirty="0"/>
              <a:t>; Howard Weiner, MD</a:t>
            </a:r>
          </a:p>
        </p:txBody>
      </p:sp>
    </p:spTree>
    <p:extLst>
      <p:ext uri="{BB962C8B-B14F-4D97-AF65-F5344CB8AC3E}">
        <p14:creationId xmlns:p14="http://schemas.microsoft.com/office/powerpoint/2010/main" val="8453239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685799" y="137160"/>
            <a:ext cx="10528069" cy="1325563"/>
          </a:xfrm>
        </p:spPr>
        <p:txBody>
          <a:bodyPr>
            <a:normAutofit/>
          </a:bodyPr>
          <a:lstStyle/>
          <a:p>
            <a:pPr algn="ctr"/>
            <a:r>
              <a:rPr lang="en-US" dirty="0" smtClean="0"/>
              <a:t>Brain and Seizures</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13</a:t>
            </a:fld>
            <a:endParaRPr lang="en-US"/>
          </a:p>
        </p:txBody>
      </p:sp>
      <p:sp>
        <p:nvSpPr>
          <p:cNvPr id="3" name="Content Placeholder 2"/>
          <p:cNvSpPr>
            <a:spLocks noGrp="1"/>
          </p:cNvSpPr>
          <p:nvPr>
            <p:ph sz="half" idx="1"/>
          </p:nvPr>
        </p:nvSpPr>
        <p:spPr>
          <a:xfrm>
            <a:off x="685798" y="1595726"/>
            <a:ext cx="10943707" cy="4688696"/>
          </a:xfrm>
        </p:spPr>
        <p:txBody>
          <a:bodyPr>
            <a:normAutofit fontScale="92500" lnSpcReduction="20000"/>
          </a:bodyPr>
          <a:lstStyle/>
          <a:p>
            <a:r>
              <a:rPr lang="en-US" altLang="en-US" dirty="0" smtClean="0">
                <a:solidFill>
                  <a:srgbClr val="000000"/>
                </a:solidFill>
                <a:ea typeface="ＭＳ Ｐゴシック" pitchFamily="34" charset="-128"/>
              </a:rPr>
              <a:t>Routine EEG every 6 weeks until 12 months; then every 3 months until 24 months</a:t>
            </a:r>
          </a:p>
          <a:p>
            <a:r>
              <a:rPr lang="en-US" altLang="en-US" dirty="0" smtClean="0">
                <a:solidFill>
                  <a:srgbClr val="000000"/>
                </a:solidFill>
                <a:ea typeface="ＭＳ Ｐゴシック" pitchFamily="34" charset="-128"/>
              </a:rPr>
              <a:t>Abnormal EEG often precedes clinical seizures</a:t>
            </a:r>
          </a:p>
          <a:p>
            <a:r>
              <a:rPr lang="en-US" altLang="en-US" dirty="0" err="1" smtClean="0">
                <a:solidFill>
                  <a:srgbClr val="000000"/>
                </a:solidFill>
                <a:ea typeface="ＭＳ Ｐゴシック" pitchFamily="34" charset="-128"/>
              </a:rPr>
              <a:t>Vigabatrin</a:t>
            </a:r>
            <a:r>
              <a:rPr lang="en-US" altLang="en-US" dirty="0" smtClean="0">
                <a:solidFill>
                  <a:srgbClr val="000000"/>
                </a:solidFill>
                <a:ea typeface="ＭＳ Ｐゴシック" pitchFamily="34" charset="-128"/>
              </a:rPr>
              <a:t> first-line fo</a:t>
            </a:r>
            <a:r>
              <a:rPr lang="en-US" altLang="en-US" dirty="0">
                <a:solidFill>
                  <a:srgbClr val="000000"/>
                </a:solidFill>
                <a:ea typeface="ＭＳ Ｐゴシック" pitchFamily="34" charset="-128"/>
              </a:rPr>
              <a:t>r</a:t>
            </a:r>
            <a:r>
              <a:rPr lang="en-US" altLang="en-US" dirty="0" smtClean="0">
                <a:solidFill>
                  <a:srgbClr val="000000"/>
                </a:solidFill>
                <a:ea typeface="ＭＳ Ｐゴシック" pitchFamily="34" charset="-128"/>
              </a:rPr>
              <a:t> infantile spasms; ACTH or prednisolone if no improvement with </a:t>
            </a:r>
            <a:r>
              <a:rPr lang="en-US" altLang="en-US" dirty="0" err="1" smtClean="0">
                <a:solidFill>
                  <a:srgbClr val="000000"/>
                </a:solidFill>
                <a:ea typeface="ＭＳ Ｐゴシック" pitchFamily="34" charset="-128"/>
              </a:rPr>
              <a:t>Vigabatrin</a:t>
            </a:r>
            <a:r>
              <a:rPr lang="en-US" altLang="en-US" dirty="0" smtClean="0">
                <a:solidFill>
                  <a:srgbClr val="000000"/>
                </a:solidFill>
                <a:ea typeface="ＭＳ Ｐゴシック" pitchFamily="34" charset="-128"/>
              </a:rPr>
              <a:t> after 2 weeks</a:t>
            </a:r>
          </a:p>
          <a:p>
            <a:r>
              <a:rPr lang="en-US" altLang="en-US" dirty="0" smtClean="0">
                <a:solidFill>
                  <a:srgbClr val="000000"/>
                </a:solidFill>
                <a:ea typeface="ＭＳ Ｐゴシック" pitchFamily="34" charset="-128"/>
              </a:rPr>
              <a:t>For other seizures, usual AEDs</a:t>
            </a:r>
          </a:p>
          <a:p>
            <a:r>
              <a:rPr lang="en-US" altLang="en-US" dirty="0" err="1" smtClean="0">
                <a:solidFill>
                  <a:srgbClr val="000000"/>
                </a:solidFill>
                <a:ea typeface="ＭＳ Ｐゴシック" pitchFamily="34" charset="-128"/>
              </a:rPr>
              <a:t>Everolimus</a:t>
            </a:r>
            <a:r>
              <a:rPr lang="en-US" altLang="en-US" dirty="0" smtClean="0">
                <a:solidFill>
                  <a:srgbClr val="000000"/>
                </a:solidFill>
                <a:ea typeface="ＭＳ Ｐゴシック" pitchFamily="34" charset="-128"/>
              </a:rPr>
              <a:t> and a specific </a:t>
            </a:r>
            <a:r>
              <a:rPr lang="en-US" altLang="en-US" dirty="0" err="1" smtClean="0">
                <a:solidFill>
                  <a:srgbClr val="000000"/>
                </a:solidFill>
                <a:ea typeface="ＭＳ Ｐゴシック" pitchFamily="34" charset="-128"/>
              </a:rPr>
              <a:t>cannabidiol</a:t>
            </a:r>
            <a:r>
              <a:rPr lang="en-US" altLang="en-US" dirty="0" smtClean="0">
                <a:solidFill>
                  <a:srgbClr val="000000"/>
                </a:solidFill>
                <a:ea typeface="ＭＳ Ｐゴシック" pitchFamily="34" charset="-128"/>
              </a:rPr>
              <a:t> formulation approved for use in TSC-associated epilepsy</a:t>
            </a:r>
          </a:p>
          <a:p>
            <a:r>
              <a:rPr lang="en-US" altLang="en-US" dirty="0" smtClean="0">
                <a:solidFill>
                  <a:srgbClr val="000000"/>
                </a:solidFill>
                <a:ea typeface="ＭＳ Ｐゴシック" pitchFamily="34" charset="-128"/>
              </a:rPr>
              <a:t>Epilepsy surgery should be considered with refractory epilepsy early on (especially if regression is occurring); particularly after failing 3 AEDs</a:t>
            </a:r>
          </a:p>
          <a:p>
            <a:endParaRPr lang="en-US" altLang="en-US" sz="3900" dirty="0">
              <a:solidFill>
                <a:srgbClr val="000000"/>
              </a:solidFill>
              <a:ea typeface="ＭＳ Ｐゴシック" pitchFamily="34" charset="-128"/>
            </a:endParaRPr>
          </a:p>
        </p:txBody>
      </p:sp>
    </p:spTree>
    <p:extLst>
      <p:ext uri="{BB962C8B-B14F-4D97-AF65-F5344CB8AC3E}">
        <p14:creationId xmlns:p14="http://schemas.microsoft.com/office/powerpoint/2010/main" val="25262491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1425633" y="0"/>
            <a:ext cx="8229600" cy="1325563"/>
          </a:xfrm>
        </p:spPr>
        <p:txBody>
          <a:bodyPr>
            <a:normAutofit/>
          </a:bodyPr>
          <a:lstStyle/>
          <a:p>
            <a:pPr algn="ctr"/>
            <a:r>
              <a:rPr lang="en-US" dirty="0" smtClean="0"/>
              <a:t>Brain and Seizures </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14</a:t>
            </a:fld>
            <a:endParaRPr lang="en-US"/>
          </a:p>
        </p:txBody>
      </p:sp>
      <p:sp>
        <p:nvSpPr>
          <p:cNvPr id="3" name="Content Placeholder 2"/>
          <p:cNvSpPr>
            <a:spLocks noGrp="1"/>
          </p:cNvSpPr>
          <p:nvPr>
            <p:ph sz="half" idx="1"/>
          </p:nvPr>
        </p:nvSpPr>
        <p:spPr>
          <a:xfrm>
            <a:off x="232757" y="1188720"/>
            <a:ext cx="11504814" cy="5771467"/>
          </a:xfrm>
        </p:spPr>
        <p:txBody>
          <a:bodyPr>
            <a:normAutofit/>
          </a:bodyPr>
          <a:lstStyle/>
          <a:p>
            <a:r>
              <a:rPr lang="en-US" sz="2000" b="1" dirty="0"/>
              <a:t>SPECIALTY: Using Technology to Your Advantage: </a:t>
            </a:r>
            <a:r>
              <a:rPr lang="en-US" sz="2000" b="1" dirty="0" smtClean="0"/>
              <a:t>Seizure Monitoring</a:t>
            </a:r>
            <a:r>
              <a:rPr lang="en-US" sz="2000" b="1" dirty="0"/>
              <a:t>, Empowering Communication for </a:t>
            </a:r>
            <a:r>
              <a:rPr lang="en-US" sz="2000" b="1" dirty="0" smtClean="0"/>
              <a:t>the Nonverbal</a:t>
            </a:r>
            <a:r>
              <a:rPr lang="en-US" sz="2000" b="1" dirty="0"/>
              <a:t>, and Futuristic Medical Care</a:t>
            </a:r>
            <a:r>
              <a:rPr lang="en-US" sz="2000" dirty="0"/>
              <a:t>, </a:t>
            </a:r>
            <a:r>
              <a:rPr lang="en-US" sz="2000" i="1" dirty="0"/>
              <a:t>Grand </a:t>
            </a:r>
            <a:r>
              <a:rPr lang="en-US" sz="2000" i="1" dirty="0" smtClean="0"/>
              <a:t>Ballroom B, </a:t>
            </a:r>
            <a:r>
              <a:rPr lang="en-US" sz="2000" b="1" dirty="0" smtClean="0"/>
              <a:t>July 29</a:t>
            </a:r>
            <a:r>
              <a:rPr lang="en-US" sz="2000" b="1" baseline="30000" dirty="0" smtClean="0"/>
              <a:t>th</a:t>
            </a:r>
            <a:r>
              <a:rPr lang="en-US" sz="2000" b="1" dirty="0"/>
              <a:t> </a:t>
            </a:r>
            <a:r>
              <a:rPr lang="en-US" sz="2000" b="1" dirty="0" smtClean="0"/>
              <a:t>(Friday) 10:30-12:00</a:t>
            </a:r>
            <a:endParaRPr lang="en-US" sz="2000" b="1" dirty="0"/>
          </a:p>
          <a:p>
            <a:pPr marL="0" indent="0">
              <a:buNone/>
            </a:pPr>
            <a:r>
              <a:rPr lang="en-US" sz="2000" i="1" dirty="0"/>
              <a:t>Moderator: </a:t>
            </a:r>
            <a:r>
              <a:rPr lang="en-US" sz="2000" dirty="0"/>
              <a:t>M. Scott Perry, MD</a:t>
            </a:r>
          </a:p>
          <a:p>
            <a:pPr marL="0" indent="0">
              <a:buNone/>
            </a:pPr>
            <a:r>
              <a:rPr lang="en-US" sz="2000" i="1" dirty="0"/>
              <a:t>Speakers: </a:t>
            </a:r>
            <a:r>
              <a:rPr lang="en-US" sz="2000" dirty="0"/>
              <a:t>Debora Moritz, Rob Moss, Rahul </a:t>
            </a:r>
            <a:r>
              <a:rPr lang="en-US" sz="2000" dirty="0" err="1" smtClean="0"/>
              <a:t>Vipparthi</a:t>
            </a:r>
            <a:endParaRPr lang="en-US" sz="2000" dirty="0" smtClean="0"/>
          </a:p>
          <a:p>
            <a:r>
              <a:rPr lang="en-US" sz="2000" b="1" dirty="0"/>
              <a:t>LECTURE: Seizure Types and Treatments</a:t>
            </a:r>
            <a:r>
              <a:rPr lang="en-US" sz="2000" dirty="0"/>
              <a:t>, </a:t>
            </a:r>
            <a:r>
              <a:rPr lang="en-US" sz="2000" i="1" dirty="0"/>
              <a:t>Grand Ballroom D &amp; </a:t>
            </a:r>
            <a:r>
              <a:rPr lang="en-US" sz="2000" i="1" dirty="0" smtClean="0"/>
              <a:t>E,</a:t>
            </a:r>
            <a:r>
              <a:rPr lang="en-US" sz="2000" dirty="0" smtClean="0"/>
              <a:t> </a:t>
            </a:r>
            <a:r>
              <a:rPr lang="en-US" sz="2000" b="1" dirty="0" smtClean="0"/>
              <a:t>July 29</a:t>
            </a:r>
            <a:r>
              <a:rPr lang="en-US" sz="2000" b="1" baseline="30000" dirty="0" smtClean="0"/>
              <a:t>th</a:t>
            </a:r>
            <a:r>
              <a:rPr lang="en-US" sz="2000" b="1" dirty="0" smtClean="0"/>
              <a:t> (Friday) 10:30-12</a:t>
            </a:r>
            <a:endParaRPr lang="en-US" sz="2000" b="1" i="1" dirty="0"/>
          </a:p>
          <a:p>
            <a:pPr marL="0" indent="0">
              <a:buNone/>
            </a:pPr>
            <a:r>
              <a:rPr lang="en-US" sz="2000" i="1" dirty="0"/>
              <a:t>Moderator: </a:t>
            </a:r>
            <a:r>
              <a:rPr lang="en-US" sz="2000" dirty="0" err="1"/>
              <a:t>Rohini</a:t>
            </a:r>
            <a:r>
              <a:rPr lang="en-US" sz="2000" dirty="0"/>
              <a:t> Coorg, MD</a:t>
            </a:r>
          </a:p>
          <a:p>
            <a:pPr marL="0" indent="0">
              <a:buNone/>
            </a:pPr>
            <a:r>
              <a:rPr lang="en-US" sz="2000" i="1" dirty="0"/>
              <a:t>Speakers: </a:t>
            </a:r>
            <a:r>
              <a:rPr lang="en-US" sz="2000" dirty="0"/>
              <a:t>Mark </a:t>
            </a:r>
            <a:r>
              <a:rPr lang="en-US" sz="2000" dirty="0" err="1"/>
              <a:t>Keezer</a:t>
            </a:r>
            <a:r>
              <a:rPr lang="en-US" sz="2000" dirty="0"/>
              <a:t>, MDCM, PhD; Elizabeth Thiele, MD, </a:t>
            </a:r>
            <a:r>
              <a:rPr lang="en-US" sz="2000" dirty="0" smtClean="0"/>
              <a:t>PhD; Jim </a:t>
            </a:r>
            <a:r>
              <a:rPr lang="en-US" sz="2000" dirty="0" err="1"/>
              <a:t>Wheless</a:t>
            </a:r>
            <a:r>
              <a:rPr lang="en-US" sz="2000" dirty="0"/>
              <a:t>, </a:t>
            </a:r>
            <a:r>
              <a:rPr lang="en-US" sz="2000" dirty="0" smtClean="0"/>
              <a:t>MD</a:t>
            </a:r>
          </a:p>
          <a:p>
            <a:r>
              <a:rPr lang="en-US" sz="2000" b="1" dirty="0"/>
              <a:t>DISCUSSION: Preparing Your Family for Epilepsy </a:t>
            </a:r>
            <a:r>
              <a:rPr lang="en-US" sz="2000" b="1" dirty="0" smtClean="0"/>
              <a:t>Surgical Evaluation </a:t>
            </a:r>
            <a:r>
              <a:rPr lang="en-US" sz="2000" b="1" dirty="0"/>
              <a:t>and Surgery</a:t>
            </a:r>
            <a:r>
              <a:rPr lang="en-US" sz="2000" dirty="0"/>
              <a:t>, </a:t>
            </a:r>
            <a:r>
              <a:rPr lang="en-US" sz="2000" i="1" dirty="0" smtClean="0"/>
              <a:t>Edelweiss, </a:t>
            </a:r>
            <a:r>
              <a:rPr lang="en-US" sz="2000" b="1" dirty="0" smtClean="0"/>
              <a:t>July 29</a:t>
            </a:r>
            <a:r>
              <a:rPr lang="en-US" sz="2000" b="1" baseline="30000" dirty="0" smtClean="0"/>
              <a:t>th</a:t>
            </a:r>
            <a:r>
              <a:rPr lang="en-US" sz="2000" b="1" dirty="0" smtClean="0"/>
              <a:t> (Friday) 10:30-12</a:t>
            </a:r>
            <a:endParaRPr lang="en-US" sz="2000" b="1" i="1" dirty="0"/>
          </a:p>
          <a:p>
            <a:pPr marL="0" indent="0">
              <a:buNone/>
            </a:pPr>
            <a:r>
              <a:rPr lang="en-US" sz="2000" i="1" dirty="0"/>
              <a:t>Moderator</a:t>
            </a:r>
            <a:r>
              <a:rPr lang="en-US" sz="2000" dirty="0"/>
              <a:t>: Brenda Porter, MD, PhD</a:t>
            </a:r>
          </a:p>
          <a:p>
            <a:pPr marL="0" indent="0">
              <a:buNone/>
            </a:pPr>
            <a:r>
              <a:rPr lang="en-US" sz="2000" i="1" dirty="0"/>
              <a:t>Speakers</a:t>
            </a:r>
            <a:r>
              <a:rPr lang="en-US" sz="2000" dirty="0"/>
              <a:t>: Bridget Britt; Gerald Grant, MD; Dave and </a:t>
            </a:r>
            <a:r>
              <a:rPr lang="en-US" sz="2000" dirty="0" smtClean="0"/>
              <a:t>Rachel Johnson</a:t>
            </a:r>
          </a:p>
        </p:txBody>
      </p:sp>
    </p:spTree>
    <p:extLst>
      <p:ext uri="{BB962C8B-B14F-4D97-AF65-F5344CB8AC3E}">
        <p14:creationId xmlns:p14="http://schemas.microsoft.com/office/powerpoint/2010/main" val="15293654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1533698" y="-70658"/>
            <a:ext cx="8229600" cy="1325563"/>
          </a:xfrm>
        </p:spPr>
        <p:txBody>
          <a:bodyPr>
            <a:normAutofit/>
          </a:bodyPr>
          <a:lstStyle/>
          <a:p>
            <a:pPr algn="ctr"/>
            <a:r>
              <a:rPr lang="en-US" dirty="0" smtClean="0"/>
              <a:t>Brain and Seizures </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15</a:t>
            </a:fld>
            <a:endParaRPr lang="en-US"/>
          </a:p>
        </p:txBody>
      </p:sp>
      <p:sp>
        <p:nvSpPr>
          <p:cNvPr id="3" name="Content Placeholder 2"/>
          <p:cNvSpPr>
            <a:spLocks noGrp="1"/>
          </p:cNvSpPr>
          <p:nvPr>
            <p:ph sz="half" idx="1"/>
          </p:nvPr>
        </p:nvSpPr>
        <p:spPr>
          <a:xfrm>
            <a:off x="299259" y="976904"/>
            <a:ext cx="11504814" cy="5771467"/>
          </a:xfrm>
        </p:spPr>
        <p:txBody>
          <a:bodyPr>
            <a:normAutofit/>
          </a:bodyPr>
          <a:lstStyle/>
          <a:p>
            <a:r>
              <a:rPr lang="en-US" sz="2000" b="1" dirty="0" smtClean="0"/>
              <a:t>WORKSHOP</a:t>
            </a:r>
            <a:r>
              <a:rPr lang="en-US" sz="2000" b="1" dirty="0"/>
              <a:t>: Seizure Action Plans and Rescue Meds</a:t>
            </a:r>
            <a:r>
              <a:rPr lang="en-US" sz="2000" dirty="0"/>
              <a:t>, </a:t>
            </a:r>
            <a:r>
              <a:rPr lang="en-US" sz="2000" i="1" dirty="0" smtClean="0"/>
              <a:t>Plum Blossom, </a:t>
            </a:r>
            <a:r>
              <a:rPr lang="en-US" sz="2000" b="1" dirty="0" smtClean="0"/>
              <a:t>July 30</a:t>
            </a:r>
            <a:r>
              <a:rPr lang="en-US" sz="2000" b="1" baseline="30000" dirty="0" smtClean="0"/>
              <a:t>th</a:t>
            </a:r>
            <a:r>
              <a:rPr lang="en-US" sz="2000" b="1" dirty="0" smtClean="0"/>
              <a:t> (Saturday) 10:30-12</a:t>
            </a:r>
            <a:endParaRPr lang="en-US" sz="2000" b="1" i="1" dirty="0"/>
          </a:p>
          <a:p>
            <a:pPr marL="0" indent="0">
              <a:buNone/>
            </a:pPr>
            <a:r>
              <a:rPr lang="en-US" sz="2000" i="1" dirty="0"/>
              <a:t>Moderator</a:t>
            </a:r>
            <a:r>
              <a:rPr lang="en-US" sz="2000" dirty="0"/>
              <a:t>: Michael Frost, MD</a:t>
            </a:r>
          </a:p>
          <a:p>
            <a:pPr marL="0" indent="0">
              <a:buNone/>
            </a:pPr>
            <a:r>
              <a:rPr lang="en-US" sz="2000" i="1" dirty="0"/>
              <a:t>Speakers</a:t>
            </a:r>
            <a:r>
              <a:rPr lang="en-US" sz="2000" dirty="0"/>
              <a:t>: Peter Davis, MD; </a:t>
            </a:r>
            <a:r>
              <a:rPr lang="en-US" sz="2000" dirty="0" err="1"/>
              <a:t>Pradnya</a:t>
            </a:r>
            <a:r>
              <a:rPr lang="en-US" sz="2000" dirty="0"/>
              <a:t> </a:t>
            </a:r>
            <a:r>
              <a:rPr lang="en-US" sz="2000" dirty="0" err="1"/>
              <a:t>Gadgil</a:t>
            </a:r>
            <a:r>
              <a:rPr lang="en-US" sz="2000" dirty="0"/>
              <a:t>, MBBS, </a:t>
            </a:r>
            <a:r>
              <a:rPr lang="en-US" sz="2000" dirty="0" smtClean="0"/>
              <a:t>MRCPCH; Rob </a:t>
            </a:r>
            <a:r>
              <a:rPr lang="en-US" sz="2000" dirty="0"/>
              <a:t>Moss; Rebecca Schultz, PhD, APRN, </a:t>
            </a:r>
            <a:r>
              <a:rPr lang="en-US" sz="2000" dirty="0" smtClean="0"/>
              <a:t>CPNP</a:t>
            </a:r>
          </a:p>
          <a:p>
            <a:r>
              <a:rPr lang="en-US" sz="2000" b="1" dirty="0"/>
              <a:t>SPECIALTY: Refractory Epilepsy – Now What?</a:t>
            </a:r>
            <a:r>
              <a:rPr lang="en-US" sz="2000" dirty="0"/>
              <a:t>, </a:t>
            </a:r>
            <a:r>
              <a:rPr lang="en-US" sz="2000" i="1" dirty="0"/>
              <a:t>Grand </a:t>
            </a:r>
            <a:r>
              <a:rPr lang="en-US" sz="2000" i="1" dirty="0" smtClean="0"/>
              <a:t>Ballroom B, </a:t>
            </a:r>
            <a:r>
              <a:rPr lang="en-US" sz="2000" b="1" dirty="0" smtClean="0"/>
              <a:t>July 30</a:t>
            </a:r>
            <a:r>
              <a:rPr lang="en-US" sz="2000" b="1" baseline="30000" dirty="0" smtClean="0"/>
              <a:t>th</a:t>
            </a:r>
            <a:r>
              <a:rPr lang="en-US" sz="2000" b="1" dirty="0" smtClean="0"/>
              <a:t> (Saturday) 1-2:30</a:t>
            </a:r>
            <a:endParaRPr lang="en-US" sz="2000" b="1" dirty="0"/>
          </a:p>
          <a:p>
            <a:pPr marL="0" indent="0">
              <a:buNone/>
            </a:pPr>
            <a:r>
              <a:rPr lang="en-US" sz="2000" i="1" dirty="0"/>
              <a:t>Moderator: </a:t>
            </a:r>
            <a:r>
              <a:rPr lang="en-US" sz="2000" dirty="0"/>
              <a:t>Jim </a:t>
            </a:r>
            <a:r>
              <a:rPr lang="en-US" sz="2000" dirty="0" err="1"/>
              <a:t>Wheless</a:t>
            </a:r>
            <a:r>
              <a:rPr lang="en-US" sz="2000" dirty="0"/>
              <a:t>, MD</a:t>
            </a:r>
          </a:p>
          <a:p>
            <a:pPr marL="0" indent="0">
              <a:buNone/>
            </a:pPr>
            <a:r>
              <a:rPr lang="en-US" sz="2000" i="1" dirty="0"/>
              <a:t>Speakers: </a:t>
            </a:r>
            <a:r>
              <a:rPr lang="en-US" sz="2000" dirty="0"/>
              <a:t>Peter </a:t>
            </a:r>
            <a:r>
              <a:rPr lang="en-US" sz="2000" dirty="0" err="1"/>
              <a:t>Crino</a:t>
            </a:r>
            <a:r>
              <a:rPr lang="en-US" sz="2000" dirty="0"/>
              <a:t>, MD, PhD; </a:t>
            </a:r>
            <a:r>
              <a:rPr lang="en-US" sz="2000" dirty="0" err="1"/>
              <a:t>Sergiusz</a:t>
            </a:r>
            <a:r>
              <a:rPr lang="en-US" sz="2000" dirty="0"/>
              <a:t> </a:t>
            </a:r>
            <a:r>
              <a:rPr lang="en-US" sz="2000" dirty="0" err="1"/>
              <a:t>Jóźwiak</a:t>
            </a:r>
            <a:r>
              <a:rPr lang="en-US" sz="2000" dirty="0"/>
              <a:t>, MD, </a:t>
            </a:r>
            <a:r>
              <a:rPr lang="en-US" sz="2000" dirty="0" smtClean="0"/>
              <a:t>PhD; Elizabeth </a:t>
            </a:r>
            <a:r>
              <a:rPr lang="en-US" sz="2000" dirty="0"/>
              <a:t>Thiele, MD, PhD; Michael Wong, MD, </a:t>
            </a:r>
            <a:r>
              <a:rPr lang="en-US" sz="2000" dirty="0" smtClean="0"/>
              <a:t>PhD</a:t>
            </a:r>
          </a:p>
          <a:p>
            <a:r>
              <a:rPr lang="en-US" sz="2000" b="1" dirty="0"/>
              <a:t>DISCUSSION: What’s Next? Tools to Empower You on </a:t>
            </a:r>
            <a:r>
              <a:rPr lang="en-US" sz="2000" b="1" dirty="0" smtClean="0"/>
              <a:t>Your Medical </a:t>
            </a:r>
            <a:r>
              <a:rPr lang="en-US" sz="2000" b="1" dirty="0"/>
              <a:t>Journey to an Adult Neurologist</a:t>
            </a:r>
            <a:r>
              <a:rPr lang="en-US" sz="2000" dirty="0"/>
              <a:t>, </a:t>
            </a:r>
            <a:r>
              <a:rPr lang="en-US" sz="2000" i="1" dirty="0" smtClean="0"/>
              <a:t>Edelweiss, </a:t>
            </a:r>
            <a:r>
              <a:rPr lang="en-US" sz="2000" b="1" dirty="0" smtClean="0"/>
              <a:t>July 30</a:t>
            </a:r>
            <a:r>
              <a:rPr lang="en-US" sz="2000" b="1" baseline="30000" dirty="0" smtClean="0"/>
              <a:t>th</a:t>
            </a:r>
            <a:r>
              <a:rPr lang="en-US" sz="2000" b="1" dirty="0" smtClean="0"/>
              <a:t> (Saturday) 3-4:30</a:t>
            </a:r>
            <a:endParaRPr lang="en-US" sz="2000" b="1" dirty="0"/>
          </a:p>
          <a:p>
            <a:pPr marL="0" indent="0">
              <a:buNone/>
            </a:pPr>
            <a:r>
              <a:rPr lang="de-DE" sz="2000" i="1" dirty="0"/>
              <a:t>Moderator</a:t>
            </a:r>
            <a:r>
              <a:rPr lang="de-DE" sz="2000" dirty="0"/>
              <a:t>: Klaus Werner, MD, PhD</a:t>
            </a:r>
          </a:p>
          <a:p>
            <a:pPr marL="0" indent="0">
              <a:buNone/>
            </a:pPr>
            <a:r>
              <a:rPr lang="en-US" sz="2000" i="1" dirty="0"/>
              <a:t>Speakers</a:t>
            </a:r>
            <a:r>
              <a:rPr lang="en-US" sz="2000" dirty="0"/>
              <a:t>: Derek Bauer, MD; Elizabeth Thiele, MD, PhD</a:t>
            </a:r>
          </a:p>
        </p:txBody>
      </p:sp>
    </p:spTree>
    <p:extLst>
      <p:ext uri="{BB962C8B-B14F-4D97-AF65-F5344CB8AC3E}">
        <p14:creationId xmlns:p14="http://schemas.microsoft.com/office/powerpoint/2010/main" val="15867694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685799" y="286789"/>
            <a:ext cx="10528069" cy="1325563"/>
          </a:xfrm>
        </p:spPr>
        <p:txBody>
          <a:bodyPr>
            <a:normAutofit/>
          </a:bodyPr>
          <a:lstStyle/>
          <a:p>
            <a:pPr algn="ctr"/>
            <a:r>
              <a:rPr lang="en-US" dirty="0" smtClean="0"/>
              <a:t>Kidneys</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16</a:t>
            </a:fld>
            <a:endParaRPr lang="en-US"/>
          </a:p>
        </p:txBody>
      </p:sp>
      <p:sp>
        <p:nvSpPr>
          <p:cNvPr id="3" name="Content Placeholder 2"/>
          <p:cNvSpPr>
            <a:spLocks noGrp="1"/>
          </p:cNvSpPr>
          <p:nvPr>
            <p:ph sz="half" idx="1"/>
          </p:nvPr>
        </p:nvSpPr>
        <p:spPr>
          <a:xfrm>
            <a:off x="349135" y="1975174"/>
            <a:ext cx="11388436" cy="4026615"/>
          </a:xfrm>
        </p:spPr>
        <p:txBody>
          <a:bodyPr>
            <a:normAutofit fontScale="92500" lnSpcReduction="20000"/>
          </a:bodyPr>
          <a:lstStyle/>
          <a:p>
            <a:r>
              <a:rPr lang="en-US" altLang="en-US" sz="3900" dirty="0" smtClean="0">
                <a:solidFill>
                  <a:srgbClr val="000000"/>
                </a:solidFill>
                <a:ea typeface="ＭＳ Ｐゴシック" pitchFamily="34" charset="-128"/>
              </a:rPr>
              <a:t>Abdominal MRI 1-3 every years</a:t>
            </a:r>
          </a:p>
          <a:p>
            <a:r>
              <a:rPr lang="en-US" altLang="en-US" sz="3900" dirty="0" smtClean="0">
                <a:solidFill>
                  <a:srgbClr val="000000"/>
                </a:solidFill>
                <a:ea typeface="ＭＳ Ｐゴシック" pitchFamily="34" charset="-128"/>
              </a:rPr>
              <a:t>Annual assessment with U/A, BP, GFR</a:t>
            </a:r>
          </a:p>
          <a:p>
            <a:r>
              <a:rPr lang="en-US" altLang="en-US" sz="3900" dirty="0" smtClean="0">
                <a:solidFill>
                  <a:srgbClr val="000000"/>
                </a:solidFill>
                <a:ea typeface="ＭＳ Ｐゴシック" pitchFamily="34" charset="-128"/>
              </a:rPr>
              <a:t>Acute hemorrhage </a:t>
            </a:r>
            <a:r>
              <a:rPr lang="en-US" altLang="en-US" sz="3900" dirty="0" err="1" smtClean="0">
                <a:solidFill>
                  <a:srgbClr val="000000"/>
                </a:solidFill>
                <a:ea typeface="ＭＳ Ｐゴシック" pitchFamily="34" charset="-128"/>
              </a:rPr>
              <a:t>tx</a:t>
            </a:r>
            <a:r>
              <a:rPr lang="en-US" altLang="en-US" sz="3900" dirty="0" smtClean="0">
                <a:solidFill>
                  <a:srgbClr val="000000"/>
                </a:solidFill>
                <a:ea typeface="ＭＳ Ｐゴシック" pitchFamily="34" charset="-128"/>
              </a:rPr>
              <a:t> with embolization followed by corticosteroids</a:t>
            </a:r>
          </a:p>
          <a:p>
            <a:r>
              <a:rPr lang="en-US" altLang="en-US" sz="3900" dirty="0">
                <a:solidFill>
                  <a:srgbClr val="000000"/>
                </a:solidFill>
                <a:ea typeface="ＭＳ Ｐゴシック" pitchFamily="34" charset="-128"/>
              </a:rPr>
              <a:t>Asymptomatic, growing AMLs &gt;3 cm, first-line </a:t>
            </a:r>
            <a:r>
              <a:rPr lang="en-US" altLang="en-US" sz="3900" dirty="0" err="1">
                <a:solidFill>
                  <a:srgbClr val="000000"/>
                </a:solidFill>
                <a:ea typeface="ＭＳ Ｐゴシック" pitchFamily="34" charset="-128"/>
              </a:rPr>
              <a:t>tx</a:t>
            </a:r>
            <a:r>
              <a:rPr lang="en-US" altLang="en-US" sz="3900" dirty="0">
                <a:solidFill>
                  <a:srgbClr val="000000"/>
                </a:solidFill>
                <a:ea typeface="ＭＳ Ｐゴシック" pitchFamily="34" charset="-128"/>
              </a:rPr>
              <a:t> is </a:t>
            </a:r>
            <a:r>
              <a:rPr lang="en-US" altLang="en-US" sz="3900" dirty="0" err="1">
                <a:solidFill>
                  <a:srgbClr val="000000"/>
                </a:solidFill>
                <a:ea typeface="ＭＳ Ｐゴシック" pitchFamily="34" charset="-128"/>
              </a:rPr>
              <a:t>mTORi</a:t>
            </a:r>
            <a:r>
              <a:rPr lang="en-US" altLang="en-US" sz="3900" dirty="0">
                <a:solidFill>
                  <a:srgbClr val="000000"/>
                </a:solidFill>
                <a:ea typeface="ＭＳ Ｐゴシック" pitchFamily="34" charset="-128"/>
              </a:rPr>
              <a:t> (superior to surgical or ablative </a:t>
            </a:r>
            <a:r>
              <a:rPr lang="en-US" altLang="en-US" sz="3900" dirty="0" err="1">
                <a:solidFill>
                  <a:srgbClr val="000000"/>
                </a:solidFill>
                <a:ea typeface="ＭＳ Ｐゴシック" pitchFamily="34" charset="-128"/>
              </a:rPr>
              <a:t>tx</a:t>
            </a:r>
            <a:r>
              <a:rPr lang="en-US" altLang="en-US" sz="3900" dirty="0">
                <a:solidFill>
                  <a:srgbClr val="000000"/>
                </a:solidFill>
                <a:ea typeface="ＭＳ Ｐゴシック" pitchFamily="34" charset="-128"/>
              </a:rPr>
              <a:t>)</a:t>
            </a:r>
          </a:p>
          <a:p>
            <a:pPr marL="0" indent="0">
              <a:buNone/>
            </a:pPr>
            <a:r>
              <a:rPr lang="en-US" altLang="en-US" sz="3900" dirty="0" smtClean="0">
                <a:solidFill>
                  <a:srgbClr val="000000"/>
                </a:solidFill>
                <a:ea typeface="ＭＳ Ｐゴシック" pitchFamily="34" charset="-128"/>
              </a:rPr>
              <a:t> </a:t>
            </a:r>
            <a:endParaRPr lang="en-US" altLang="en-US" sz="3900" dirty="0">
              <a:solidFill>
                <a:srgbClr val="000000"/>
              </a:solidFill>
              <a:ea typeface="ＭＳ Ｐゴシック" pitchFamily="34" charset="-128"/>
            </a:endParaRPr>
          </a:p>
        </p:txBody>
      </p:sp>
    </p:spTree>
    <p:extLst>
      <p:ext uri="{BB962C8B-B14F-4D97-AF65-F5344CB8AC3E}">
        <p14:creationId xmlns:p14="http://schemas.microsoft.com/office/powerpoint/2010/main" val="30122680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1891145" y="136843"/>
            <a:ext cx="8229600" cy="1325563"/>
          </a:xfrm>
        </p:spPr>
        <p:txBody>
          <a:bodyPr>
            <a:normAutofit/>
          </a:bodyPr>
          <a:lstStyle/>
          <a:p>
            <a:pPr algn="ctr"/>
            <a:r>
              <a:rPr lang="en-US" dirty="0" smtClean="0"/>
              <a:t>Kidney </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17</a:t>
            </a:fld>
            <a:endParaRPr lang="en-US"/>
          </a:p>
        </p:txBody>
      </p:sp>
      <p:sp>
        <p:nvSpPr>
          <p:cNvPr id="3" name="Content Placeholder 2"/>
          <p:cNvSpPr>
            <a:spLocks noGrp="1"/>
          </p:cNvSpPr>
          <p:nvPr>
            <p:ph sz="half" idx="1"/>
          </p:nvPr>
        </p:nvSpPr>
        <p:spPr>
          <a:xfrm>
            <a:off x="685799" y="1969801"/>
            <a:ext cx="10935393" cy="3641292"/>
          </a:xfrm>
        </p:spPr>
        <p:txBody>
          <a:bodyPr>
            <a:normAutofit fontScale="92500" lnSpcReduction="20000"/>
          </a:bodyPr>
          <a:lstStyle/>
          <a:p>
            <a:r>
              <a:rPr lang="en-US" b="1" dirty="0"/>
              <a:t>LECTURE: Kidney Tumors, Cysts and Treatment Options</a:t>
            </a:r>
            <a:r>
              <a:rPr lang="en-US" dirty="0"/>
              <a:t>, </a:t>
            </a:r>
            <a:r>
              <a:rPr lang="en-US" i="1" dirty="0" smtClean="0"/>
              <a:t>Grand Ballroom </a:t>
            </a:r>
            <a:r>
              <a:rPr lang="en-US" i="1" dirty="0"/>
              <a:t>D &amp; </a:t>
            </a:r>
            <a:r>
              <a:rPr lang="en-US" i="1" dirty="0" smtClean="0"/>
              <a:t>E, </a:t>
            </a:r>
            <a:r>
              <a:rPr lang="en-US" b="1" dirty="0" smtClean="0"/>
              <a:t>July 30</a:t>
            </a:r>
            <a:r>
              <a:rPr lang="en-US" b="1" baseline="30000" dirty="0" smtClean="0"/>
              <a:t>th</a:t>
            </a:r>
            <a:r>
              <a:rPr lang="en-US" b="1" dirty="0" smtClean="0"/>
              <a:t> (Saturday)10:30-12</a:t>
            </a:r>
            <a:endParaRPr lang="en-US" b="1" i="1" dirty="0"/>
          </a:p>
          <a:p>
            <a:pPr marL="0" indent="0">
              <a:buNone/>
            </a:pPr>
            <a:r>
              <a:rPr lang="en-US" i="1" dirty="0"/>
              <a:t>Moderator: </a:t>
            </a:r>
            <a:r>
              <a:rPr lang="en-US" dirty="0"/>
              <a:t>Chris </a:t>
            </a:r>
            <a:r>
              <a:rPr lang="en-US" dirty="0" err="1"/>
              <a:t>Kingswood</a:t>
            </a:r>
            <a:r>
              <a:rPr lang="en-US" dirty="0"/>
              <a:t>, MD</a:t>
            </a:r>
          </a:p>
          <a:p>
            <a:pPr marL="0" indent="0">
              <a:buNone/>
            </a:pPr>
            <a:r>
              <a:rPr lang="en-US" i="1" dirty="0"/>
              <a:t>Speakers: </a:t>
            </a:r>
            <a:r>
              <a:rPr lang="en-US" dirty="0"/>
              <a:t>John </a:t>
            </a:r>
            <a:r>
              <a:rPr lang="en-US" dirty="0" err="1"/>
              <a:t>Bissler</a:t>
            </a:r>
            <a:r>
              <a:rPr lang="en-US" dirty="0"/>
              <a:t>, MD; </a:t>
            </a:r>
            <a:r>
              <a:rPr lang="en-US" dirty="0" err="1"/>
              <a:t>Oded</a:t>
            </a:r>
            <a:r>
              <a:rPr lang="en-US" dirty="0"/>
              <a:t> </a:t>
            </a:r>
            <a:r>
              <a:rPr lang="en-US" dirty="0" err="1"/>
              <a:t>Volovelsky</a:t>
            </a:r>
            <a:r>
              <a:rPr lang="en-US" dirty="0"/>
              <a:t>, MD, </a:t>
            </a:r>
            <a:r>
              <a:rPr lang="en-US" dirty="0" smtClean="0"/>
              <a:t>PhD</a:t>
            </a:r>
          </a:p>
          <a:p>
            <a:r>
              <a:rPr lang="en-US" b="1" dirty="0"/>
              <a:t>SPECIALTY: Managing Progressive Kidney Disease</a:t>
            </a:r>
            <a:r>
              <a:rPr lang="en-US" dirty="0"/>
              <a:t>, </a:t>
            </a:r>
            <a:r>
              <a:rPr lang="en-US" i="1" dirty="0" smtClean="0"/>
              <a:t>Grand Ballroom B, </a:t>
            </a:r>
            <a:r>
              <a:rPr lang="en-US" b="1" dirty="0"/>
              <a:t>July 30</a:t>
            </a:r>
            <a:r>
              <a:rPr lang="en-US" b="1" baseline="30000" dirty="0"/>
              <a:t>th</a:t>
            </a:r>
            <a:r>
              <a:rPr lang="en-US" b="1" dirty="0"/>
              <a:t> (</a:t>
            </a:r>
            <a:r>
              <a:rPr lang="en-US" b="1" dirty="0" smtClean="0"/>
              <a:t>Saturday) 3-4:30</a:t>
            </a:r>
            <a:endParaRPr lang="en-US" i="1" dirty="0"/>
          </a:p>
          <a:p>
            <a:pPr marL="0" indent="0">
              <a:buNone/>
            </a:pPr>
            <a:r>
              <a:rPr lang="en-US" i="1" dirty="0"/>
              <a:t>Moderator: </a:t>
            </a:r>
            <a:r>
              <a:rPr lang="en-US" dirty="0"/>
              <a:t>John </a:t>
            </a:r>
            <a:r>
              <a:rPr lang="en-US" dirty="0" err="1"/>
              <a:t>Bissler</a:t>
            </a:r>
            <a:r>
              <a:rPr lang="en-US" dirty="0"/>
              <a:t>, MD</a:t>
            </a:r>
          </a:p>
          <a:p>
            <a:pPr marL="0" indent="0">
              <a:buNone/>
            </a:pPr>
            <a:r>
              <a:rPr lang="en-US" i="1" dirty="0"/>
              <a:t>Speakers: </a:t>
            </a:r>
            <a:r>
              <a:rPr lang="en-US" dirty="0"/>
              <a:t>Chris </a:t>
            </a:r>
            <a:r>
              <a:rPr lang="en-US" dirty="0" err="1"/>
              <a:t>Kingswood</a:t>
            </a:r>
            <a:r>
              <a:rPr lang="en-US" dirty="0"/>
              <a:t>, MD; Joshua Samuels, MD, MPH</a:t>
            </a:r>
          </a:p>
        </p:txBody>
      </p:sp>
    </p:spTree>
    <p:extLst>
      <p:ext uri="{BB962C8B-B14F-4D97-AF65-F5344CB8AC3E}">
        <p14:creationId xmlns:p14="http://schemas.microsoft.com/office/powerpoint/2010/main" val="1762411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685799" y="137160"/>
            <a:ext cx="10528069" cy="1325563"/>
          </a:xfrm>
        </p:spPr>
        <p:txBody>
          <a:bodyPr>
            <a:normAutofit/>
          </a:bodyPr>
          <a:lstStyle/>
          <a:p>
            <a:pPr algn="ctr"/>
            <a:r>
              <a:rPr lang="en-US" dirty="0" smtClean="0"/>
              <a:t>Lungs</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18</a:t>
            </a:fld>
            <a:endParaRPr lang="en-US"/>
          </a:p>
        </p:txBody>
      </p:sp>
      <p:sp>
        <p:nvSpPr>
          <p:cNvPr id="3" name="Content Placeholder 2"/>
          <p:cNvSpPr>
            <a:spLocks noGrp="1"/>
          </p:cNvSpPr>
          <p:nvPr>
            <p:ph sz="half" idx="1"/>
          </p:nvPr>
        </p:nvSpPr>
        <p:spPr>
          <a:xfrm>
            <a:off x="349135" y="1595726"/>
            <a:ext cx="11479876" cy="4841394"/>
          </a:xfrm>
        </p:spPr>
        <p:txBody>
          <a:bodyPr>
            <a:normAutofit fontScale="70000" lnSpcReduction="20000"/>
          </a:bodyPr>
          <a:lstStyle/>
          <a:p>
            <a:r>
              <a:rPr lang="en-US" altLang="en-US" sz="3900" dirty="0" smtClean="0">
                <a:solidFill>
                  <a:srgbClr val="000000"/>
                </a:solidFill>
                <a:ea typeface="ＭＳ Ｐゴシック" pitchFamily="34" charset="-128"/>
              </a:rPr>
              <a:t>Perform baseline chest CT in all females and symptomatic males at 18 years of age</a:t>
            </a:r>
          </a:p>
          <a:p>
            <a:r>
              <a:rPr lang="en-US" altLang="en-US" sz="3900" dirty="0" smtClean="0">
                <a:solidFill>
                  <a:srgbClr val="000000"/>
                </a:solidFill>
                <a:ea typeface="ＭＳ Ｐゴシック" pitchFamily="34" charset="-128"/>
              </a:rPr>
              <a:t>If positive, pulmonary referral and follow up scans tailored to circumstances</a:t>
            </a:r>
          </a:p>
          <a:p>
            <a:r>
              <a:rPr lang="en-US" altLang="en-US" sz="3900" dirty="0" smtClean="0">
                <a:solidFill>
                  <a:srgbClr val="000000"/>
                </a:solidFill>
                <a:ea typeface="ＭＳ Ｐゴシック" pitchFamily="34" charset="-128"/>
              </a:rPr>
              <a:t>Use </a:t>
            </a:r>
            <a:r>
              <a:rPr lang="en-US" altLang="en-US" sz="3900" dirty="0" err="1" smtClean="0">
                <a:solidFill>
                  <a:srgbClr val="000000"/>
                </a:solidFill>
                <a:ea typeface="ＭＳ Ｐゴシック" pitchFamily="34" charset="-128"/>
              </a:rPr>
              <a:t>mTORi</a:t>
            </a:r>
            <a:r>
              <a:rPr lang="en-US" altLang="en-US" sz="3900" dirty="0" smtClean="0">
                <a:solidFill>
                  <a:srgbClr val="000000"/>
                </a:solidFill>
                <a:ea typeface="ＭＳ Ｐゴシック" pitchFamily="34" charset="-128"/>
              </a:rPr>
              <a:t> </a:t>
            </a:r>
            <a:r>
              <a:rPr lang="en-US" altLang="en-US" sz="3900" dirty="0" err="1" smtClean="0">
                <a:solidFill>
                  <a:srgbClr val="000000"/>
                </a:solidFill>
                <a:ea typeface="ＭＳ Ｐゴシック" pitchFamily="34" charset="-128"/>
              </a:rPr>
              <a:t>tx</a:t>
            </a:r>
            <a:r>
              <a:rPr lang="en-US" altLang="en-US" sz="3900" dirty="0" smtClean="0">
                <a:solidFill>
                  <a:srgbClr val="000000"/>
                </a:solidFill>
                <a:ea typeface="ＭＳ Ｐゴシック" pitchFamily="34" charset="-128"/>
              </a:rPr>
              <a:t> for LAM in patients with </a:t>
            </a:r>
            <a:r>
              <a:rPr lang="en-US" altLang="en-US" sz="3900" dirty="0" err="1" smtClean="0">
                <a:solidFill>
                  <a:srgbClr val="000000"/>
                </a:solidFill>
                <a:ea typeface="ＭＳ Ｐゴシック" pitchFamily="34" charset="-128"/>
              </a:rPr>
              <a:t>abnl</a:t>
            </a:r>
            <a:r>
              <a:rPr lang="en-US" altLang="en-US" sz="3900" dirty="0" smtClean="0">
                <a:solidFill>
                  <a:srgbClr val="000000"/>
                </a:solidFill>
                <a:ea typeface="ＭＳ Ｐゴシック" pitchFamily="34" charset="-128"/>
              </a:rPr>
              <a:t> lung function (FEV1 &lt;70% predicted),  physiological evidence of substantial disease burden, air trapping, resting or exercise-induced O2 </a:t>
            </a:r>
            <a:r>
              <a:rPr lang="en-US" altLang="en-US" sz="3900" dirty="0" err="1" smtClean="0">
                <a:solidFill>
                  <a:srgbClr val="000000"/>
                </a:solidFill>
                <a:ea typeface="ＭＳ Ｐゴシック" pitchFamily="34" charset="-128"/>
              </a:rPr>
              <a:t>desat</a:t>
            </a:r>
            <a:r>
              <a:rPr lang="en-US" altLang="en-US" sz="3900" dirty="0" smtClean="0">
                <a:solidFill>
                  <a:srgbClr val="000000"/>
                </a:solidFill>
                <a:ea typeface="ＭＳ Ｐゴシック" pitchFamily="34" charset="-128"/>
              </a:rPr>
              <a:t>, rapid decline of function or problematic </a:t>
            </a:r>
            <a:r>
              <a:rPr lang="en-US" altLang="en-US" sz="3900" dirty="0" err="1" smtClean="0">
                <a:solidFill>
                  <a:srgbClr val="000000"/>
                </a:solidFill>
                <a:ea typeface="ＭＳ Ｐゴシック" pitchFamily="34" charset="-128"/>
              </a:rPr>
              <a:t>chylous</a:t>
            </a:r>
            <a:r>
              <a:rPr lang="en-US" altLang="en-US" sz="3900" dirty="0" smtClean="0">
                <a:solidFill>
                  <a:srgbClr val="000000"/>
                </a:solidFill>
                <a:ea typeface="ＭＳ Ｐゴシック" pitchFamily="34" charset="-128"/>
              </a:rPr>
              <a:t> effusions</a:t>
            </a:r>
          </a:p>
          <a:p>
            <a:r>
              <a:rPr lang="en-US" altLang="en-US" sz="3900" dirty="0" smtClean="0">
                <a:solidFill>
                  <a:srgbClr val="000000"/>
                </a:solidFill>
                <a:ea typeface="ＭＳ Ｐゴシック" pitchFamily="34" charset="-128"/>
              </a:rPr>
              <a:t>Repeat screen in negative females every 5-7 years through menopause</a:t>
            </a:r>
          </a:p>
          <a:p>
            <a:r>
              <a:rPr lang="en-US" altLang="en-US" sz="3900" dirty="0" smtClean="0">
                <a:solidFill>
                  <a:srgbClr val="000000"/>
                </a:solidFill>
                <a:ea typeface="ＭＳ Ｐゴシック" pitchFamily="34" charset="-128"/>
              </a:rPr>
              <a:t>Counsel patients about multiple issues surrounding exposures (smoking, </a:t>
            </a:r>
            <a:r>
              <a:rPr lang="en-US" altLang="en-US" sz="3900" dirty="0" err="1" smtClean="0">
                <a:solidFill>
                  <a:srgbClr val="000000"/>
                </a:solidFill>
                <a:ea typeface="ＭＳ Ｐゴシック" pitchFamily="34" charset="-128"/>
              </a:rPr>
              <a:t>etc</a:t>
            </a:r>
            <a:r>
              <a:rPr lang="en-US" altLang="en-US" sz="3900" dirty="0" smtClean="0">
                <a:solidFill>
                  <a:srgbClr val="000000"/>
                </a:solidFill>
                <a:ea typeface="ＭＳ Ｐゴシック" pitchFamily="34" charset="-128"/>
              </a:rPr>
              <a:t>), other med use (estrogens, </a:t>
            </a:r>
            <a:r>
              <a:rPr lang="en-US" altLang="en-US" sz="3900" dirty="0" err="1" smtClean="0">
                <a:solidFill>
                  <a:srgbClr val="000000"/>
                </a:solidFill>
                <a:ea typeface="ＭＳ Ｐゴシック" pitchFamily="34" charset="-128"/>
              </a:rPr>
              <a:t>etc</a:t>
            </a:r>
            <a:r>
              <a:rPr lang="en-US" altLang="en-US" sz="3900" dirty="0" smtClean="0">
                <a:solidFill>
                  <a:srgbClr val="000000"/>
                </a:solidFill>
                <a:ea typeface="ＭＳ Ｐゴシック" pitchFamily="34" charset="-128"/>
              </a:rPr>
              <a:t>) and pregnancy </a:t>
            </a:r>
            <a:endParaRPr lang="en-US" altLang="en-US" sz="3900" dirty="0">
              <a:solidFill>
                <a:srgbClr val="000000"/>
              </a:solidFill>
              <a:ea typeface="ＭＳ Ｐゴシック" pitchFamily="34" charset="-128"/>
            </a:endParaRPr>
          </a:p>
        </p:txBody>
      </p:sp>
    </p:spTree>
    <p:extLst>
      <p:ext uri="{BB962C8B-B14F-4D97-AF65-F5344CB8AC3E}">
        <p14:creationId xmlns:p14="http://schemas.microsoft.com/office/powerpoint/2010/main" val="11026590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1741516" y="137160"/>
            <a:ext cx="8229600" cy="1325563"/>
          </a:xfrm>
        </p:spPr>
        <p:txBody>
          <a:bodyPr>
            <a:normAutofit/>
          </a:bodyPr>
          <a:lstStyle/>
          <a:p>
            <a:pPr algn="ctr"/>
            <a:r>
              <a:rPr lang="en-US" dirty="0" smtClean="0"/>
              <a:t>Lungs </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19</a:t>
            </a:fld>
            <a:endParaRPr lang="en-US"/>
          </a:p>
        </p:txBody>
      </p:sp>
      <p:sp>
        <p:nvSpPr>
          <p:cNvPr id="3" name="Content Placeholder 2"/>
          <p:cNvSpPr>
            <a:spLocks noGrp="1"/>
          </p:cNvSpPr>
          <p:nvPr>
            <p:ph sz="half" idx="1"/>
          </p:nvPr>
        </p:nvSpPr>
        <p:spPr>
          <a:xfrm>
            <a:off x="685800" y="1969801"/>
            <a:ext cx="10153996" cy="3641292"/>
          </a:xfrm>
        </p:spPr>
        <p:txBody>
          <a:bodyPr>
            <a:normAutofit/>
          </a:bodyPr>
          <a:lstStyle/>
          <a:p>
            <a:r>
              <a:rPr lang="en-US" b="1" dirty="0"/>
              <a:t>SPECIALTY: LAM, Treatment Options and Clinical Trials</a:t>
            </a:r>
            <a:r>
              <a:rPr lang="en-US" dirty="0"/>
              <a:t>, </a:t>
            </a:r>
            <a:r>
              <a:rPr lang="en-US" i="1" dirty="0" smtClean="0"/>
              <a:t>Grand Ballroom B, </a:t>
            </a:r>
            <a:r>
              <a:rPr lang="en-US" b="1" dirty="0" smtClean="0"/>
              <a:t>July 29</a:t>
            </a:r>
            <a:r>
              <a:rPr lang="en-US" b="1" baseline="30000" dirty="0" smtClean="0"/>
              <a:t>th</a:t>
            </a:r>
            <a:r>
              <a:rPr lang="en-US" b="1" dirty="0" smtClean="0"/>
              <a:t> (Friday) 3-4:30</a:t>
            </a:r>
            <a:endParaRPr lang="en-US" b="1" dirty="0"/>
          </a:p>
          <a:p>
            <a:pPr marL="0" indent="0">
              <a:buNone/>
            </a:pPr>
            <a:r>
              <a:rPr lang="en-US" i="1" dirty="0"/>
              <a:t>Moderator: </a:t>
            </a:r>
            <a:r>
              <a:rPr lang="en-US" dirty="0"/>
              <a:t>Susan Sherman, MHA</a:t>
            </a:r>
          </a:p>
          <a:p>
            <a:pPr marL="0" indent="0">
              <a:buNone/>
            </a:pPr>
            <a:r>
              <a:rPr lang="en-US" i="1" dirty="0"/>
              <a:t>Speakers: </a:t>
            </a:r>
            <a:r>
              <a:rPr lang="en-US" dirty="0" err="1"/>
              <a:t>Nishant</a:t>
            </a:r>
            <a:r>
              <a:rPr lang="en-US" dirty="0"/>
              <a:t> Gupta, MD; Lisa Henske, MD; Joel Moss, </a:t>
            </a:r>
            <a:r>
              <a:rPr lang="en-US" dirty="0" smtClean="0"/>
              <a:t>MD, PhD</a:t>
            </a:r>
            <a:endParaRPr lang="en-US" dirty="0"/>
          </a:p>
        </p:txBody>
      </p:sp>
    </p:spTree>
    <p:extLst>
      <p:ext uri="{BB962C8B-B14F-4D97-AF65-F5344CB8AC3E}">
        <p14:creationId xmlns:p14="http://schemas.microsoft.com/office/powerpoint/2010/main" val="35266149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685799" y="286789"/>
            <a:ext cx="10528069" cy="1325563"/>
          </a:xfrm>
        </p:spPr>
        <p:txBody>
          <a:bodyPr>
            <a:normAutofit/>
          </a:bodyPr>
          <a:lstStyle/>
          <a:p>
            <a:pPr algn="ctr"/>
            <a:r>
              <a:rPr lang="en-US" dirty="0" smtClean="0"/>
              <a:t>Skin and Teeth</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20</a:t>
            </a:fld>
            <a:endParaRPr lang="en-US"/>
          </a:p>
        </p:txBody>
      </p:sp>
      <p:sp>
        <p:nvSpPr>
          <p:cNvPr id="3" name="Content Placeholder 2"/>
          <p:cNvSpPr>
            <a:spLocks noGrp="1"/>
          </p:cNvSpPr>
          <p:nvPr>
            <p:ph sz="half" idx="1"/>
          </p:nvPr>
        </p:nvSpPr>
        <p:spPr>
          <a:xfrm>
            <a:off x="349135" y="1975174"/>
            <a:ext cx="11388436" cy="4026615"/>
          </a:xfrm>
        </p:spPr>
        <p:txBody>
          <a:bodyPr>
            <a:normAutofit fontScale="70000" lnSpcReduction="20000"/>
          </a:bodyPr>
          <a:lstStyle/>
          <a:p>
            <a:r>
              <a:rPr lang="en-US" altLang="en-US" sz="3900" dirty="0" smtClean="0">
                <a:solidFill>
                  <a:srgbClr val="000000"/>
                </a:solidFill>
                <a:ea typeface="ＭＳ Ｐゴシック" pitchFamily="34" charset="-128"/>
              </a:rPr>
              <a:t>Skin-annual skin exam for children with adults as indicated by findings; education about sun exposure</a:t>
            </a:r>
          </a:p>
          <a:p>
            <a:r>
              <a:rPr lang="en-US" altLang="en-US" sz="3900" dirty="0" smtClean="0">
                <a:solidFill>
                  <a:srgbClr val="000000"/>
                </a:solidFill>
                <a:ea typeface="ＭＳ Ｐゴシック" pitchFamily="34" charset="-128"/>
              </a:rPr>
              <a:t>Skin-treat flat or minimally elevated lesions with topical </a:t>
            </a:r>
            <a:r>
              <a:rPr lang="en-US" altLang="en-US" sz="3900" dirty="0" err="1" smtClean="0">
                <a:solidFill>
                  <a:srgbClr val="000000"/>
                </a:solidFill>
                <a:ea typeface="ＭＳ Ｐゴシック" pitchFamily="34" charset="-128"/>
              </a:rPr>
              <a:t>mTORis</a:t>
            </a:r>
            <a:r>
              <a:rPr lang="en-US" altLang="en-US" sz="3900" dirty="0" smtClean="0">
                <a:solidFill>
                  <a:srgbClr val="000000"/>
                </a:solidFill>
                <a:ea typeface="ＭＳ Ｐゴシック" pitchFamily="34" charset="-128"/>
              </a:rPr>
              <a:t>; if no improvement, consider laser or surgical interventions</a:t>
            </a:r>
          </a:p>
          <a:p>
            <a:r>
              <a:rPr lang="en-US" altLang="en-US" sz="3900" dirty="0" smtClean="0">
                <a:solidFill>
                  <a:srgbClr val="000000"/>
                </a:solidFill>
                <a:ea typeface="ＭＳ Ｐゴシック" pitchFamily="34" charset="-128"/>
              </a:rPr>
              <a:t>Teeth-examine every 6 months including annual panoramic x-rays</a:t>
            </a:r>
          </a:p>
          <a:p>
            <a:r>
              <a:rPr lang="en-US" altLang="en-US" sz="3900" dirty="0" smtClean="0">
                <a:solidFill>
                  <a:srgbClr val="000000"/>
                </a:solidFill>
                <a:ea typeface="ＭＳ Ｐゴシック" pitchFamily="34" charset="-128"/>
              </a:rPr>
              <a:t>Teeth-symptomatic or deforming oral fibromas or jaw cysts may be treated with surgical excision or curettage  </a:t>
            </a:r>
          </a:p>
          <a:p>
            <a:pPr marL="0" indent="0">
              <a:buNone/>
            </a:pPr>
            <a:r>
              <a:rPr lang="en-US" altLang="en-US" sz="3900" dirty="0" smtClean="0">
                <a:solidFill>
                  <a:srgbClr val="000000"/>
                </a:solidFill>
                <a:ea typeface="ＭＳ Ｐゴシック" pitchFamily="34" charset="-128"/>
              </a:rPr>
              <a:t> </a:t>
            </a:r>
            <a:endParaRPr lang="en-US" altLang="en-US" sz="3900" dirty="0">
              <a:solidFill>
                <a:srgbClr val="000000"/>
              </a:solidFill>
              <a:ea typeface="ＭＳ Ｐゴシック" pitchFamily="34" charset="-128"/>
            </a:endParaRPr>
          </a:p>
        </p:txBody>
      </p:sp>
    </p:spTree>
    <p:extLst>
      <p:ext uri="{BB962C8B-B14F-4D97-AF65-F5344CB8AC3E}">
        <p14:creationId xmlns:p14="http://schemas.microsoft.com/office/powerpoint/2010/main" val="28895830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1866207" y="137160"/>
            <a:ext cx="8229600" cy="1325563"/>
          </a:xfrm>
        </p:spPr>
        <p:txBody>
          <a:bodyPr>
            <a:normAutofit/>
          </a:bodyPr>
          <a:lstStyle/>
          <a:p>
            <a:pPr algn="ctr"/>
            <a:r>
              <a:rPr lang="en-US" dirty="0" smtClean="0"/>
              <a:t>Skin and Teeth </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21</a:t>
            </a:fld>
            <a:endParaRPr lang="en-US"/>
          </a:p>
        </p:txBody>
      </p:sp>
      <p:sp>
        <p:nvSpPr>
          <p:cNvPr id="3" name="Content Placeholder 2"/>
          <p:cNvSpPr>
            <a:spLocks noGrp="1"/>
          </p:cNvSpPr>
          <p:nvPr>
            <p:ph sz="half" idx="1"/>
          </p:nvPr>
        </p:nvSpPr>
        <p:spPr>
          <a:xfrm>
            <a:off x="685799" y="1969801"/>
            <a:ext cx="11001895" cy="3641292"/>
          </a:xfrm>
        </p:spPr>
        <p:txBody>
          <a:bodyPr>
            <a:normAutofit/>
          </a:bodyPr>
          <a:lstStyle/>
          <a:p>
            <a:r>
              <a:rPr lang="en-US" b="1" dirty="0"/>
              <a:t>LECTURE: Skin and Dental Manifestations and Treatment</a:t>
            </a:r>
          </a:p>
          <a:p>
            <a:pPr marL="0" indent="0">
              <a:buNone/>
            </a:pPr>
            <a:r>
              <a:rPr lang="en-US" b="1" dirty="0"/>
              <a:t>Options</a:t>
            </a:r>
            <a:r>
              <a:rPr lang="en-US" dirty="0"/>
              <a:t>, </a:t>
            </a:r>
            <a:r>
              <a:rPr lang="en-US" i="1" dirty="0"/>
              <a:t>Grand Ballroom D &amp; </a:t>
            </a:r>
            <a:r>
              <a:rPr lang="en-US" i="1" dirty="0" smtClean="0"/>
              <a:t>E, </a:t>
            </a:r>
            <a:r>
              <a:rPr lang="en-US" b="1" dirty="0" smtClean="0"/>
              <a:t>July 29</a:t>
            </a:r>
            <a:r>
              <a:rPr lang="en-US" b="1" baseline="30000" dirty="0" smtClean="0"/>
              <a:t>th</a:t>
            </a:r>
            <a:r>
              <a:rPr lang="en-US" b="1" dirty="0" smtClean="0"/>
              <a:t> (Friday) 1-2:30</a:t>
            </a:r>
            <a:endParaRPr lang="en-US" b="1" dirty="0"/>
          </a:p>
          <a:p>
            <a:pPr marL="0" indent="0">
              <a:buNone/>
            </a:pPr>
            <a:r>
              <a:rPr lang="de-DE" i="1" dirty="0"/>
              <a:t>Moderator: </a:t>
            </a:r>
            <a:r>
              <a:rPr lang="de-DE" dirty="0"/>
              <a:t>Klaus Werner, MD, PhD</a:t>
            </a:r>
          </a:p>
          <a:p>
            <a:pPr marL="0" indent="0">
              <a:buNone/>
            </a:pPr>
            <a:r>
              <a:rPr lang="en-US" i="1" dirty="0"/>
              <a:t>Speakers: </a:t>
            </a:r>
            <a:r>
              <a:rPr lang="en-US" dirty="0"/>
              <a:t>Elizabeth Gosnell, DMD, MS; Joyce </a:t>
            </a:r>
            <a:r>
              <a:rPr lang="en-US" dirty="0" err="1"/>
              <a:t>Teng</a:t>
            </a:r>
            <a:r>
              <a:rPr lang="en-US" dirty="0"/>
              <a:t>, MD, PhD</a:t>
            </a:r>
          </a:p>
        </p:txBody>
      </p:sp>
    </p:spTree>
    <p:extLst>
      <p:ext uri="{BB962C8B-B14F-4D97-AF65-F5344CB8AC3E}">
        <p14:creationId xmlns:p14="http://schemas.microsoft.com/office/powerpoint/2010/main" val="37404900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685799" y="286789"/>
            <a:ext cx="10528069" cy="1325563"/>
          </a:xfrm>
        </p:spPr>
        <p:txBody>
          <a:bodyPr>
            <a:normAutofit/>
          </a:bodyPr>
          <a:lstStyle/>
          <a:p>
            <a:pPr algn="ctr"/>
            <a:r>
              <a:rPr lang="en-US" dirty="0"/>
              <a:t>Other </a:t>
            </a:r>
            <a:r>
              <a:rPr lang="en-US" dirty="0" smtClean="0"/>
              <a:t>–Heart, Eyes, Liver, Pancreas</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22</a:t>
            </a:fld>
            <a:endParaRPr lang="en-US"/>
          </a:p>
        </p:txBody>
      </p:sp>
      <p:sp>
        <p:nvSpPr>
          <p:cNvPr id="3" name="Content Placeholder 2"/>
          <p:cNvSpPr>
            <a:spLocks noGrp="1"/>
          </p:cNvSpPr>
          <p:nvPr>
            <p:ph sz="half" idx="1"/>
          </p:nvPr>
        </p:nvSpPr>
        <p:spPr>
          <a:xfrm>
            <a:off x="349135" y="1975174"/>
            <a:ext cx="11388436" cy="4026615"/>
          </a:xfrm>
        </p:spPr>
        <p:txBody>
          <a:bodyPr>
            <a:normAutofit fontScale="70000" lnSpcReduction="20000"/>
          </a:bodyPr>
          <a:lstStyle/>
          <a:p>
            <a:r>
              <a:rPr lang="en-US" altLang="en-US" sz="3900" dirty="0" smtClean="0">
                <a:solidFill>
                  <a:srgbClr val="000000"/>
                </a:solidFill>
                <a:ea typeface="ＭＳ Ｐゴシック" pitchFamily="34" charset="-128"/>
              </a:rPr>
              <a:t>Heart-obtain echocardiogram every 1-3 years in pediatric patients with identified cardiac </a:t>
            </a:r>
            <a:r>
              <a:rPr lang="en-US" altLang="en-US" sz="3900" dirty="0" err="1" smtClean="0">
                <a:solidFill>
                  <a:srgbClr val="000000"/>
                </a:solidFill>
                <a:ea typeface="ＭＳ Ｐゴシック" pitchFamily="34" charset="-128"/>
              </a:rPr>
              <a:t>rhabdomyomas</a:t>
            </a:r>
            <a:r>
              <a:rPr lang="en-US" altLang="en-US" sz="3900" dirty="0" smtClean="0">
                <a:solidFill>
                  <a:srgbClr val="000000"/>
                </a:solidFill>
                <a:ea typeface="ＭＳ Ｐゴシック" pitchFamily="34" charset="-128"/>
              </a:rPr>
              <a:t>; more frequently if issues</a:t>
            </a:r>
          </a:p>
          <a:p>
            <a:r>
              <a:rPr lang="en-US" altLang="en-US" sz="3900" dirty="0" smtClean="0">
                <a:solidFill>
                  <a:srgbClr val="000000"/>
                </a:solidFill>
                <a:ea typeface="ＭＳ Ｐゴシック" pitchFamily="34" charset="-128"/>
              </a:rPr>
              <a:t>Heart-ECG every 3-5 years to monitor for conduction defects</a:t>
            </a:r>
          </a:p>
          <a:p>
            <a:r>
              <a:rPr lang="en-US" altLang="en-US" sz="3900" dirty="0" smtClean="0">
                <a:solidFill>
                  <a:srgbClr val="000000"/>
                </a:solidFill>
                <a:ea typeface="ＭＳ Ｐゴシック" pitchFamily="34" charset="-128"/>
              </a:rPr>
              <a:t>Eyes-initial then annual; </a:t>
            </a:r>
            <a:r>
              <a:rPr lang="en-US" altLang="en-US" sz="3900" dirty="0" err="1" smtClean="0">
                <a:solidFill>
                  <a:srgbClr val="000000"/>
                </a:solidFill>
                <a:ea typeface="ＭＳ Ｐゴシック" pitchFamily="34" charset="-128"/>
              </a:rPr>
              <a:t>mTORis</a:t>
            </a:r>
            <a:r>
              <a:rPr lang="en-US" altLang="en-US" sz="3900" dirty="0" smtClean="0">
                <a:solidFill>
                  <a:srgbClr val="000000"/>
                </a:solidFill>
                <a:ea typeface="ＭＳ Ｐゴシック" pitchFamily="34" charset="-128"/>
              </a:rPr>
              <a:t> have been used in aggressive retinal astrocytic hamartomas; monitoring for changes in children on </a:t>
            </a:r>
            <a:r>
              <a:rPr lang="en-US" altLang="en-US" sz="3900" dirty="0" err="1" smtClean="0">
                <a:solidFill>
                  <a:srgbClr val="000000"/>
                </a:solidFill>
                <a:ea typeface="ＭＳ Ｐゴシック" pitchFamily="34" charset="-128"/>
              </a:rPr>
              <a:t>Viagabatrin</a:t>
            </a:r>
            <a:endParaRPr lang="en-US" altLang="en-US" sz="3900" dirty="0" smtClean="0">
              <a:solidFill>
                <a:srgbClr val="000000"/>
              </a:solidFill>
              <a:ea typeface="ＭＳ Ｐゴシック" pitchFamily="34" charset="-128"/>
            </a:endParaRPr>
          </a:p>
          <a:p>
            <a:r>
              <a:rPr lang="en-US" altLang="en-US" sz="3900" dirty="0" smtClean="0">
                <a:solidFill>
                  <a:srgbClr val="000000"/>
                </a:solidFill>
                <a:ea typeface="ＭＳ Ｐゴシック" pitchFamily="34" charset="-128"/>
              </a:rPr>
              <a:t>Refer patients with pancreatic endocrine tumors (PNETs) to endocrinology for evaluation and monitoring </a:t>
            </a:r>
          </a:p>
          <a:p>
            <a:pPr marL="0" indent="0">
              <a:buNone/>
            </a:pPr>
            <a:r>
              <a:rPr lang="en-US" altLang="en-US" sz="3900" dirty="0" smtClean="0">
                <a:solidFill>
                  <a:srgbClr val="000000"/>
                </a:solidFill>
                <a:ea typeface="ＭＳ Ｐゴシック" pitchFamily="34" charset="-128"/>
              </a:rPr>
              <a:t> </a:t>
            </a:r>
            <a:endParaRPr lang="en-US" altLang="en-US" sz="3900" dirty="0">
              <a:solidFill>
                <a:srgbClr val="000000"/>
              </a:solidFill>
              <a:ea typeface="ＭＳ Ｐゴシック" pitchFamily="34" charset="-128"/>
            </a:endParaRPr>
          </a:p>
        </p:txBody>
      </p:sp>
    </p:spTree>
    <p:extLst>
      <p:ext uri="{BB962C8B-B14F-4D97-AF65-F5344CB8AC3E}">
        <p14:creationId xmlns:p14="http://schemas.microsoft.com/office/powerpoint/2010/main" val="4696539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1034934" y="137160"/>
            <a:ext cx="9921240" cy="1325563"/>
          </a:xfrm>
        </p:spPr>
        <p:txBody>
          <a:bodyPr>
            <a:normAutofit fontScale="90000"/>
          </a:bodyPr>
          <a:lstStyle/>
          <a:p>
            <a:r>
              <a:rPr lang="en-US" dirty="0" smtClean="0"/>
              <a:t>Other –Liver, Pancreas, Heart and Eyes</a:t>
            </a:r>
            <a:endParaRPr lang="en-US" dirty="0"/>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23</a:t>
            </a:fld>
            <a:endParaRPr lang="en-US"/>
          </a:p>
        </p:txBody>
      </p:sp>
      <p:sp>
        <p:nvSpPr>
          <p:cNvPr id="3" name="Content Placeholder 2"/>
          <p:cNvSpPr>
            <a:spLocks noGrp="1"/>
          </p:cNvSpPr>
          <p:nvPr>
            <p:ph sz="half" idx="1"/>
          </p:nvPr>
        </p:nvSpPr>
        <p:spPr>
          <a:xfrm>
            <a:off x="507077" y="1969801"/>
            <a:ext cx="11180618" cy="3641292"/>
          </a:xfrm>
        </p:spPr>
        <p:txBody>
          <a:bodyPr>
            <a:normAutofit/>
          </a:bodyPr>
          <a:lstStyle/>
          <a:p>
            <a:r>
              <a:rPr lang="en-US" b="1" dirty="0"/>
              <a:t>PANEL: Other Organ Manifestations - Liver, Pancreas, Heart</a:t>
            </a:r>
          </a:p>
          <a:p>
            <a:pPr marL="0" indent="0">
              <a:buNone/>
            </a:pPr>
            <a:r>
              <a:rPr lang="en-US" b="1" dirty="0"/>
              <a:t>and Eyes</a:t>
            </a:r>
            <a:r>
              <a:rPr lang="en-US" dirty="0"/>
              <a:t>, </a:t>
            </a:r>
            <a:r>
              <a:rPr lang="en-US" i="1" dirty="0"/>
              <a:t>Grand Ballroom </a:t>
            </a:r>
            <a:r>
              <a:rPr lang="en-US" i="1" dirty="0" smtClean="0"/>
              <a:t>A, </a:t>
            </a:r>
            <a:r>
              <a:rPr lang="en-US" b="1" dirty="0" smtClean="0"/>
              <a:t>July 31</a:t>
            </a:r>
            <a:r>
              <a:rPr lang="en-US" b="1" baseline="30000" dirty="0" smtClean="0"/>
              <a:t>st</a:t>
            </a:r>
            <a:r>
              <a:rPr lang="en-US" b="1" dirty="0" smtClean="0"/>
              <a:t> (Sunday) 8:30-10</a:t>
            </a:r>
            <a:endParaRPr lang="en-US" b="1" dirty="0"/>
          </a:p>
          <a:p>
            <a:r>
              <a:rPr lang="en-US" i="1" dirty="0"/>
              <a:t>Moderator: </a:t>
            </a:r>
            <a:r>
              <a:rPr lang="en-US" dirty="0" err="1"/>
              <a:t>Rajsekar</a:t>
            </a:r>
            <a:r>
              <a:rPr lang="en-US" dirty="0"/>
              <a:t> </a:t>
            </a:r>
            <a:r>
              <a:rPr lang="en-US" dirty="0" err="1"/>
              <a:t>Rajaraman</a:t>
            </a:r>
            <a:r>
              <a:rPr lang="en-US" dirty="0"/>
              <a:t>, MD</a:t>
            </a:r>
          </a:p>
          <a:p>
            <a:r>
              <a:rPr lang="en-US" i="1" dirty="0"/>
              <a:t>Panelists: </a:t>
            </a:r>
            <a:r>
              <a:rPr lang="en-US" dirty="0"/>
              <a:t>Mary </a:t>
            </a:r>
            <a:r>
              <a:rPr lang="en-US" dirty="0" err="1"/>
              <a:t>Aronow</a:t>
            </a:r>
            <a:r>
              <a:rPr lang="en-US" dirty="0"/>
              <a:t>, MD; Darcy Krueger, MD, PhD; David</a:t>
            </a:r>
          </a:p>
          <a:p>
            <a:pPr marL="0" indent="0">
              <a:buNone/>
            </a:pPr>
            <a:r>
              <a:rPr lang="en-US" dirty="0"/>
              <a:t>Rodriguez-</a:t>
            </a:r>
            <a:r>
              <a:rPr lang="en-US" dirty="0" err="1"/>
              <a:t>Buritica</a:t>
            </a:r>
            <a:r>
              <a:rPr lang="en-US" dirty="0"/>
              <a:t>, MD</a:t>
            </a:r>
          </a:p>
        </p:txBody>
      </p:sp>
    </p:spTree>
    <p:extLst>
      <p:ext uri="{BB962C8B-B14F-4D97-AF65-F5344CB8AC3E}">
        <p14:creationId xmlns:p14="http://schemas.microsoft.com/office/powerpoint/2010/main" val="23785139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78912B-E1E3-754B-BD5E-00CAB8DF3AFE}"/>
              </a:ext>
            </a:extLst>
          </p:cNvPr>
          <p:cNvSpPr>
            <a:spLocks noGrp="1"/>
          </p:cNvSpPr>
          <p:nvPr>
            <p:ph sz="half" idx="2"/>
          </p:nvPr>
        </p:nvSpPr>
        <p:spPr>
          <a:xfrm>
            <a:off x="6160347" y="2558232"/>
            <a:ext cx="5371647" cy="1232371"/>
          </a:xfrm>
        </p:spPr>
        <p:txBody>
          <a:bodyPr>
            <a:noAutofit/>
          </a:bodyPr>
          <a:lstStyle/>
          <a:p>
            <a:pPr marL="0" indent="0" algn="ctr" fontAlgn="base">
              <a:buNone/>
            </a:pPr>
            <a:r>
              <a:rPr lang="en-US" sz="6600" dirty="0" smtClean="0"/>
              <a:t>Thank You!</a:t>
            </a:r>
            <a:endParaRPr lang="en-US" sz="6600" dirty="0"/>
          </a:p>
        </p:txBody>
      </p:sp>
      <p:sp>
        <p:nvSpPr>
          <p:cNvPr id="6" name="Rectangle 5">
            <a:extLst>
              <a:ext uri="{FF2B5EF4-FFF2-40B4-BE49-F238E27FC236}">
                <a16:creationId xmlns:a16="http://schemas.microsoft.com/office/drawing/2014/main" id="{B7FCC972-6E8C-934C-A30F-391F11ADCE93}"/>
              </a:ext>
            </a:extLst>
          </p:cNvPr>
          <p:cNvSpPr/>
          <p:nvPr/>
        </p:nvSpPr>
        <p:spPr>
          <a:xfrm>
            <a:off x="261257" y="272142"/>
            <a:ext cx="5834743" cy="6313716"/>
          </a:xfrm>
          <a:prstGeom prst="rect">
            <a:avLst/>
          </a:prstGeom>
          <a:solidFill>
            <a:srgbClr val="2AB9DD">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A0AF678-FA79-964E-906D-342919A13AFE}"/>
              </a:ext>
            </a:extLst>
          </p:cNvPr>
          <p:cNvPicPr>
            <a:picLocks noChangeAspect="1"/>
          </p:cNvPicPr>
          <p:nvPr/>
        </p:nvPicPr>
        <p:blipFill>
          <a:blip r:embed="rId2"/>
          <a:srcRect/>
          <a:stretch/>
        </p:blipFill>
        <p:spPr>
          <a:xfrm>
            <a:off x="849086" y="2095500"/>
            <a:ext cx="4572000" cy="2667000"/>
          </a:xfrm>
          <a:prstGeom prst="rect">
            <a:avLst/>
          </a:prstGeom>
        </p:spPr>
      </p:pic>
    </p:spTree>
    <p:extLst>
      <p:ext uri="{BB962C8B-B14F-4D97-AF65-F5344CB8AC3E}">
        <p14:creationId xmlns:p14="http://schemas.microsoft.com/office/powerpoint/2010/main" val="1143905222"/>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SC_Template_system-fonts" id="{3360B38E-5B41-ED45-A9D7-189A9340A66A}" vid="{AA41AA7F-923F-6342-8B29-1B2E689170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Custom Design</Template>
  <TotalTime>701</TotalTime>
  <Words>1644</Words>
  <Application>Microsoft Office PowerPoint</Application>
  <PresentationFormat>Widescreen</PresentationFormat>
  <Paragraphs>162</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ＭＳ Ｐゴシック</vt:lpstr>
      <vt:lpstr>Arial</vt:lpstr>
      <vt:lpstr>Calibri</vt:lpstr>
      <vt:lpstr>Sofia Pro</vt:lpstr>
      <vt:lpstr>Wingdings</vt:lpstr>
      <vt:lpstr>Custom Design</vt:lpstr>
      <vt:lpstr>PowerPoint Presentation</vt:lpstr>
      <vt:lpstr>PowerPoint Presentation</vt:lpstr>
      <vt:lpstr>Roadmap to Updated TSC Consensus Guidelines </vt:lpstr>
      <vt:lpstr>Background</vt:lpstr>
      <vt:lpstr>Diagnostic Criteria –Why Do We Need/Want?</vt:lpstr>
      <vt:lpstr>Diagnostic Criteria Updates</vt:lpstr>
      <vt:lpstr>Diagnostic Criteria: Genetic Testing </vt:lpstr>
      <vt:lpstr>Updated Surveillance and Management Recommendations</vt:lpstr>
      <vt:lpstr>Updated Surveillance and Management Recommendations-Overall </vt:lpstr>
      <vt:lpstr>Genetics </vt:lpstr>
      <vt:lpstr>Brain and Tumors</vt:lpstr>
      <vt:lpstr>Brain and Tumors </vt:lpstr>
      <vt:lpstr>Brain and Seizures</vt:lpstr>
      <vt:lpstr>Brain and Seizures </vt:lpstr>
      <vt:lpstr>Brain and Seizures </vt:lpstr>
      <vt:lpstr>Kidneys</vt:lpstr>
      <vt:lpstr>Kidney </vt:lpstr>
      <vt:lpstr>Lungs</vt:lpstr>
      <vt:lpstr>Lungs </vt:lpstr>
      <vt:lpstr>Skin and Teeth</vt:lpstr>
      <vt:lpstr>Skin and Teeth </vt:lpstr>
      <vt:lpstr>Other –Heart, Eyes, Liver, Pancreas</vt:lpstr>
      <vt:lpstr>Other –Liver, Pancreas, Heart and Eyes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Name</dc:title>
  <dc:creator>Rachel Wojnilower</dc:creator>
  <cp:lastModifiedBy>Northrup, Hope</cp:lastModifiedBy>
  <cp:revision>43</cp:revision>
  <dcterms:created xsi:type="dcterms:W3CDTF">2022-04-22T18:43:47Z</dcterms:created>
  <dcterms:modified xsi:type="dcterms:W3CDTF">2022-07-27T18:48:49Z</dcterms:modified>
</cp:coreProperties>
</file>